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16" r:id="rId2"/>
    <p:sldId id="260" r:id="rId3"/>
    <p:sldId id="261" r:id="rId4"/>
    <p:sldId id="262" r:id="rId5"/>
    <p:sldId id="263" r:id="rId6"/>
    <p:sldId id="264" r:id="rId7"/>
    <p:sldId id="265" r:id="rId8"/>
    <p:sldId id="266" r:id="rId9"/>
    <p:sldId id="267" r:id="rId10"/>
    <p:sldId id="269"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303" r:id="rId33"/>
    <p:sldId id="304" r:id="rId34"/>
    <p:sldId id="305" r:id="rId35"/>
    <p:sldId id="328" r:id="rId36"/>
    <p:sldId id="329" r:id="rId37"/>
    <p:sldId id="330" r:id="rId38"/>
    <p:sldId id="306" r:id="rId39"/>
    <p:sldId id="307" r:id="rId40"/>
    <p:sldId id="308" r:id="rId41"/>
    <p:sldId id="309" r:id="rId42"/>
    <p:sldId id="310" r:id="rId43"/>
    <p:sldId id="314" r:id="rId44"/>
    <p:sldId id="320" r:id="rId45"/>
    <p:sldId id="321" r:id="rId46"/>
    <p:sldId id="322" r:id="rId47"/>
    <p:sldId id="323" r:id="rId48"/>
    <p:sldId id="324" r:id="rId49"/>
    <p:sldId id="325" r:id="rId50"/>
    <p:sldId id="326" r:id="rId51"/>
    <p:sldId id="327" r:id="rId52"/>
    <p:sldId id="331" r:id="rId53"/>
    <p:sldId id="319" r:id="rId5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k Dimper" initials="D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7" autoAdjust="0"/>
    <p:restoredTop sz="94660"/>
  </p:normalViewPr>
  <p:slideViewPr>
    <p:cSldViewPr>
      <p:cViewPr>
        <p:scale>
          <a:sx n="100" d="100"/>
          <a:sy n="100" d="100"/>
        </p:scale>
        <p:origin x="-876" y="-378"/>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7T22:09:57.094" idx="1">
    <p:pos x="5973" y="3269"/>
    <p:text>stimmt dies</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1B2C8-CFDF-4F96-9188-71B813AADB89}" type="datetimeFigureOut">
              <a:rPr lang="de-DE" smtClean="0"/>
              <a:t>12.06.2018</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E2654B-714F-4F69-B2B5-862A49061957}" type="slidenum">
              <a:rPr lang="de-DE" smtClean="0"/>
              <a:t>‹Nr.›</a:t>
            </a:fld>
            <a:endParaRPr lang="de-DE"/>
          </a:p>
        </p:txBody>
      </p:sp>
    </p:spTree>
    <p:extLst>
      <p:ext uri="{BB962C8B-B14F-4D97-AF65-F5344CB8AC3E}">
        <p14:creationId xmlns:p14="http://schemas.microsoft.com/office/powerpoint/2010/main" val="897790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2DC86-ADA9-40E2-9B3C-D1F83C7C1488}" type="datetimeFigureOut">
              <a:rPr lang="de-DE" smtClean="0"/>
              <a:t>12.06.2018</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EF702-96A9-4FA4-9E3C-E42E892B7918}" type="slidenum">
              <a:rPr lang="de-DE" smtClean="0"/>
              <a:t>‹Nr.›</a:t>
            </a:fld>
            <a:endParaRPr lang="de-DE"/>
          </a:p>
        </p:txBody>
      </p:sp>
    </p:spTree>
    <p:extLst>
      <p:ext uri="{BB962C8B-B14F-4D97-AF65-F5344CB8AC3E}">
        <p14:creationId xmlns:p14="http://schemas.microsoft.com/office/powerpoint/2010/main" val="172382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2</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145686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11</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198821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12</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1469848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13</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17321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14</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96115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15</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2267204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16</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2880660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17</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73365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18</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490201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19</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2961592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20</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302043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3</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3483142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21</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3980553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22</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662975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23</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2147577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24</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2297900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25</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3700370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26</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2952226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27</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479279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28</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4020479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29</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3406825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30</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291471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4</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2552691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31</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4244360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32</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379976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33</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1362256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34</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573370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35</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573370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36</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573370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37</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573370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38</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2844663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39</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1353261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40</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65876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5</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317252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41</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637168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42</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2478762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43</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3847999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44</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187938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6</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47782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7</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129135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8</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400005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9</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351857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5605" y="8686415"/>
            <a:ext cx="2970592" cy="457693"/>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2162" tIns="46076" rIns="92162" bIns="46076" anchor="b" anchorCtr="0" compatLnSpc="0"/>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9B18E3-8F14-4484-816B-9F9E15E41274}" type="slidenum">
              <a:t>10</a:t>
            </a:fld>
            <a:endParaRPr lang="de-DE" sz="12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lienbildplatzhalter 2"/>
          <p:cNvSpPr>
            <a:spLocks noGrp="1" noRot="1" noChangeAspect="1"/>
          </p:cNvSpPr>
          <p:nvPr>
            <p:ph type="sldImg"/>
          </p:nvPr>
        </p:nvSpPr>
        <p:spPr>
          <a:xfrm>
            <a:off x="411163" y="712788"/>
            <a:ext cx="6081712" cy="3422650"/>
          </a:xfrm>
          <a:solidFill>
            <a:srgbClr val="4F81BD"/>
          </a:solidFill>
          <a:ln w="25402">
            <a:solidFill>
              <a:srgbClr val="385D8A"/>
            </a:solidFill>
            <a:prstDash val="solid"/>
          </a:ln>
        </p:spPr>
      </p:sp>
      <p:sp>
        <p:nvSpPr>
          <p:cNvPr id="4" name="Notizenplatzhalter 3"/>
          <p:cNvSpPr txBox="1">
            <a:spLocks noGrp="1"/>
          </p:cNvSpPr>
          <p:nvPr>
            <p:ph type="body" sz="quarter" idx="1"/>
          </p:nvPr>
        </p:nvSpPr>
        <p:spPr>
          <a:xfrm>
            <a:off x="940771" y="4348593"/>
            <a:ext cx="5018062" cy="277721"/>
          </a:xfrm>
          <a:ln w="9363">
            <a:solidFill>
              <a:srgbClr val="000000"/>
            </a:solidFill>
            <a:prstDash val="solid"/>
            <a:miter/>
          </a:ln>
        </p:spPr>
        <p:txBody>
          <a:bodyPr lIns="92162" tIns="46076" rIns="92162" bIns="46076">
            <a:spAutoFit/>
          </a:bodyPr>
          <a:lstStyle/>
          <a:p>
            <a:endParaRPr lang="de-DE"/>
          </a:p>
        </p:txBody>
      </p:sp>
    </p:spTree>
    <p:extLst>
      <p:ext uri="{BB962C8B-B14F-4D97-AF65-F5344CB8AC3E}">
        <p14:creationId xmlns:p14="http://schemas.microsoft.com/office/powerpoint/2010/main" val="380891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F1C7F0C-3BDD-44E0-823E-2719222C7F15}" type="datetimeFigureOut">
              <a:rPr lang="de-DE" smtClean="0"/>
              <a:t>12.06.2018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B039722-80C2-448E-860E-5DABD1CD269A}" type="slidenum">
              <a:rPr lang="de-DE" smtClean="0"/>
              <a:t>‹Nr.›</a:t>
            </a:fld>
            <a:endParaRPr lang="de-DE"/>
          </a:p>
        </p:txBody>
      </p:sp>
    </p:spTree>
    <p:extLst>
      <p:ext uri="{BB962C8B-B14F-4D97-AF65-F5344CB8AC3E}">
        <p14:creationId xmlns:p14="http://schemas.microsoft.com/office/powerpoint/2010/main" val="24834717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1C7F0C-3BDD-44E0-823E-2719222C7F15}" type="datetimeFigureOut">
              <a:rPr lang="de-DE" smtClean="0"/>
              <a:t>12.06.2018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B039722-80C2-448E-860E-5DABD1CD269A}" type="slidenum">
              <a:rPr lang="de-DE" smtClean="0"/>
              <a:t>‹Nr.›</a:t>
            </a:fld>
            <a:endParaRPr lang="de-DE"/>
          </a:p>
        </p:txBody>
      </p:sp>
    </p:spTree>
    <p:extLst>
      <p:ext uri="{BB962C8B-B14F-4D97-AF65-F5344CB8AC3E}">
        <p14:creationId xmlns:p14="http://schemas.microsoft.com/office/powerpoint/2010/main" val="120055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1C7F0C-3BDD-44E0-823E-2719222C7F15}" type="datetimeFigureOut">
              <a:rPr lang="de-DE" smtClean="0"/>
              <a:t>12.06.2018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B039722-80C2-448E-860E-5DABD1CD269A}" type="slidenum">
              <a:rPr lang="de-DE" smtClean="0"/>
              <a:t>‹Nr.›</a:t>
            </a:fld>
            <a:endParaRPr lang="de-DE"/>
          </a:p>
        </p:txBody>
      </p:sp>
    </p:spTree>
    <p:extLst>
      <p:ext uri="{BB962C8B-B14F-4D97-AF65-F5344CB8AC3E}">
        <p14:creationId xmlns:p14="http://schemas.microsoft.com/office/powerpoint/2010/main" val="125654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1C7F0C-3BDD-44E0-823E-2719222C7F15}" type="datetimeFigureOut">
              <a:rPr lang="de-DE" smtClean="0"/>
              <a:t>12.06.2018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B039722-80C2-448E-860E-5DABD1CD269A}" type="slidenum">
              <a:rPr lang="de-DE" smtClean="0"/>
              <a:t>‹Nr.›</a:t>
            </a:fld>
            <a:endParaRPr lang="de-DE"/>
          </a:p>
        </p:txBody>
      </p:sp>
    </p:spTree>
    <p:extLst>
      <p:ext uri="{BB962C8B-B14F-4D97-AF65-F5344CB8AC3E}">
        <p14:creationId xmlns:p14="http://schemas.microsoft.com/office/powerpoint/2010/main" val="79875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BF1C7F0C-3BDD-44E0-823E-2719222C7F15}" type="datetimeFigureOut">
              <a:rPr lang="de-DE" smtClean="0"/>
              <a:t>12.06.2018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B039722-80C2-448E-860E-5DABD1CD269A}" type="slidenum">
              <a:rPr lang="de-DE" smtClean="0"/>
              <a:t>‹Nr.›</a:t>
            </a:fld>
            <a:endParaRPr lang="de-DE"/>
          </a:p>
        </p:txBody>
      </p:sp>
    </p:spTree>
    <p:extLst>
      <p:ext uri="{BB962C8B-B14F-4D97-AF65-F5344CB8AC3E}">
        <p14:creationId xmlns:p14="http://schemas.microsoft.com/office/powerpoint/2010/main" val="275012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F1C7F0C-3BDD-44E0-823E-2719222C7F15}" type="datetimeFigureOut">
              <a:rPr lang="de-DE" smtClean="0"/>
              <a:t>12.06.2018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B039722-80C2-448E-860E-5DABD1CD269A}" type="slidenum">
              <a:rPr lang="de-DE" smtClean="0"/>
              <a:t>‹Nr.›</a:t>
            </a:fld>
            <a:endParaRPr lang="de-DE"/>
          </a:p>
        </p:txBody>
      </p:sp>
    </p:spTree>
    <p:extLst>
      <p:ext uri="{BB962C8B-B14F-4D97-AF65-F5344CB8AC3E}">
        <p14:creationId xmlns:p14="http://schemas.microsoft.com/office/powerpoint/2010/main" val="137465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F1C7F0C-3BDD-44E0-823E-2719222C7F15}" type="datetimeFigureOut">
              <a:rPr lang="de-DE" smtClean="0"/>
              <a:t>12.06.2018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B039722-80C2-448E-860E-5DABD1CD269A}" type="slidenum">
              <a:rPr lang="de-DE" smtClean="0"/>
              <a:t>‹Nr.›</a:t>
            </a:fld>
            <a:endParaRPr lang="de-DE"/>
          </a:p>
        </p:txBody>
      </p:sp>
    </p:spTree>
    <p:extLst>
      <p:ext uri="{BB962C8B-B14F-4D97-AF65-F5344CB8AC3E}">
        <p14:creationId xmlns:p14="http://schemas.microsoft.com/office/powerpoint/2010/main" val="324084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F1C7F0C-3BDD-44E0-823E-2719222C7F15}" type="datetimeFigureOut">
              <a:rPr lang="de-DE" smtClean="0"/>
              <a:t>12.06.2018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B039722-80C2-448E-860E-5DABD1CD269A}" type="slidenum">
              <a:rPr lang="de-DE" smtClean="0"/>
              <a:t>‹Nr.›</a:t>
            </a:fld>
            <a:endParaRPr lang="de-DE"/>
          </a:p>
        </p:txBody>
      </p:sp>
    </p:spTree>
    <p:extLst>
      <p:ext uri="{BB962C8B-B14F-4D97-AF65-F5344CB8AC3E}">
        <p14:creationId xmlns:p14="http://schemas.microsoft.com/office/powerpoint/2010/main" val="418567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F1C7F0C-3BDD-44E0-823E-2719222C7F15}" type="datetimeFigureOut">
              <a:rPr lang="de-DE" smtClean="0"/>
              <a:t>12.06.2018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B039722-80C2-448E-860E-5DABD1CD269A}" type="slidenum">
              <a:rPr lang="de-DE" smtClean="0"/>
              <a:t>‹Nr.›</a:t>
            </a:fld>
            <a:endParaRPr lang="de-DE"/>
          </a:p>
        </p:txBody>
      </p:sp>
    </p:spTree>
    <p:extLst>
      <p:ext uri="{BB962C8B-B14F-4D97-AF65-F5344CB8AC3E}">
        <p14:creationId xmlns:p14="http://schemas.microsoft.com/office/powerpoint/2010/main" val="71917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F1C7F0C-3BDD-44E0-823E-2719222C7F15}" type="datetimeFigureOut">
              <a:rPr lang="de-DE" smtClean="0"/>
              <a:t>12.06.2018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B039722-80C2-448E-860E-5DABD1CD269A}" type="slidenum">
              <a:rPr lang="de-DE" smtClean="0"/>
              <a:t>‹Nr.›</a:t>
            </a:fld>
            <a:endParaRPr lang="de-DE"/>
          </a:p>
        </p:txBody>
      </p:sp>
    </p:spTree>
    <p:extLst>
      <p:ext uri="{BB962C8B-B14F-4D97-AF65-F5344CB8AC3E}">
        <p14:creationId xmlns:p14="http://schemas.microsoft.com/office/powerpoint/2010/main" val="30269363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F1C7F0C-3BDD-44E0-823E-2719222C7F15}" type="datetimeFigureOut">
              <a:rPr lang="de-DE" smtClean="0"/>
              <a:t>12.06.2018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B039722-80C2-448E-860E-5DABD1CD269A}" type="slidenum">
              <a:rPr lang="de-DE" smtClean="0"/>
              <a:t>‹Nr.›</a:t>
            </a:fld>
            <a:endParaRPr lang="de-DE"/>
          </a:p>
        </p:txBody>
      </p:sp>
    </p:spTree>
    <p:extLst>
      <p:ext uri="{BB962C8B-B14F-4D97-AF65-F5344CB8AC3E}">
        <p14:creationId xmlns:p14="http://schemas.microsoft.com/office/powerpoint/2010/main" val="115447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C7F0C-3BDD-44E0-823E-2719222C7F15}" type="datetimeFigureOut">
              <a:rPr lang="de-DE" smtClean="0"/>
              <a:t>12.06.2018</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39722-80C2-448E-860E-5DABD1CD269A}" type="slidenum">
              <a:rPr lang="de-DE" smtClean="0"/>
              <a:t>‹Nr.›</a:t>
            </a:fld>
            <a:endParaRPr lang="de-DE"/>
          </a:p>
        </p:txBody>
      </p:sp>
      <p:pic>
        <p:nvPicPr>
          <p:cNvPr id="7" name="Picture 5" descr="Logo_BHV"/>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0781587" y="86260"/>
            <a:ext cx="1295400" cy="461698"/>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feld 7"/>
          <p:cNvSpPr txBox="1"/>
          <p:nvPr userDrawn="1"/>
        </p:nvSpPr>
        <p:spPr>
          <a:xfrm>
            <a:off x="1" y="6642556"/>
            <a:ext cx="1658467" cy="215444"/>
          </a:xfrm>
          <a:prstGeom prst="rect">
            <a:avLst/>
          </a:prstGeom>
          <a:noFill/>
        </p:spPr>
        <p:txBody>
          <a:bodyPr wrap="none" rtlCol="0">
            <a:spAutoFit/>
          </a:bodyPr>
          <a:lstStyle/>
          <a:p>
            <a:pPr marL="0" marR="0" indent="0" algn="l" defTabSz="356616" rtl="0" eaLnBrk="1" fontAlgn="auto" latinLnBrk="0" hangingPunct="1">
              <a:lnSpc>
                <a:spcPct val="100000"/>
              </a:lnSpc>
              <a:spcBef>
                <a:spcPts val="0"/>
              </a:spcBef>
              <a:spcAft>
                <a:spcPts val="0"/>
              </a:spcAft>
              <a:buClrTx/>
              <a:buSzTx/>
              <a:buFontTx/>
              <a:buNone/>
              <a:tabLst/>
              <a:defRPr/>
            </a:pPr>
            <a:r>
              <a:rPr lang="en-US" sz="800" dirty="0"/>
              <a:t>© SRA	Version </a:t>
            </a:r>
            <a:r>
              <a:rPr lang="en-US" sz="800" dirty="0" smtClean="0"/>
              <a:t>1.2</a:t>
            </a:r>
            <a:r>
              <a:rPr lang="en-US" sz="800" dirty="0"/>
              <a:t>	</a:t>
            </a:r>
            <a:r>
              <a:rPr lang="en-US" sz="800" dirty="0" err="1" smtClean="0"/>
              <a:t>Juni</a:t>
            </a:r>
            <a:r>
              <a:rPr lang="en-US" sz="800" dirty="0" smtClean="0"/>
              <a:t> 2018</a:t>
            </a:r>
            <a:endParaRPr lang="en-US" sz="800" dirty="0"/>
          </a:p>
        </p:txBody>
      </p:sp>
      <p:sp>
        <p:nvSpPr>
          <p:cNvPr id="9" name="Slide Number Placeholder 5"/>
          <p:cNvSpPr txBox="1">
            <a:spLocks/>
          </p:cNvSpPr>
          <p:nvPr userDrawn="1"/>
        </p:nvSpPr>
        <p:spPr>
          <a:xfrm>
            <a:off x="9495645" y="6669360"/>
            <a:ext cx="1270000" cy="188640"/>
          </a:xfrm>
          <a:prstGeom prst="rect">
            <a:avLst/>
          </a:prstGeom>
        </p:spPr>
        <p:txBody>
          <a:bodyPr vert="horz" lIns="71323" tIns="35662" rIns="71323" bIns="35662" rtlCol="0" anchor="ctr"/>
          <a:lstStyle>
            <a:defPPr>
              <a:defRPr lang="en-US"/>
            </a:defPPr>
            <a:lvl1pPr marL="0" algn="r" defTabSz="356616" rtl="0" eaLnBrk="1" latinLnBrk="0" hangingPunct="1">
              <a:defRPr sz="8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a:lstStyle>
          <a:p>
            <a:r>
              <a:rPr lang="en-US" sz="800" dirty="0" err="1"/>
              <a:t>Seite</a:t>
            </a:r>
            <a:r>
              <a:rPr lang="en-US" sz="800" baseline="0" dirty="0"/>
              <a:t> </a:t>
            </a:r>
            <a:fld id="{6D22F896-40B5-4ADD-8801-0D06FADFA095}" type="slidenum">
              <a:rPr lang="en-US" sz="800" smtClean="0"/>
              <a:pPr/>
              <a:t>‹Nr.›</a:t>
            </a:fld>
            <a:r>
              <a:rPr lang="en-US" sz="800" dirty="0"/>
              <a:t> von </a:t>
            </a:r>
            <a:r>
              <a:rPr lang="en-US" sz="800" dirty="0" smtClean="0"/>
              <a:t>53</a:t>
            </a:r>
            <a:endParaRPr lang="en-US" sz="800" dirty="0"/>
          </a:p>
        </p:txBody>
      </p:sp>
      <p:pic>
        <p:nvPicPr>
          <p:cNvPr id="10" name="Picture 2" descr="C:\Users\d.dimper\Desktop\Präsentationen\Logo BHV.p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1008921" y="6039128"/>
            <a:ext cx="1034411" cy="77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6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hyperlink" Target="http://www.bayernhockey.de/" TargetMode="External"/><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4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4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bayernhockey.de/" TargetMode="External"/><Relationship Id="rId2" Type="http://schemas.openxmlformats.org/officeDocument/2006/relationships/image" Target="../media/image25.tmp"/><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45025" y="1484785"/>
            <a:ext cx="9144000" cy="3293209"/>
          </a:xfrm>
          <a:prstGeom prst="rect">
            <a:avLst/>
          </a:prstGeom>
          <a:noFill/>
        </p:spPr>
        <p:txBody>
          <a:bodyPr wrap="square" rtlCol="0">
            <a:spAutoFit/>
          </a:bodyPr>
          <a:lstStyle/>
          <a:p>
            <a:pPr algn="ctr"/>
            <a:r>
              <a:rPr lang="de-DE" sz="6000" b="1" dirty="0"/>
              <a:t>Schiedsrichterausbildung</a:t>
            </a:r>
          </a:p>
          <a:p>
            <a:pPr algn="ctr"/>
            <a:r>
              <a:rPr lang="de-DE" sz="4000" b="1" dirty="0"/>
              <a:t>Modul - A</a:t>
            </a:r>
          </a:p>
          <a:p>
            <a:pPr algn="ctr"/>
            <a:r>
              <a:rPr lang="de-DE" sz="4000" b="1" dirty="0"/>
              <a:t>Feldhockey   ||   </a:t>
            </a:r>
            <a:r>
              <a:rPr lang="de-DE" sz="4000" b="1" dirty="0">
                <a:solidFill>
                  <a:srgbClr val="0070C0"/>
                </a:solidFill>
              </a:rPr>
              <a:t>Hallenhockey</a:t>
            </a:r>
          </a:p>
          <a:p>
            <a:pPr algn="ctr"/>
            <a:endParaRPr lang="de-DE" sz="3400" dirty="0"/>
          </a:p>
          <a:p>
            <a:pPr algn="ctr"/>
            <a:endParaRPr lang="de-DE" sz="3400" dirty="0"/>
          </a:p>
        </p:txBody>
      </p:sp>
      <p:pic>
        <p:nvPicPr>
          <p:cNvPr id="5" name="pfeife"/>
          <p:cNvPicPr>
            <a:picLocks noChangeAspect="1"/>
          </p:cNvPicPr>
          <p:nvPr/>
        </p:nvPicPr>
        <p:blipFill>
          <a:blip r:embed="rId2">
            <a:lum/>
            <a:alphaModFix/>
          </a:blip>
          <a:srcRect/>
          <a:stretch>
            <a:fillRect/>
          </a:stretch>
        </p:blipFill>
        <p:spPr>
          <a:xfrm>
            <a:off x="4905253" y="4581128"/>
            <a:ext cx="2342875" cy="1954438"/>
          </a:xfrm>
          <a:prstGeom prst="rect">
            <a:avLst/>
          </a:prstGeom>
          <a:noFill/>
          <a:ln>
            <a:noFill/>
          </a:ln>
        </p:spPr>
      </p:pic>
      <p:pic>
        <p:nvPicPr>
          <p:cNvPr id="6" name="Picture 14"/>
          <p:cNvPicPr>
            <a:picLocks noChangeAspect="1"/>
          </p:cNvPicPr>
          <p:nvPr/>
        </p:nvPicPr>
        <p:blipFill>
          <a:blip r:embed="rId3">
            <a:lum/>
            <a:alphaModFix/>
          </a:blip>
          <a:srcRect/>
          <a:stretch>
            <a:fillRect/>
          </a:stretch>
        </p:blipFill>
        <p:spPr>
          <a:xfrm>
            <a:off x="1828916" y="221943"/>
            <a:ext cx="1152363" cy="1120679"/>
          </a:xfrm>
          <a:prstGeom prst="rect">
            <a:avLst/>
          </a:prstGeom>
          <a:noFill/>
          <a:ln>
            <a:noFill/>
          </a:ln>
        </p:spPr>
      </p:pic>
    </p:spTree>
    <p:extLst>
      <p:ext uri="{BB962C8B-B14F-4D97-AF65-F5344CB8AC3E}">
        <p14:creationId xmlns:p14="http://schemas.microsoft.com/office/powerpoint/2010/main" val="2078761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Schlenzball</a:t>
            </a:r>
          </a:p>
        </p:txBody>
      </p:sp>
      <p:sp>
        <p:nvSpPr>
          <p:cNvPr id="14" name="Rechteck 13"/>
          <p:cNvSpPr/>
          <p:nvPr/>
        </p:nvSpPr>
        <p:spPr>
          <a:xfrm>
            <a:off x="5934738" y="3244334"/>
            <a:ext cx="242374" cy="369332"/>
          </a:xfrm>
          <a:prstGeom prst="rect">
            <a:avLst/>
          </a:prstGeom>
        </p:spPr>
        <p:txBody>
          <a:bodyPr wrap="none">
            <a:spAutoFit/>
          </a:bodyPr>
          <a:lstStyle/>
          <a:p>
            <a:r>
              <a:rPr lang="de-DE" dirty="0">
                <a:solidFill>
                  <a:srgbClr val="003399"/>
                </a:solidFill>
                <a:latin typeface="Times New Roman" pitchFamily="18"/>
                <a:ea typeface="Lucida Sans Unicode" pitchFamily="2"/>
                <a:cs typeface="Tahoma" pitchFamily="2"/>
              </a:rPr>
              <a:t> </a:t>
            </a:r>
            <a:endParaRPr lang="de-DE" dirty="0"/>
          </a:p>
        </p:txBody>
      </p:sp>
      <p:sp>
        <p:nvSpPr>
          <p:cNvPr id="6" name="Rechteck 5"/>
          <p:cNvSpPr/>
          <p:nvPr/>
        </p:nvSpPr>
        <p:spPr>
          <a:xfrm>
            <a:off x="1524000" y="1268761"/>
            <a:ext cx="9144000" cy="830997"/>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dirty="0">
                <a:solidFill>
                  <a:srgbClr val="000000"/>
                </a:solidFill>
                <a:latin typeface="+mj-lt"/>
                <a:ea typeface="Lucida Sans Unicode" pitchFamily="2"/>
                <a:cs typeface="Tahoma" pitchFamily="2"/>
              </a:rPr>
              <a:t>Keine Gefährdung, wenn der Schlenzball ausreichend weit am Gegner vorbei geht (andere Richtung).</a:t>
            </a:r>
          </a:p>
        </p:txBody>
      </p:sp>
      <p:sp>
        <p:nvSpPr>
          <p:cNvPr id="3" name="Rechteck 2"/>
          <p:cNvSpPr/>
          <p:nvPr/>
        </p:nvSpPr>
        <p:spPr>
          <a:xfrm>
            <a:off x="1524000" y="5150091"/>
            <a:ext cx="9141970" cy="830997"/>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dirty="0">
                <a:solidFill>
                  <a:srgbClr val="000000"/>
                </a:solidFill>
                <a:latin typeface="+mj-lt"/>
                <a:ea typeface="Lucida Sans Unicode" pitchFamily="2"/>
                <a:cs typeface="Tahoma" pitchFamily="2"/>
              </a:rPr>
              <a:t>Entscheidung: Keine Gefahr</a:t>
            </a:r>
            <a:br>
              <a:rPr lang="de-DE" sz="2400" dirty="0">
                <a:solidFill>
                  <a:srgbClr val="000000"/>
                </a:solidFill>
                <a:latin typeface="+mj-lt"/>
                <a:ea typeface="Lucida Sans Unicode" pitchFamily="2"/>
                <a:cs typeface="Tahoma" pitchFamily="2"/>
              </a:rPr>
            </a:br>
            <a:r>
              <a:rPr lang="de-DE" sz="2400" dirty="0">
                <a:solidFill>
                  <a:srgbClr val="000000"/>
                </a:solidFill>
                <a:latin typeface="+mj-lt"/>
                <a:ea typeface="Lucida Sans Unicode" pitchFamily="2"/>
                <a:cs typeface="Tahoma" pitchFamily="2"/>
                <a:sym typeface="Wingdings" panose="05000000000000000000" pitchFamily="2" charset="2"/>
              </a:rPr>
              <a:t> Weiterspielen</a:t>
            </a:r>
            <a:endParaRPr lang="de-DE" sz="2400" dirty="0">
              <a:solidFill>
                <a:srgbClr val="000000"/>
              </a:solidFill>
              <a:latin typeface="+mj-lt"/>
              <a:ea typeface="Lucida Sans Unicode" pitchFamily="2"/>
              <a:cs typeface="Tahoma" pitchFamily="2"/>
            </a:endParaRPr>
          </a:p>
        </p:txBody>
      </p:sp>
      <p:grpSp>
        <p:nvGrpSpPr>
          <p:cNvPr id="21" name="Group 2"/>
          <p:cNvGrpSpPr/>
          <p:nvPr/>
        </p:nvGrpSpPr>
        <p:grpSpPr>
          <a:xfrm>
            <a:off x="3771802" y="2234571"/>
            <a:ext cx="4325873" cy="2690368"/>
            <a:chOff x="1692362" y="1916280"/>
            <a:chExt cx="4325873" cy="2690368"/>
          </a:xfrm>
        </p:grpSpPr>
        <p:sp>
          <p:nvSpPr>
            <p:cNvPr id="22" name="WordArt 3"/>
            <p:cNvSpPr/>
            <p:nvPr/>
          </p:nvSpPr>
          <p:spPr>
            <a:xfrm>
              <a:off x="2955962" y="3105000"/>
              <a:ext cx="175683"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FFFFFF"/>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23" name="Oval 4"/>
            <p:cNvSpPr/>
            <p:nvPr/>
          </p:nvSpPr>
          <p:spPr>
            <a:xfrm>
              <a:off x="1692362" y="1916280"/>
              <a:ext cx="2665082" cy="252071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8437">
              <a:solidFill>
                <a:srgbClr val="003399"/>
              </a:solidFill>
              <a:custDash>
                <a:ds d="100000" sp="100000"/>
              </a:custDash>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nvGrpSpPr>
            <p:cNvPr id="24" name="Group 5"/>
            <p:cNvGrpSpPr/>
            <p:nvPr/>
          </p:nvGrpSpPr>
          <p:grpSpPr>
            <a:xfrm>
              <a:off x="3029764" y="3306598"/>
              <a:ext cx="246238" cy="1081076"/>
              <a:chOff x="3029764" y="3306598"/>
              <a:chExt cx="246238" cy="1081076"/>
            </a:xfrm>
          </p:grpSpPr>
          <p:sp>
            <p:nvSpPr>
              <p:cNvPr id="44" name="Line 6"/>
              <p:cNvSpPr/>
              <p:nvPr/>
            </p:nvSpPr>
            <p:spPr>
              <a:xfrm>
                <a:off x="3060359" y="3306598"/>
                <a:ext cx="0" cy="108107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headEnd type="arrow"/>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45" name="Text Box 7"/>
              <p:cNvSpPr/>
              <p:nvPr/>
            </p:nvSpPr>
            <p:spPr>
              <a:xfrm rot="5400013">
                <a:off x="2900344" y="3702785"/>
                <a:ext cx="505077" cy="2462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625"/>
                  </a:spcBef>
                  <a:defRPr sz="1800" b="0" i="0" u="none" strike="noStrike" kern="0" cap="none" spc="0" baseline="0">
                    <a:solidFill>
                      <a:srgbClr val="000000"/>
                    </a:solidFill>
                    <a:uFillTx/>
                  </a:defRPr>
                </a:pPr>
                <a:r>
                  <a:rPr lang="de-DE" sz="1000" b="1">
                    <a:solidFill>
                      <a:srgbClr val="000000"/>
                    </a:solidFill>
                    <a:latin typeface="Times New Roman" pitchFamily="18"/>
                    <a:ea typeface="Lucida Sans Unicode" pitchFamily="2"/>
                    <a:cs typeface="Tahoma" pitchFamily="2"/>
                  </a:rPr>
                  <a:t>5 m</a:t>
                </a:r>
              </a:p>
            </p:txBody>
          </p:sp>
        </p:grpSp>
        <p:sp>
          <p:nvSpPr>
            <p:cNvPr id="38" name="WordArt 8"/>
            <p:cNvSpPr/>
            <p:nvPr/>
          </p:nvSpPr>
          <p:spPr>
            <a:xfrm>
              <a:off x="3838322" y="2894685"/>
              <a:ext cx="176040"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dirty="0">
                  <a:ln w="9363">
                    <a:solidFill>
                      <a:srgbClr val="000000"/>
                    </a:solidFill>
                    <a:prstDash val="solid"/>
                    <a:miter/>
                  </a:ln>
                  <a:solidFill>
                    <a:srgbClr val="00FF00"/>
                  </a:solidFill>
                  <a:effectLst>
                    <a:outerShdw dist="38187" dir="2700000" algn="tl">
                      <a:srgbClr val="000000">
                        <a:alpha val="44000"/>
                      </a:srgbClr>
                    </a:outerShdw>
                  </a:effectLst>
                  <a:latin typeface="Arial Black" pitchFamily="18"/>
                  <a:ea typeface="Arial Black" pitchFamily="18"/>
                  <a:cs typeface="Arial Black" pitchFamily="18"/>
                </a:rPr>
                <a:t>X</a:t>
              </a:r>
            </a:p>
          </p:txBody>
        </p:sp>
        <p:grpSp>
          <p:nvGrpSpPr>
            <p:cNvPr id="39" name="Group 9"/>
            <p:cNvGrpSpPr/>
            <p:nvPr/>
          </p:nvGrpSpPr>
          <p:grpSpPr>
            <a:xfrm>
              <a:off x="2762601" y="3240707"/>
              <a:ext cx="3255634" cy="1365941"/>
              <a:chOff x="2762601" y="3240707"/>
              <a:chExt cx="3255634" cy="1365941"/>
            </a:xfrm>
          </p:grpSpPr>
          <p:sp>
            <p:nvSpPr>
              <p:cNvPr id="42" name="AutoShape 10"/>
              <p:cNvSpPr/>
              <p:nvPr/>
            </p:nvSpPr>
            <p:spPr>
              <a:xfrm rot="1312188">
                <a:off x="2762601" y="3240707"/>
                <a:ext cx="2953438" cy="720720"/>
              </a:xfrm>
              <a:custGeom>
                <a:avLst/>
                <a:gdLst>
                  <a:gd name="f0" fmla="val 10800000"/>
                  <a:gd name="f1" fmla="val 5400000"/>
                  <a:gd name="f2" fmla="val 180"/>
                  <a:gd name="f3" fmla="val w"/>
                  <a:gd name="f4" fmla="val h"/>
                  <a:gd name="f5" fmla="val 0"/>
                  <a:gd name="f6" fmla="val 21600"/>
                  <a:gd name="f7" fmla="val 19497"/>
                  <a:gd name="f8" fmla="val 8897"/>
                  <a:gd name="f9" fmla="val 18603"/>
                  <a:gd name="f10" fmla="val 4810"/>
                  <a:gd name="f11" fmla="val 14983"/>
                  <a:gd name="f12" fmla="val 1897"/>
                  <a:gd name="f13" fmla="val 10800"/>
                  <a:gd name="f14" fmla="val 5883"/>
                  <a:gd name="f15" fmla="val 1896"/>
                  <a:gd name="f16" fmla="val 11332"/>
                  <a:gd name="f17" fmla="val 1944"/>
                  <a:gd name="f18" fmla="val 11863"/>
                  <a:gd name="f19" fmla="val 2039"/>
                  <a:gd name="f20" fmla="val 12387"/>
                  <a:gd name="f21" fmla="val 173"/>
                  <a:gd name="f22" fmla="val 12725"/>
                  <a:gd name="f23" fmla="val 57"/>
                  <a:gd name="f24" fmla="val 12090"/>
                  <a:gd name="f25" fmla="val 11445"/>
                  <a:gd name="f26" fmla="val 4835"/>
                  <a:gd name="f27" fmla="val 15875"/>
                  <a:gd name="f28" fmla="+- 0 0 1"/>
                  <a:gd name="f29" fmla="val 20265"/>
                  <a:gd name="f30" fmla="val 3533"/>
                  <a:gd name="f31" fmla="val 21350"/>
                  <a:gd name="f32" fmla="val 8491"/>
                  <a:gd name="f33" fmla="val 23988"/>
                  <a:gd name="f34" fmla="val 7914"/>
                  <a:gd name="f35" fmla="val 21204"/>
                  <a:gd name="f36" fmla="val 12259"/>
                  <a:gd name="f37" fmla="val 16859"/>
                  <a:gd name="f38" fmla="val 9474"/>
                  <a:gd name="f39" fmla="+- 0 0 0"/>
                  <a:gd name="f40" fmla="*/ f3 1 21600"/>
                  <a:gd name="f41" fmla="*/ f4 1 21600"/>
                  <a:gd name="f42" fmla="val f5"/>
                  <a:gd name="f43" fmla="val f6"/>
                  <a:gd name="f44" fmla="*/ f39 f0 1"/>
                  <a:gd name="f45" fmla="+- f43 0 f42"/>
                  <a:gd name="f46" fmla="*/ f44 1 f2"/>
                  <a:gd name="f47" fmla="*/ f45 1 21600"/>
                  <a:gd name="f48" fmla="+- f46 0 f1"/>
                  <a:gd name="f49" fmla="*/ 3159 f47 1"/>
                  <a:gd name="f50" fmla="*/ 18441 f47 1"/>
                  <a:gd name="f51" fmla="*/ 18460 f47 1"/>
                  <a:gd name="f52" fmla="*/ 3140 f47 1"/>
                  <a:gd name="f53" fmla="*/ 748 f47 1"/>
                  <a:gd name="f54" fmla="*/ 4 f47 1"/>
                  <a:gd name="f55" fmla="*/ 95 f47 1"/>
                  <a:gd name="f56" fmla="*/ 264 f47 1"/>
                  <a:gd name="f57" fmla="*/ 780 f47 1"/>
                  <a:gd name="f58" fmla="*/ 43 f47 1"/>
                  <a:gd name="f59" fmla="*/ 2066 f47 1"/>
                  <a:gd name="f60" fmla="*/ 166 f47 1"/>
                  <a:gd name="f61" fmla="*/ 1826 f47 1"/>
                  <a:gd name="f62" fmla="*/ 258 f47 1"/>
                  <a:gd name="f63" fmla="*/ 1452 f47 1"/>
                  <a:gd name="f64" fmla="*/ 199 f47 1"/>
                  <a:gd name="f65" fmla="*/ f53 1 f47"/>
                  <a:gd name="f66" fmla="*/ f54 1 f47"/>
                  <a:gd name="f67" fmla="*/ f55 1 f47"/>
                  <a:gd name="f68" fmla="*/ f56 1 f47"/>
                  <a:gd name="f69" fmla="*/ f57 1 f47"/>
                  <a:gd name="f70" fmla="*/ f58 1 f47"/>
                  <a:gd name="f71" fmla="*/ f59 1 f47"/>
                  <a:gd name="f72" fmla="*/ f60 1 f47"/>
                  <a:gd name="f73" fmla="*/ f61 1 f47"/>
                  <a:gd name="f74" fmla="*/ f62 1 f47"/>
                  <a:gd name="f75" fmla="*/ f63 1 f47"/>
                  <a:gd name="f76" fmla="*/ f64 1 f47"/>
                  <a:gd name="f77" fmla="*/ f49 1 f47"/>
                  <a:gd name="f78" fmla="*/ f50 1 f47"/>
                  <a:gd name="f79" fmla="*/ f52 1 f47"/>
                  <a:gd name="f80" fmla="*/ f51 1 f47"/>
                  <a:gd name="f81" fmla="*/ f77 f40 1"/>
                  <a:gd name="f82" fmla="*/ f78 f40 1"/>
                  <a:gd name="f83" fmla="*/ f80 f41 1"/>
                  <a:gd name="f84" fmla="*/ f79 f41 1"/>
                  <a:gd name="f85" fmla="*/ f65 f40 1"/>
                  <a:gd name="f86" fmla="*/ f66 f41 1"/>
                  <a:gd name="f87" fmla="*/ f67 f40 1"/>
                  <a:gd name="f88" fmla="*/ f68 f41 1"/>
                  <a:gd name="f89" fmla="*/ f69 f40 1"/>
                  <a:gd name="f90" fmla="*/ f70 f41 1"/>
                  <a:gd name="f91" fmla="*/ f71 f40 1"/>
                  <a:gd name="f92" fmla="*/ f72 f41 1"/>
                  <a:gd name="f93" fmla="*/ f73 f40 1"/>
                  <a:gd name="f94" fmla="*/ f74 f41 1"/>
                  <a:gd name="f95" fmla="*/ f75 f40 1"/>
                  <a:gd name="f96" fmla="*/ f76 f41 1"/>
                </a:gdLst>
                <a:ahLst/>
                <a:cxnLst>
                  <a:cxn ang="3cd4">
                    <a:pos x="hc" y="t"/>
                  </a:cxn>
                  <a:cxn ang="0">
                    <a:pos x="r" y="vc"/>
                  </a:cxn>
                  <a:cxn ang="cd4">
                    <a:pos x="hc" y="b"/>
                  </a:cxn>
                  <a:cxn ang="cd2">
                    <a:pos x="l" y="vc"/>
                  </a:cxn>
                  <a:cxn ang="f48">
                    <a:pos x="f85" y="f86"/>
                  </a:cxn>
                  <a:cxn ang="f48">
                    <a:pos x="f87" y="f88"/>
                  </a:cxn>
                  <a:cxn ang="f48">
                    <a:pos x="f89" y="f90"/>
                  </a:cxn>
                  <a:cxn ang="f48">
                    <a:pos x="f91" y="f92"/>
                  </a:cxn>
                  <a:cxn ang="f48">
                    <a:pos x="f93" y="f94"/>
                  </a:cxn>
                  <a:cxn ang="f48">
                    <a:pos x="f95" y="f96"/>
                  </a:cxn>
                </a:cxnLst>
                <a:rect l="f81" t="f84" r="f82" b="f83"/>
                <a:pathLst>
                  <a:path w="21600" h="21600">
                    <a:moveTo>
                      <a:pt x="f7" y="f8"/>
                    </a:moveTo>
                    <a:cubicBezTo>
                      <a:pt x="f9" y="f10"/>
                      <a:pt x="f11" y="f12"/>
                      <a:pt x="f13" y="f12"/>
                    </a:cubicBezTo>
                    <a:cubicBezTo>
                      <a:pt x="f14" y="f12"/>
                      <a:pt x="f12" y="f14"/>
                      <a:pt x="f12" y="f13"/>
                    </a:cubicBezTo>
                    <a:cubicBezTo>
                      <a:pt x="f15" y="f16"/>
                      <a:pt x="f17" y="f18"/>
                      <a:pt x="f19" y="f20"/>
                    </a:cubicBezTo>
                    <a:lnTo>
                      <a:pt x="f21" y="f22"/>
                    </a:lnTo>
                    <a:cubicBezTo>
                      <a:pt x="f23" y="f24"/>
                      <a:pt x="f5" y="f25"/>
                      <a:pt x="f5" y="f13"/>
                    </a:cubicBezTo>
                    <a:cubicBezTo>
                      <a:pt x="f5" y="f26"/>
                      <a:pt x="f26" y="f5"/>
                      <a:pt x="f13" y="f5"/>
                    </a:cubicBezTo>
                    <a:cubicBezTo>
                      <a:pt x="f27" y="f28"/>
                      <a:pt x="f29" y="f30"/>
                      <a:pt x="f31" y="f32"/>
                    </a:cubicBezTo>
                    <a:lnTo>
                      <a:pt x="f33" y="f34"/>
                    </a:lnTo>
                    <a:lnTo>
                      <a:pt x="f35" y="f36"/>
                    </a:lnTo>
                    <a:lnTo>
                      <a:pt x="f37" y="f38"/>
                    </a:lnTo>
                    <a:lnTo>
                      <a:pt x="f7" y="f8"/>
                    </a:lnTo>
                    <a:close/>
                  </a:path>
                </a:pathLst>
              </a:custGeom>
              <a:no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43" name="Oval 11"/>
              <p:cNvSpPr/>
              <p:nvPr/>
            </p:nvSpPr>
            <p:spPr>
              <a:xfrm rot="1312188">
                <a:off x="5910236" y="4498649"/>
                <a:ext cx="107999" cy="10799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CFFFF"/>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sp>
          <p:nvSpPr>
            <p:cNvPr id="41" name="Line 13"/>
            <p:cNvSpPr/>
            <p:nvPr/>
          </p:nvSpPr>
          <p:spPr>
            <a:xfrm>
              <a:off x="3132002" y="3213000"/>
              <a:ext cx="1007641" cy="50327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spTree>
    <p:extLst>
      <p:ext uri="{BB962C8B-B14F-4D97-AF65-F5344CB8AC3E}">
        <p14:creationId xmlns:p14="http://schemas.microsoft.com/office/powerpoint/2010/main" val="137967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err="1">
                <a:solidFill>
                  <a:srgbClr val="00B050"/>
                </a:solidFill>
              </a:rPr>
              <a:t>Schlenzball</a:t>
            </a:r>
            <a:endParaRPr lang="de-DE" sz="3400" b="1" dirty="0">
              <a:solidFill>
                <a:srgbClr val="00B050"/>
              </a:solidFill>
            </a:endParaRPr>
          </a:p>
        </p:txBody>
      </p:sp>
      <p:sp>
        <p:nvSpPr>
          <p:cNvPr id="14" name="Rechteck 13"/>
          <p:cNvSpPr/>
          <p:nvPr/>
        </p:nvSpPr>
        <p:spPr>
          <a:xfrm>
            <a:off x="5934738" y="3244334"/>
            <a:ext cx="242374" cy="369332"/>
          </a:xfrm>
          <a:prstGeom prst="rect">
            <a:avLst/>
          </a:prstGeom>
        </p:spPr>
        <p:txBody>
          <a:bodyPr wrap="none">
            <a:spAutoFit/>
          </a:bodyPr>
          <a:lstStyle/>
          <a:p>
            <a:r>
              <a:rPr lang="de-DE" dirty="0">
                <a:solidFill>
                  <a:srgbClr val="003399"/>
                </a:solidFill>
                <a:latin typeface="Times New Roman" pitchFamily="18"/>
                <a:ea typeface="Lucida Sans Unicode" pitchFamily="2"/>
                <a:cs typeface="Tahoma" pitchFamily="2"/>
              </a:rPr>
              <a:t> </a:t>
            </a:r>
            <a:endParaRPr lang="de-DE" dirty="0"/>
          </a:p>
        </p:txBody>
      </p:sp>
      <p:sp>
        <p:nvSpPr>
          <p:cNvPr id="6" name="Rechteck 5"/>
          <p:cNvSpPr/>
          <p:nvPr/>
        </p:nvSpPr>
        <p:spPr>
          <a:xfrm>
            <a:off x="1524000" y="1268761"/>
            <a:ext cx="9144000" cy="1200329"/>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dirty="0">
                <a:solidFill>
                  <a:srgbClr val="000000"/>
                </a:solidFill>
                <a:latin typeface="+mj-lt"/>
                <a:ea typeface="Lucida Sans Unicode" pitchFamily="2"/>
                <a:cs typeface="Tahoma" pitchFamily="2"/>
              </a:rPr>
              <a:t>Gefährdung wird unterstellt, wenn der Schlenzball nah am </a:t>
            </a:r>
            <a:r>
              <a:rPr lang="de-DE" sz="2400" dirty="0">
                <a:solidFill>
                  <a:srgbClr val="FF0000"/>
                </a:solidFill>
                <a:latin typeface="+mj-lt"/>
                <a:ea typeface="Lucida Sans Unicode" pitchFamily="2"/>
                <a:cs typeface="Tahoma" pitchFamily="2"/>
              </a:rPr>
              <a:t>oder über dem </a:t>
            </a:r>
            <a:r>
              <a:rPr lang="de-DE" sz="2400" dirty="0">
                <a:solidFill>
                  <a:srgbClr val="000000"/>
                </a:solidFill>
                <a:latin typeface="+mj-lt"/>
                <a:ea typeface="Lucida Sans Unicode" pitchFamily="2"/>
                <a:cs typeface="Tahoma" pitchFamily="2"/>
              </a:rPr>
              <a:t>Gegner vorbei geht und dieser zu einer Ausweichbewegung gezwungen wird.</a:t>
            </a:r>
          </a:p>
        </p:txBody>
      </p:sp>
      <p:sp>
        <p:nvSpPr>
          <p:cNvPr id="3" name="Rechteck 2"/>
          <p:cNvSpPr/>
          <p:nvPr/>
        </p:nvSpPr>
        <p:spPr>
          <a:xfrm>
            <a:off x="1524000" y="5150091"/>
            <a:ext cx="9141970" cy="1526059"/>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dirty="0">
                <a:solidFill>
                  <a:srgbClr val="000000"/>
                </a:solidFill>
                <a:latin typeface="+mj-lt"/>
                <a:ea typeface="Lucida Sans Unicode" pitchFamily="2"/>
                <a:cs typeface="Tahoma" pitchFamily="2"/>
              </a:rPr>
              <a:t>Es ist nicht entscheidend, wie der Verteidiger sich dem Ball nähert, denn er muss stets versuchen den Ball zu erwischen oder spielen zu wollen. </a:t>
            </a:r>
            <a:br>
              <a:rPr lang="de-DE" sz="2400" dirty="0">
                <a:solidFill>
                  <a:srgbClr val="000000"/>
                </a:solidFill>
                <a:latin typeface="+mj-lt"/>
                <a:ea typeface="Lucida Sans Unicode" pitchFamily="2"/>
                <a:cs typeface="Tahoma" pitchFamily="2"/>
              </a:rPr>
            </a:br>
            <a:endParaRPr lang="de-DE" sz="1000" dirty="0">
              <a:solidFill>
                <a:srgbClr val="000000"/>
              </a:solidFill>
              <a:latin typeface="+mj-lt"/>
              <a:ea typeface="Lucida Sans Unicode" pitchFamily="2"/>
              <a:cs typeface="Tahoma" pitchFamily="2"/>
            </a:endParaRPr>
          </a:p>
          <a:p>
            <a:pPr>
              <a:spcBef>
                <a:spcPts val="1125"/>
              </a:spcBef>
              <a:defRPr sz="1800" b="0" i="0" u="none" strike="noStrike" kern="0" cap="none" spc="0" baseline="0">
                <a:solidFill>
                  <a:srgbClr val="000000"/>
                </a:solidFill>
                <a:uFillTx/>
              </a:defRPr>
            </a:pPr>
            <a:r>
              <a:rPr lang="de-DE" sz="2400" dirty="0">
                <a:solidFill>
                  <a:srgbClr val="000000"/>
                </a:solidFill>
                <a:latin typeface="+mj-lt"/>
                <a:ea typeface="Lucida Sans Unicode" pitchFamily="2"/>
                <a:cs typeface="Tahoma" pitchFamily="2"/>
              </a:rPr>
              <a:t>Sonderfall </a:t>
            </a:r>
            <a:r>
              <a:rPr lang="de-DE" sz="2400" dirty="0" err="1">
                <a:solidFill>
                  <a:srgbClr val="000000"/>
                </a:solidFill>
                <a:latin typeface="+mj-lt"/>
                <a:ea typeface="Lucida Sans Unicode" pitchFamily="2"/>
                <a:cs typeface="Tahoma" pitchFamily="2"/>
              </a:rPr>
              <a:t>Suicide</a:t>
            </a:r>
            <a:r>
              <a:rPr lang="de-DE" sz="2400" dirty="0">
                <a:solidFill>
                  <a:srgbClr val="000000"/>
                </a:solidFill>
                <a:latin typeface="+mj-lt"/>
                <a:ea typeface="Lucida Sans Unicode" pitchFamily="2"/>
                <a:cs typeface="Tahoma" pitchFamily="2"/>
              </a:rPr>
              <a:t> </a:t>
            </a:r>
            <a:r>
              <a:rPr lang="de-DE" sz="2400" dirty="0" err="1">
                <a:solidFill>
                  <a:srgbClr val="000000"/>
                </a:solidFill>
                <a:latin typeface="+mj-lt"/>
                <a:ea typeface="Lucida Sans Unicode" pitchFamily="2"/>
                <a:cs typeface="Tahoma" pitchFamily="2"/>
              </a:rPr>
              <a:t>Running</a:t>
            </a:r>
            <a:r>
              <a:rPr lang="de-DE" sz="2400" dirty="0">
                <a:solidFill>
                  <a:srgbClr val="000000"/>
                </a:solidFill>
                <a:latin typeface="+mj-lt"/>
                <a:ea typeface="Lucida Sans Unicode" pitchFamily="2"/>
                <a:cs typeface="Tahoma" pitchFamily="2"/>
              </a:rPr>
              <a:t> (folgt)</a:t>
            </a:r>
          </a:p>
        </p:txBody>
      </p:sp>
      <p:grpSp>
        <p:nvGrpSpPr>
          <p:cNvPr id="25" name="Group 2"/>
          <p:cNvGrpSpPr/>
          <p:nvPr/>
        </p:nvGrpSpPr>
        <p:grpSpPr>
          <a:xfrm>
            <a:off x="3413822" y="2132275"/>
            <a:ext cx="4499643" cy="2520717"/>
            <a:chOff x="1692362" y="1916280"/>
            <a:chExt cx="4499643" cy="2520717"/>
          </a:xfrm>
        </p:grpSpPr>
        <p:sp>
          <p:nvSpPr>
            <p:cNvPr id="26" name="WordArt 3"/>
            <p:cNvSpPr/>
            <p:nvPr/>
          </p:nvSpPr>
          <p:spPr>
            <a:xfrm>
              <a:off x="2955962" y="3105000"/>
              <a:ext cx="175683"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FFFFFF"/>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27" name="Oval 4"/>
            <p:cNvSpPr/>
            <p:nvPr/>
          </p:nvSpPr>
          <p:spPr>
            <a:xfrm>
              <a:off x="1692362" y="1916280"/>
              <a:ext cx="2665082" cy="252071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8437">
              <a:solidFill>
                <a:srgbClr val="003399"/>
              </a:solidFill>
              <a:custDash>
                <a:ds d="100000" sp="100000"/>
              </a:custDash>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nvGrpSpPr>
            <p:cNvPr id="28" name="Group 5"/>
            <p:cNvGrpSpPr/>
            <p:nvPr/>
          </p:nvGrpSpPr>
          <p:grpSpPr>
            <a:xfrm>
              <a:off x="3029764" y="3306598"/>
              <a:ext cx="246238" cy="1081076"/>
              <a:chOff x="3029764" y="3306598"/>
              <a:chExt cx="246238" cy="1081076"/>
            </a:xfrm>
          </p:grpSpPr>
          <p:sp>
            <p:nvSpPr>
              <p:cNvPr id="36" name="Line 6"/>
              <p:cNvSpPr/>
              <p:nvPr/>
            </p:nvSpPr>
            <p:spPr>
              <a:xfrm>
                <a:off x="3060359" y="3306598"/>
                <a:ext cx="0" cy="108107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headEnd type="arrow"/>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7" name="Text Box 7"/>
              <p:cNvSpPr/>
              <p:nvPr/>
            </p:nvSpPr>
            <p:spPr>
              <a:xfrm rot="5400013">
                <a:off x="2900344" y="3702785"/>
                <a:ext cx="505077" cy="2462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625"/>
                  </a:spcBef>
                  <a:defRPr sz="1800" b="0" i="0" u="none" strike="noStrike" kern="0" cap="none" spc="0" baseline="0">
                    <a:solidFill>
                      <a:srgbClr val="000000"/>
                    </a:solidFill>
                    <a:uFillTx/>
                  </a:defRPr>
                </a:pPr>
                <a:r>
                  <a:rPr lang="de-DE" sz="1000" b="1">
                    <a:solidFill>
                      <a:srgbClr val="000000"/>
                    </a:solidFill>
                    <a:latin typeface="Times New Roman" pitchFamily="18"/>
                    <a:ea typeface="Lucida Sans Unicode" pitchFamily="2"/>
                    <a:cs typeface="Tahoma" pitchFamily="2"/>
                  </a:rPr>
                  <a:t>5 m</a:t>
                </a:r>
              </a:p>
            </p:txBody>
          </p:sp>
        </p:grpSp>
        <p:sp>
          <p:nvSpPr>
            <p:cNvPr id="29" name="WordArt 8"/>
            <p:cNvSpPr/>
            <p:nvPr/>
          </p:nvSpPr>
          <p:spPr>
            <a:xfrm>
              <a:off x="3838322" y="3124075"/>
              <a:ext cx="176040"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FF0000"/>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30" name="AutoShape 9"/>
            <p:cNvSpPr/>
            <p:nvPr/>
          </p:nvSpPr>
          <p:spPr>
            <a:xfrm rot="587408">
              <a:off x="4483458" y="2614672"/>
              <a:ext cx="720364" cy="649443"/>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17401"/>
                <a:gd name="f11" fmla="val 15493"/>
                <a:gd name="f12" fmla="val 18376"/>
                <a:gd name="f13" fmla="val 14122"/>
                <a:gd name="f14" fmla="val 18900"/>
                <a:gd name="f15" fmla="val 12482"/>
                <a:gd name="f16" fmla="val 6326"/>
                <a:gd name="f17" fmla="val 15273"/>
                <a:gd name="f18" fmla="val 2700"/>
                <a:gd name="f19" fmla="val 9117"/>
                <a:gd name="f20" fmla="val 2699"/>
                <a:gd name="f21" fmla="val 7477"/>
                <a:gd name="f22" fmla="val 3223"/>
                <a:gd name="f23" fmla="val 6106"/>
                <a:gd name="f24" fmla="val 4198"/>
                <a:gd name="f25" fmla="val 10799"/>
                <a:gd name="f26" fmla="+- 0 0 0"/>
                <a:gd name="f27" fmla="*/ f3 1 21600"/>
                <a:gd name="f28" fmla="*/ f4 1 21600"/>
                <a:gd name="f29" fmla="val f5"/>
                <a:gd name="f30" fmla="val f6"/>
                <a:gd name="f31" fmla="*/ f26 f0 1"/>
                <a:gd name="f32" fmla="+- f30 0 f29"/>
                <a:gd name="f33" fmla="*/ f31 1 f2"/>
                <a:gd name="f34" fmla="*/ f32 1 21600"/>
                <a:gd name="f35" fmla="+- f33 0 f1"/>
                <a:gd name="f36" fmla="*/ 3140 f34 1"/>
                <a:gd name="f37" fmla="*/ 18460 f34 1"/>
                <a:gd name="f38" fmla="*/ 18431 f34 1"/>
                <a:gd name="f39" fmla="*/ 3169 f34 1"/>
                <a:gd name="f40" fmla="*/ 227 f34 1"/>
                <a:gd name="f41" fmla="*/ 0 f34 1"/>
                <a:gd name="f42" fmla="*/ 66 f34 1"/>
                <a:gd name="f43" fmla="*/ 60 f34 1"/>
                <a:gd name="f44" fmla="*/ 205 f34 1"/>
                <a:gd name="f45" fmla="*/ 349 f34 1"/>
                <a:gd name="f46" fmla="*/ 409 f34 1"/>
                <a:gd name="f47" fmla="*/ 388 f34 1"/>
                <a:gd name="f48" fmla="*/ 454 f34 1"/>
                <a:gd name="f49" fmla="*/ f40 1 f34"/>
                <a:gd name="f50" fmla="*/ f41 1 f34"/>
                <a:gd name="f51" fmla="*/ f42 1 f34"/>
                <a:gd name="f52" fmla="*/ f43 1 f34"/>
                <a:gd name="f53" fmla="*/ f44 1 f34"/>
                <a:gd name="f54" fmla="*/ f45 1 f34"/>
                <a:gd name="f55" fmla="*/ f46 1 f34"/>
                <a:gd name="f56" fmla="*/ f47 1 f34"/>
                <a:gd name="f57" fmla="*/ f48 1 f34"/>
                <a:gd name="f58" fmla="*/ f36 1 f34"/>
                <a:gd name="f59" fmla="*/ f37 1 f34"/>
                <a:gd name="f60" fmla="*/ f39 1 f34"/>
                <a:gd name="f61" fmla="*/ f38 1 f34"/>
                <a:gd name="f62" fmla="*/ f58 f27 1"/>
                <a:gd name="f63" fmla="*/ f59 f27 1"/>
                <a:gd name="f64" fmla="*/ f61 f28 1"/>
                <a:gd name="f65" fmla="*/ f60 f28 1"/>
                <a:gd name="f66" fmla="*/ f49 f27 1"/>
                <a:gd name="f67" fmla="*/ f50 f28 1"/>
                <a:gd name="f68" fmla="*/ f51 f27 1"/>
                <a:gd name="f69" fmla="*/ f52 f28 1"/>
                <a:gd name="f70" fmla="*/ f50 f27 1"/>
                <a:gd name="f71" fmla="*/ f53 f28 1"/>
                <a:gd name="f72" fmla="*/ f54 f28 1"/>
                <a:gd name="f73" fmla="*/ f55 f28 1"/>
                <a:gd name="f74" fmla="*/ f56 f27 1"/>
                <a:gd name="f75" fmla="*/ f57 f27 1"/>
              </a:gdLst>
              <a:ahLst/>
              <a:cxnLst>
                <a:cxn ang="3cd4">
                  <a:pos x="hc" y="t"/>
                </a:cxn>
                <a:cxn ang="0">
                  <a:pos x="r" y="vc"/>
                </a:cxn>
                <a:cxn ang="cd4">
                  <a:pos x="hc" y="b"/>
                </a:cxn>
                <a:cxn ang="cd2">
                  <a:pos x="l" y="vc"/>
                </a:cxn>
                <a:cxn ang="f35">
                  <a:pos x="f66" y="f67"/>
                </a:cxn>
                <a:cxn ang="f35">
                  <a:pos x="f68" y="f69"/>
                </a:cxn>
                <a:cxn ang="f35">
                  <a:pos x="f70" y="f71"/>
                </a:cxn>
                <a:cxn ang="f35">
                  <a:pos x="f68" y="f72"/>
                </a:cxn>
                <a:cxn ang="f35">
                  <a:pos x="f66" y="f73"/>
                </a:cxn>
                <a:cxn ang="f35">
                  <a:pos x="f74" y="f72"/>
                </a:cxn>
                <a:cxn ang="f35">
                  <a:pos x="f75" y="f71"/>
                </a:cxn>
                <a:cxn ang="f35">
                  <a:pos x="f74" y="f69"/>
                </a:cxn>
              </a:cxnLst>
              <a:rect l="f62" t="f65" r="f63" b="f64"/>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11"/>
                  </a:moveTo>
                  <a:cubicBezTo>
                    <a:pt x="f12" y="f13"/>
                    <a:pt x="f14" y="f15"/>
                    <a:pt x="f14" y="f7"/>
                  </a:cubicBezTo>
                  <a:cubicBezTo>
                    <a:pt x="f14" y="f16"/>
                    <a:pt x="f17" y="f18"/>
                    <a:pt x="f7" y="f18"/>
                  </a:cubicBezTo>
                  <a:cubicBezTo>
                    <a:pt x="f19" y="f20"/>
                    <a:pt x="f21" y="f22"/>
                    <a:pt x="f23" y="f24"/>
                  </a:cubicBezTo>
                  <a:close/>
                  <a:moveTo>
                    <a:pt x="f24" y="f23"/>
                  </a:moveTo>
                  <a:cubicBezTo>
                    <a:pt x="f22" y="f21"/>
                    <a:pt x="f18" y="f19"/>
                    <a:pt x="f18" y="f25"/>
                  </a:cubicBezTo>
                  <a:cubicBezTo>
                    <a:pt x="f18" y="f17"/>
                    <a:pt x="f16" y="f14"/>
                    <a:pt x="f7" y="f14"/>
                  </a:cubicBezTo>
                  <a:cubicBezTo>
                    <a:pt x="f15" y="f14"/>
                    <a:pt x="f13" y="f12"/>
                    <a:pt x="f11" y="f10"/>
                  </a:cubicBezTo>
                  <a:close/>
                </a:path>
              </a:pathLst>
            </a:custGeom>
            <a:solidFill>
              <a:srgbClr val="FF6600">
                <a:alpha val="50000"/>
              </a:srgbClr>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nvGrpSpPr>
            <p:cNvPr id="31" name="Group 10"/>
            <p:cNvGrpSpPr/>
            <p:nvPr/>
          </p:nvGrpSpPr>
          <p:grpSpPr>
            <a:xfrm>
              <a:off x="3132002" y="2770202"/>
              <a:ext cx="3060003" cy="720720"/>
              <a:chOff x="3132002" y="2770202"/>
              <a:chExt cx="3060003" cy="720720"/>
            </a:xfrm>
          </p:grpSpPr>
          <p:sp>
            <p:nvSpPr>
              <p:cNvPr id="34" name="AutoShape 11"/>
              <p:cNvSpPr/>
              <p:nvPr/>
            </p:nvSpPr>
            <p:spPr>
              <a:xfrm>
                <a:off x="3132002" y="2770202"/>
                <a:ext cx="2952359" cy="720720"/>
              </a:xfrm>
              <a:custGeom>
                <a:avLst/>
                <a:gdLst>
                  <a:gd name="f0" fmla="val 10800000"/>
                  <a:gd name="f1" fmla="val 5400000"/>
                  <a:gd name="f2" fmla="val 180"/>
                  <a:gd name="f3" fmla="val w"/>
                  <a:gd name="f4" fmla="val h"/>
                  <a:gd name="f5" fmla="val 0"/>
                  <a:gd name="f6" fmla="val 21600"/>
                  <a:gd name="f7" fmla="val 19497"/>
                  <a:gd name="f8" fmla="val 8897"/>
                  <a:gd name="f9" fmla="val 18603"/>
                  <a:gd name="f10" fmla="val 4810"/>
                  <a:gd name="f11" fmla="val 14983"/>
                  <a:gd name="f12" fmla="val 1897"/>
                  <a:gd name="f13" fmla="val 10800"/>
                  <a:gd name="f14" fmla="val 5883"/>
                  <a:gd name="f15" fmla="val 1896"/>
                  <a:gd name="f16" fmla="val 11332"/>
                  <a:gd name="f17" fmla="val 1944"/>
                  <a:gd name="f18" fmla="val 11863"/>
                  <a:gd name="f19" fmla="val 2039"/>
                  <a:gd name="f20" fmla="val 12387"/>
                  <a:gd name="f21" fmla="val 173"/>
                  <a:gd name="f22" fmla="val 12725"/>
                  <a:gd name="f23" fmla="val 57"/>
                  <a:gd name="f24" fmla="val 12090"/>
                  <a:gd name="f25" fmla="val 11445"/>
                  <a:gd name="f26" fmla="val 4835"/>
                  <a:gd name="f27" fmla="val 15875"/>
                  <a:gd name="f28" fmla="+- 0 0 1"/>
                  <a:gd name="f29" fmla="val 20265"/>
                  <a:gd name="f30" fmla="val 3533"/>
                  <a:gd name="f31" fmla="val 21350"/>
                  <a:gd name="f32" fmla="val 8491"/>
                  <a:gd name="f33" fmla="val 23988"/>
                  <a:gd name="f34" fmla="val 7914"/>
                  <a:gd name="f35" fmla="val 21204"/>
                  <a:gd name="f36" fmla="val 12259"/>
                  <a:gd name="f37" fmla="val 16859"/>
                  <a:gd name="f38" fmla="val 9474"/>
                  <a:gd name="f39" fmla="+- 0 0 0"/>
                  <a:gd name="f40" fmla="*/ f3 1 21600"/>
                  <a:gd name="f41" fmla="*/ f4 1 21600"/>
                  <a:gd name="f42" fmla="val f5"/>
                  <a:gd name="f43" fmla="val f6"/>
                  <a:gd name="f44" fmla="*/ f39 f0 1"/>
                  <a:gd name="f45" fmla="+- f43 0 f42"/>
                  <a:gd name="f46" fmla="*/ f44 1 f2"/>
                  <a:gd name="f47" fmla="*/ f45 1 21600"/>
                  <a:gd name="f48" fmla="+- f46 0 f1"/>
                  <a:gd name="f49" fmla="*/ 3159 f47 1"/>
                  <a:gd name="f50" fmla="*/ 18441 f47 1"/>
                  <a:gd name="f51" fmla="*/ 18460 f47 1"/>
                  <a:gd name="f52" fmla="*/ 3140 f47 1"/>
                  <a:gd name="f53" fmla="*/ 748 f47 1"/>
                  <a:gd name="f54" fmla="*/ 4 f47 1"/>
                  <a:gd name="f55" fmla="*/ 95 f47 1"/>
                  <a:gd name="f56" fmla="*/ 264 f47 1"/>
                  <a:gd name="f57" fmla="*/ 780 f47 1"/>
                  <a:gd name="f58" fmla="*/ 43 f47 1"/>
                  <a:gd name="f59" fmla="*/ 2066 f47 1"/>
                  <a:gd name="f60" fmla="*/ 166 f47 1"/>
                  <a:gd name="f61" fmla="*/ 1826 f47 1"/>
                  <a:gd name="f62" fmla="*/ 258 f47 1"/>
                  <a:gd name="f63" fmla="*/ 1452 f47 1"/>
                  <a:gd name="f64" fmla="*/ 199 f47 1"/>
                  <a:gd name="f65" fmla="*/ f53 1 f47"/>
                  <a:gd name="f66" fmla="*/ f54 1 f47"/>
                  <a:gd name="f67" fmla="*/ f55 1 f47"/>
                  <a:gd name="f68" fmla="*/ f56 1 f47"/>
                  <a:gd name="f69" fmla="*/ f57 1 f47"/>
                  <a:gd name="f70" fmla="*/ f58 1 f47"/>
                  <a:gd name="f71" fmla="*/ f59 1 f47"/>
                  <a:gd name="f72" fmla="*/ f60 1 f47"/>
                  <a:gd name="f73" fmla="*/ f61 1 f47"/>
                  <a:gd name="f74" fmla="*/ f62 1 f47"/>
                  <a:gd name="f75" fmla="*/ f63 1 f47"/>
                  <a:gd name="f76" fmla="*/ f64 1 f47"/>
                  <a:gd name="f77" fmla="*/ f49 1 f47"/>
                  <a:gd name="f78" fmla="*/ f50 1 f47"/>
                  <a:gd name="f79" fmla="*/ f52 1 f47"/>
                  <a:gd name="f80" fmla="*/ f51 1 f47"/>
                  <a:gd name="f81" fmla="*/ f77 f40 1"/>
                  <a:gd name="f82" fmla="*/ f78 f40 1"/>
                  <a:gd name="f83" fmla="*/ f80 f41 1"/>
                  <a:gd name="f84" fmla="*/ f79 f41 1"/>
                  <a:gd name="f85" fmla="*/ f65 f40 1"/>
                  <a:gd name="f86" fmla="*/ f66 f41 1"/>
                  <a:gd name="f87" fmla="*/ f67 f40 1"/>
                  <a:gd name="f88" fmla="*/ f68 f41 1"/>
                  <a:gd name="f89" fmla="*/ f69 f40 1"/>
                  <a:gd name="f90" fmla="*/ f70 f41 1"/>
                  <a:gd name="f91" fmla="*/ f71 f40 1"/>
                  <a:gd name="f92" fmla="*/ f72 f41 1"/>
                  <a:gd name="f93" fmla="*/ f73 f40 1"/>
                  <a:gd name="f94" fmla="*/ f74 f41 1"/>
                  <a:gd name="f95" fmla="*/ f75 f40 1"/>
                  <a:gd name="f96" fmla="*/ f76 f41 1"/>
                </a:gdLst>
                <a:ahLst/>
                <a:cxnLst>
                  <a:cxn ang="3cd4">
                    <a:pos x="hc" y="t"/>
                  </a:cxn>
                  <a:cxn ang="0">
                    <a:pos x="r" y="vc"/>
                  </a:cxn>
                  <a:cxn ang="cd4">
                    <a:pos x="hc" y="b"/>
                  </a:cxn>
                  <a:cxn ang="cd2">
                    <a:pos x="l" y="vc"/>
                  </a:cxn>
                  <a:cxn ang="f48">
                    <a:pos x="f85" y="f86"/>
                  </a:cxn>
                  <a:cxn ang="f48">
                    <a:pos x="f87" y="f88"/>
                  </a:cxn>
                  <a:cxn ang="f48">
                    <a:pos x="f89" y="f90"/>
                  </a:cxn>
                  <a:cxn ang="f48">
                    <a:pos x="f91" y="f92"/>
                  </a:cxn>
                  <a:cxn ang="f48">
                    <a:pos x="f93" y="f94"/>
                  </a:cxn>
                  <a:cxn ang="f48">
                    <a:pos x="f95" y="f96"/>
                  </a:cxn>
                </a:cxnLst>
                <a:rect l="f81" t="f84" r="f82" b="f83"/>
                <a:pathLst>
                  <a:path w="21600" h="21600">
                    <a:moveTo>
                      <a:pt x="f7" y="f8"/>
                    </a:moveTo>
                    <a:cubicBezTo>
                      <a:pt x="f9" y="f10"/>
                      <a:pt x="f11" y="f12"/>
                      <a:pt x="f13" y="f12"/>
                    </a:cubicBezTo>
                    <a:cubicBezTo>
                      <a:pt x="f14" y="f12"/>
                      <a:pt x="f12" y="f14"/>
                      <a:pt x="f12" y="f13"/>
                    </a:cubicBezTo>
                    <a:cubicBezTo>
                      <a:pt x="f15" y="f16"/>
                      <a:pt x="f17" y="f18"/>
                      <a:pt x="f19" y="f20"/>
                    </a:cubicBezTo>
                    <a:lnTo>
                      <a:pt x="f21" y="f22"/>
                    </a:lnTo>
                    <a:cubicBezTo>
                      <a:pt x="f23" y="f24"/>
                      <a:pt x="f5" y="f25"/>
                      <a:pt x="f5" y="f13"/>
                    </a:cubicBezTo>
                    <a:cubicBezTo>
                      <a:pt x="f5" y="f26"/>
                      <a:pt x="f26" y="f5"/>
                      <a:pt x="f13" y="f5"/>
                    </a:cubicBezTo>
                    <a:cubicBezTo>
                      <a:pt x="f27" y="f28"/>
                      <a:pt x="f29" y="f30"/>
                      <a:pt x="f31" y="f32"/>
                    </a:cubicBezTo>
                    <a:lnTo>
                      <a:pt x="f33" y="f34"/>
                    </a:lnTo>
                    <a:lnTo>
                      <a:pt x="f35" y="f36"/>
                    </a:lnTo>
                    <a:lnTo>
                      <a:pt x="f37" y="f38"/>
                    </a:lnTo>
                    <a:lnTo>
                      <a:pt x="f7" y="f8"/>
                    </a:lnTo>
                    <a:close/>
                  </a:path>
                </a:pathLst>
              </a:custGeom>
              <a:no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5" name="Oval 12"/>
              <p:cNvSpPr/>
              <p:nvPr/>
            </p:nvSpPr>
            <p:spPr>
              <a:xfrm>
                <a:off x="6084362" y="3284634"/>
                <a:ext cx="107643" cy="10799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CFFFF"/>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sp>
          <p:nvSpPr>
            <p:cNvPr id="32" name="Line 13"/>
            <p:cNvSpPr/>
            <p:nvPr/>
          </p:nvSpPr>
          <p:spPr>
            <a:xfrm flipV="1">
              <a:off x="3132002" y="3028338"/>
              <a:ext cx="1081276" cy="11338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3" name="Line 14"/>
            <p:cNvSpPr/>
            <p:nvPr/>
          </p:nvSpPr>
          <p:spPr>
            <a:xfrm>
              <a:off x="3132002" y="3213000"/>
              <a:ext cx="1081276" cy="25163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pic>
        <p:nvPicPr>
          <p:cNvPr id="1026" name="Picture 2" descr="C:\Users\d.dimper\Desktop\Schlänzbälle\Neuer Ordner (2)\Schlänzball in den ma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328247" y="2172231"/>
            <a:ext cx="2438385" cy="26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471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err="1">
                <a:solidFill>
                  <a:srgbClr val="00B050"/>
                </a:solidFill>
              </a:rPr>
              <a:t>Schlenzball</a:t>
            </a:r>
            <a:r>
              <a:rPr lang="de-DE" sz="3400" b="1" dirty="0">
                <a:solidFill>
                  <a:srgbClr val="00B050"/>
                </a:solidFill>
              </a:rPr>
              <a:t> – </a:t>
            </a:r>
            <a:r>
              <a:rPr lang="de-DE" sz="3400" b="1" dirty="0" err="1">
                <a:solidFill>
                  <a:srgbClr val="00B050"/>
                </a:solidFill>
              </a:rPr>
              <a:t>Suicide</a:t>
            </a:r>
            <a:r>
              <a:rPr lang="de-DE" sz="3400" b="1" dirty="0">
                <a:solidFill>
                  <a:srgbClr val="00B050"/>
                </a:solidFill>
              </a:rPr>
              <a:t> </a:t>
            </a:r>
            <a:r>
              <a:rPr lang="de-DE" sz="3400" b="1" dirty="0" err="1">
                <a:solidFill>
                  <a:srgbClr val="00B050"/>
                </a:solidFill>
              </a:rPr>
              <a:t>Running</a:t>
            </a:r>
            <a:endParaRPr lang="de-DE" sz="3400" b="1" dirty="0">
              <a:solidFill>
                <a:srgbClr val="00B050"/>
              </a:solidFill>
            </a:endParaRPr>
          </a:p>
        </p:txBody>
      </p:sp>
      <p:sp>
        <p:nvSpPr>
          <p:cNvPr id="14" name="Rechteck 13"/>
          <p:cNvSpPr/>
          <p:nvPr/>
        </p:nvSpPr>
        <p:spPr>
          <a:xfrm>
            <a:off x="5934738" y="3244334"/>
            <a:ext cx="242374" cy="369332"/>
          </a:xfrm>
          <a:prstGeom prst="rect">
            <a:avLst/>
          </a:prstGeom>
        </p:spPr>
        <p:txBody>
          <a:bodyPr wrap="none">
            <a:spAutoFit/>
          </a:bodyPr>
          <a:lstStyle/>
          <a:p>
            <a:r>
              <a:rPr lang="de-DE" dirty="0">
                <a:solidFill>
                  <a:srgbClr val="003399"/>
                </a:solidFill>
                <a:latin typeface="Times New Roman" pitchFamily="18"/>
                <a:ea typeface="Lucida Sans Unicode" pitchFamily="2"/>
                <a:cs typeface="Tahoma" pitchFamily="2"/>
              </a:rPr>
              <a:t> </a:t>
            </a:r>
            <a:endParaRPr lang="de-DE" dirty="0"/>
          </a:p>
        </p:txBody>
      </p:sp>
      <p:sp>
        <p:nvSpPr>
          <p:cNvPr id="6" name="Rechteck 5"/>
          <p:cNvSpPr/>
          <p:nvPr/>
        </p:nvSpPr>
        <p:spPr>
          <a:xfrm>
            <a:off x="1524000" y="1268761"/>
            <a:ext cx="9144000" cy="1200329"/>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dirty="0">
                <a:solidFill>
                  <a:srgbClr val="000000"/>
                </a:solidFill>
                <a:latin typeface="+mj-lt"/>
                <a:ea typeface="Lucida Sans Unicode" pitchFamily="2"/>
                <a:cs typeface="Tahoma" pitchFamily="2"/>
              </a:rPr>
              <a:t>Wenn der Verteidiger auf den Ausführenden läuft, ohne dass er dabei versucht den Ball zu spielen, ist dies als GEFÄHRLICHES SPIEL gegen den Verteidiger zu ahnden.</a:t>
            </a:r>
          </a:p>
        </p:txBody>
      </p:sp>
      <p:sp>
        <p:nvSpPr>
          <p:cNvPr id="3" name="Rechteck 2"/>
          <p:cNvSpPr/>
          <p:nvPr/>
        </p:nvSpPr>
        <p:spPr>
          <a:xfrm>
            <a:off x="1524000" y="5150091"/>
            <a:ext cx="9141970" cy="1200329"/>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kern="0" dirty="0">
                <a:solidFill>
                  <a:srgbClr val="000000"/>
                </a:solidFill>
                <a:latin typeface="+mj-lt"/>
                <a:ea typeface="Lucida Sans Unicode" pitchFamily="2"/>
                <a:cs typeface="Tahoma" pitchFamily="2"/>
              </a:rPr>
              <a:t>Entscheidung: Gefahr (durch den und für den </a:t>
            </a:r>
            <a:r>
              <a:rPr lang="de-DE" sz="2400" kern="0" dirty="0" err="1">
                <a:solidFill>
                  <a:srgbClr val="000000"/>
                </a:solidFill>
                <a:latin typeface="+mj-lt"/>
                <a:ea typeface="Lucida Sans Unicode" pitchFamily="2"/>
                <a:cs typeface="Tahoma" pitchFamily="2"/>
              </a:rPr>
              <a:t>Suicide</a:t>
            </a:r>
            <a:r>
              <a:rPr lang="de-DE" sz="2400" kern="0" dirty="0">
                <a:solidFill>
                  <a:srgbClr val="000000"/>
                </a:solidFill>
                <a:latin typeface="+mj-lt"/>
                <a:ea typeface="Lucida Sans Unicode" pitchFamily="2"/>
                <a:cs typeface="Tahoma" pitchFamily="2"/>
              </a:rPr>
              <a:t> Runner).</a:t>
            </a:r>
            <a:br>
              <a:rPr lang="de-DE" sz="2400" kern="0" dirty="0">
                <a:solidFill>
                  <a:srgbClr val="000000"/>
                </a:solidFill>
                <a:latin typeface="+mj-lt"/>
                <a:ea typeface="Lucida Sans Unicode" pitchFamily="2"/>
                <a:cs typeface="Tahoma" pitchFamily="2"/>
              </a:rPr>
            </a:br>
            <a:r>
              <a:rPr lang="de-DE" sz="2400" kern="0" dirty="0">
                <a:solidFill>
                  <a:srgbClr val="000000"/>
                </a:solidFill>
                <a:latin typeface="+mj-lt"/>
                <a:ea typeface="Lucida Sans Unicode" pitchFamily="2"/>
                <a:cs typeface="Tahoma" pitchFamily="2"/>
                <a:sym typeface="Wingdings" panose="05000000000000000000" pitchFamily="2" charset="2"/>
              </a:rPr>
              <a:t> </a:t>
            </a:r>
            <a:r>
              <a:rPr lang="de-DE" sz="2400" dirty="0">
                <a:solidFill>
                  <a:srgbClr val="000000"/>
                </a:solidFill>
                <a:latin typeface="+mj-lt"/>
                <a:ea typeface="Lucida Sans Unicode" pitchFamily="2"/>
                <a:cs typeface="Tahoma" pitchFamily="2"/>
              </a:rPr>
              <a:t>Freischlag </a:t>
            </a:r>
            <a:r>
              <a:rPr lang="de-DE" sz="2400" b="1" u="sng" dirty="0">
                <a:solidFill>
                  <a:srgbClr val="000000"/>
                </a:solidFill>
                <a:latin typeface="+mj-lt"/>
                <a:ea typeface="Lucida Sans Unicode" pitchFamily="2"/>
                <a:cs typeface="Tahoma" pitchFamily="2"/>
              </a:rPr>
              <a:t>gegen</a:t>
            </a:r>
            <a:r>
              <a:rPr lang="de-DE" sz="2400" dirty="0">
                <a:solidFill>
                  <a:srgbClr val="000000"/>
                </a:solidFill>
                <a:latin typeface="+mj-lt"/>
                <a:ea typeface="Lucida Sans Unicode" pitchFamily="2"/>
                <a:cs typeface="Tahoma" pitchFamily="2"/>
              </a:rPr>
              <a:t> den Verteidiger (</a:t>
            </a:r>
            <a:r>
              <a:rPr lang="de-DE" sz="2400" dirty="0" err="1">
                <a:solidFill>
                  <a:srgbClr val="000000"/>
                </a:solidFill>
                <a:latin typeface="+mj-lt"/>
                <a:ea typeface="Lucida Sans Unicode" pitchFamily="2"/>
                <a:cs typeface="Tahoma" pitchFamily="2"/>
              </a:rPr>
              <a:t>Suicide</a:t>
            </a:r>
            <a:r>
              <a:rPr lang="de-DE" sz="2400" dirty="0">
                <a:solidFill>
                  <a:srgbClr val="000000"/>
                </a:solidFill>
                <a:latin typeface="+mj-lt"/>
                <a:ea typeface="Lucida Sans Unicode" pitchFamily="2"/>
                <a:cs typeface="Tahoma" pitchFamily="2"/>
              </a:rPr>
              <a:t> Runner) am Ort der Ausführung und eventuell persönliche Bestrafung</a:t>
            </a:r>
          </a:p>
        </p:txBody>
      </p:sp>
      <p:sp>
        <p:nvSpPr>
          <p:cNvPr id="21" name="WordArt 2"/>
          <p:cNvSpPr/>
          <p:nvPr/>
        </p:nvSpPr>
        <p:spPr>
          <a:xfrm>
            <a:off x="4725844" y="3576101"/>
            <a:ext cx="176040"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FFFFFF"/>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22" name="Oval 3"/>
          <p:cNvSpPr/>
          <p:nvPr/>
        </p:nvSpPr>
        <p:spPr>
          <a:xfrm>
            <a:off x="3462245" y="2387381"/>
            <a:ext cx="2665439" cy="252071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8437">
            <a:solidFill>
              <a:srgbClr val="003399"/>
            </a:solidFill>
            <a:custDash>
              <a:ds d="100000" sp="100000"/>
            </a:custDash>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3" name="WordArt 4"/>
          <p:cNvSpPr/>
          <p:nvPr/>
        </p:nvSpPr>
        <p:spPr>
          <a:xfrm>
            <a:off x="5608560" y="3595176"/>
            <a:ext cx="176040"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FF0000"/>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24" name="AutoShape 5"/>
          <p:cNvSpPr/>
          <p:nvPr/>
        </p:nvSpPr>
        <p:spPr>
          <a:xfrm>
            <a:off x="4901884" y="3241302"/>
            <a:ext cx="2952716" cy="720720"/>
          </a:xfrm>
          <a:custGeom>
            <a:avLst/>
            <a:gdLst>
              <a:gd name="f0" fmla="val 10800000"/>
              <a:gd name="f1" fmla="val 5400000"/>
              <a:gd name="f2" fmla="val 180"/>
              <a:gd name="f3" fmla="val w"/>
              <a:gd name="f4" fmla="val h"/>
              <a:gd name="f5" fmla="val 0"/>
              <a:gd name="f6" fmla="val 21600"/>
              <a:gd name="f7" fmla="val 19497"/>
              <a:gd name="f8" fmla="val 8897"/>
              <a:gd name="f9" fmla="val 18603"/>
              <a:gd name="f10" fmla="val 4810"/>
              <a:gd name="f11" fmla="val 14983"/>
              <a:gd name="f12" fmla="val 1897"/>
              <a:gd name="f13" fmla="val 10800"/>
              <a:gd name="f14" fmla="val 5883"/>
              <a:gd name="f15" fmla="val 1896"/>
              <a:gd name="f16" fmla="val 11332"/>
              <a:gd name="f17" fmla="val 1944"/>
              <a:gd name="f18" fmla="val 11863"/>
              <a:gd name="f19" fmla="val 2039"/>
              <a:gd name="f20" fmla="val 12387"/>
              <a:gd name="f21" fmla="val 173"/>
              <a:gd name="f22" fmla="val 12725"/>
              <a:gd name="f23" fmla="val 57"/>
              <a:gd name="f24" fmla="val 12090"/>
              <a:gd name="f25" fmla="val 11445"/>
              <a:gd name="f26" fmla="val 4835"/>
              <a:gd name="f27" fmla="val 15875"/>
              <a:gd name="f28" fmla="+- 0 0 1"/>
              <a:gd name="f29" fmla="val 20265"/>
              <a:gd name="f30" fmla="val 3533"/>
              <a:gd name="f31" fmla="val 21350"/>
              <a:gd name="f32" fmla="val 8491"/>
              <a:gd name="f33" fmla="val 23988"/>
              <a:gd name="f34" fmla="val 7914"/>
              <a:gd name="f35" fmla="val 21204"/>
              <a:gd name="f36" fmla="val 12259"/>
              <a:gd name="f37" fmla="val 16859"/>
              <a:gd name="f38" fmla="val 9474"/>
              <a:gd name="f39" fmla="+- 0 0 0"/>
              <a:gd name="f40" fmla="*/ f3 1 21600"/>
              <a:gd name="f41" fmla="*/ f4 1 21600"/>
              <a:gd name="f42" fmla="val f5"/>
              <a:gd name="f43" fmla="val f6"/>
              <a:gd name="f44" fmla="*/ f39 f0 1"/>
              <a:gd name="f45" fmla="+- f43 0 f42"/>
              <a:gd name="f46" fmla="*/ f44 1 f2"/>
              <a:gd name="f47" fmla="*/ f45 1 21600"/>
              <a:gd name="f48" fmla="+- f46 0 f1"/>
              <a:gd name="f49" fmla="*/ 1186842 f47 1"/>
              <a:gd name="f50" fmla="*/ 6974 f47 1"/>
              <a:gd name="f51" fmla="*/ 151055 f47 1"/>
              <a:gd name="f52" fmla="*/ 418955 f47 1"/>
              <a:gd name="f53" fmla="*/ 1237694 f47 1"/>
              <a:gd name="f54" fmla="*/ 69036 f47 1"/>
              <a:gd name="f55" fmla="*/ 3279193 f47 1"/>
              <a:gd name="f56" fmla="*/ 264066 f47 1"/>
              <a:gd name="f57" fmla="*/ 2898616 f47 1"/>
              <a:gd name="f58" fmla="*/ 409045 f47 1"/>
              <a:gd name="f59" fmla="*/ 2304649 f47 1"/>
              <a:gd name="f60" fmla="*/ 316118 f47 1"/>
              <a:gd name="f61" fmla="*/ f42 1 f47"/>
              <a:gd name="f62" fmla="*/ f43 1 f47"/>
              <a:gd name="f63" fmla="*/ f49 1 f47"/>
              <a:gd name="f64" fmla="*/ f50 1 f47"/>
              <a:gd name="f65" fmla="*/ f51 1 f47"/>
              <a:gd name="f66" fmla="*/ f52 1 f47"/>
              <a:gd name="f67" fmla="*/ f53 1 f47"/>
              <a:gd name="f68" fmla="*/ f54 1 f47"/>
              <a:gd name="f69" fmla="*/ f55 1 f47"/>
              <a:gd name="f70" fmla="*/ f56 1 f47"/>
              <a:gd name="f71" fmla="*/ f57 1 f47"/>
              <a:gd name="f72" fmla="*/ f58 1 f47"/>
              <a:gd name="f73" fmla="*/ f59 1 f47"/>
              <a:gd name="f74" fmla="*/ f60 1 f47"/>
              <a:gd name="f75" fmla="*/ f61 f40 1"/>
              <a:gd name="f76" fmla="*/ f62 f40 1"/>
              <a:gd name="f77" fmla="*/ f62 f41 1"/>
              <a:gd name="f78" fmla="*/ f61 f41 1"/>
              <a:gd name="f79" fmla="*/ f63 f40 1"/>
              <a:gd name="f80" fmla="*/ f64 f41 1"/>
              <a:gd name="f81" fmla="*/ f65 f40 1"/>
              <a:gd name="f82" fmla="*/ f66 f41 1"/>
              <a:gd name="f83" fmla="*/ f67 f40 1"/>
              <a:gd name="f84" fmla="*/ f68 f41 1"/>
              <a:gd name="f85" fmla="*/ f69 f40 1"/>
              <a:gd name="f86" fmla="*/ f70 f41 1"/>
              <a:gd name="f87" fmla="*/ f71 f40 1"/>
              <a:gd name="f88" fmla="*/ f72 f41 1"/>
              <a:gd name="f89" fmla="*/ f73 f40 1"/>
              <a:gd name="f90" fmla="*/ f74 f41 1"/>
            </a:gdLst>
            <a:ahLst/>
            <a:cxnLst>
              <a:cxn ang="3cd4">
                <a:pos x="hc" y="t"/>
              </a:cxn>
              <a:cxn ang="0">
                <a:pos x="r" y="vc"/>
              </a:cxn>
              <a:cxn ang="cd4">
                <a:pos x="hc" y="b"/>
              </a:cxn>
              <a:cxn ang="cd2">
                <a:pos x="l" y="vc"/>
              </a:cxn>
              <a:cxn ang="f48">
                <a:pos x="f79" y="f80"/>
              </a:cxn>
              <a:cxn ang="f48">
                <a:pos x="f81" y="f82"/>
              </a:cxn>
              <a:cxn ang="f48">
                <a:pos x="f83" y="f84"/>
              </a:cxn>
              <a:cxn ang="f48">
                <a:pos x="f85" y="f86"/>
              </a:cxn>
              <a:cxn ang="f48">
                <a:pos x="f87" y="f88"/>
              </a:cxn>
              <a:cxn ang="f48">
                <a:pos x="f89" y="f90"/>
              </a:cxn>
            </a:cxnLst>
            <a:rect l="f75" t="f78" r="f76" b="f77"/>
            <a:pathLst>
              <a:path w="21600" h="21600">
                <a:moveTo>
                  <a:pt x="f7" y="f8"/>
                </a:moveTo>
                <a:cubicBezTo>
                  <a:pt x="f9" y="f10"/>
                  <a:pt x="f11" y="f12"/>
                  <a:pt x="f13" y="f12"/>
                </a:cubicBezTo>
                <a:cubicBezTo>
                  <a:pt x="f14" y="f12"/>
                  <a:pt x="f12" y="f14"/>
                  <a:pt x="f12" y="f13"/>
                </a:cubicBezTo>
                <a:cubicBezTo>
                  <a:pt x="f15" y="f16"/>
                  <a:pt x="f17" y="f18"/>
                  <a:pt x="f19" y="f20"/>
                </a:cubicBezTo>
                <a:lnTo>
                  <a:pt x="f21" y="f22"/>
                </a:lnTo>
                <a:cubicBezTo>
                  <a:pt x="f23" y="f24"/>
                  <a:pt x="f5" y="f25"/>
                  <a:pt x="f5" y="f13"/>
                </a:cubicBezTo>
                <a:cubicBezTo>
                  <a:pt x="f5" y="f26"/>
                  <a:pt x="f26" y="f5"/>
                  <a:pt x="f13" y="f5"/>
                </a:cubicBezTo>
                <a:cubicBezTo>
                  <a:pt x="f27" y="f28"/>
                  <a:pt x="f29" y="f30"/>
                  <a:pt x="f31" y="f32"/>
                </a:cubicBezTo>
                <a:lnTo>
                  <a:pt x="f33" y="f34"/>
                </a:lnTo>
                <a:lnTo>
                  <a:pt x="f35" y="f36"/>
                </a:lnTo>
                <a:lnTo>
                  <a:pt x="f37" y="f38"/>
                </a:lnTo>
                <a:lnTo>
                  <a:pt x="f7" y="f8"/>
                </a:lnTo>
                <a:close/>
              </a:path>
            </a:pathLst>
          </a:custGeom>
          <a:no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8" name="AutoShape 6"/>
          <p:cNvSpPr/>
          <p:nvPr/>
        </p:nvSpPr>
        <p:spPr>
          <a:xfrm rot="587408">
            <a:off x="5957158" y="3637373"/>
            <a:ext cx="144356" cy="142920"/>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17401"/>
              <a:gd name="f11" fmla="val 15493"/>
              <a:gd name="f12" fmla="val 18376"/>
              <a:gd name="f13" fmla="val 14122"/>
              <a:gd name="f14" fmla="val 18900"/>
              <a:gd name="f15" fmla="val 12482"/>
              <a:gd name="f16" fmla="val 6326"/>
              <a:gd name="f17" fmla="val 15273"/>
              <a:gd name="f18" fmla="val 2700"/>
              <a:gd name="f19" fmla="val 9117"/>
              <a:gd name="f20" fmla="val 2699"/>
              <a:gd name="f21" fmla="val 7477"/>
              <a:gd name="f22" fmla="val 3223"/>
              <a:gd name="f23" fmla="val 6106"/>
              <a:gd name="f24" fmla="val 4198"/>
              <a:gd name="f25" fmla="val 10799"/>
              <a:gd name="f26" fmla="+- 0 0 0"/>
              <a:gd name="f27" fmla="*/ f3 1 21600"/>
              <a:gd name="f28" fmla="*/ f4 1 21600"/>
              <a:gd name="f29" fmla="val f5"/>
              <a:gd name="f30" fmla="val f6"/>
              <a:gd name="f31" fmla="*/ f26 f0 1"/>
              <a:gd name="f32" fmla="+- f30 0 f29"/>
              <a:gd name="f33" fmla="*/ f31 1 f2"/>
              <a:gd name="f34" fmla="*/ f32 1 21600"/>
              <a:gd name="f35" fmla="+- f33 0 f1"/>
              <a:gd name="f36" fmla="*/ 72231 f34 1"/>
              <a:gd name="f37" fmla="*/ 0 f34 1"/>
              <a:gd name="f38" fmla="*/ 21154 f34 1"/>
              <a:gd name="f39" fmla="*/ 20922 f34 1"/>
              <a:gd name="f40" fmla="*/ 71438 f34 1"/>
              <a:gd name="f41" fmla="*/ 121953 f34 1"/>
              <a:gd name="f42" fmla="*/ 142875 f34 1"/>
              <a:gd name="f43" fmla="*/ 123308 f34 1"/>
              <a:gd name="f44" fmla="*/ 144462 f34 1"/>
              <a:gd name="f45" fmla="*/ f29 1 f34"/>
              <a:gd name="f46" fmla="*/ f30 1 f34"/>
              <a:gd name="f47" fmla="*/ f36 1 f34"/>
              <a:gd name="f48" fmla="*/ f37 1 f34"/>
              <a:gd name="f49" fmla="*/ f38 1 f34"/>
              <a:gd name="f50" fmla="*/ f39 1 f34"/>
              <a:gd name="f51" fmla="*/ f40 1 f34"/>
              <a:gd name="f52" fmla="*/ f41 1 f34"/>
              <a:gd name="f53" fmla="*/ f42 1 f34"/>
              <a:gd name="f54" fmla="*/ f43 1 f34"/>
              <a:gd name="f55" fmla="*/ f44 1 f34"/>
              <a:gd name="f56" fmla="*/ f45 f27 1"/>
              <a:gd name="f57" fmla="*/ f46 f27 1"/>
              <a:gd name="f58" fmla="*/ f46 f28 1"/>
              <a:gd name="f59" fmla="*/ f45 f28 1"/>
              <a:gd name="f60" fmla="*/ f47 f27 1"/>
              <a:gd name="f61" fmla="*/ f48 f28 1"/>
              <a:gd name="f62" fmla="*/ f49 f27 1"/>
              <a:gd name="f63" fmla="*/ f50 f28 1"/>
              <a:gd name="f64" fmla="*/ f48 f27 1"/>
              <a:gd name="f65" fmla="*/ f51 f28 1"/>
              <a:gd name="f66" fmla="*/ f52 f28 1"/>
              <a:gd name="f67" fmla="*/ f53 f28 1"/>
              <a:gd name="f68" fmla="*/ f54 f27 1"/>
              <a:gd name="f69" fmla="*/ f55 f27 1"/>
            </a:gdLst>
            <a:ahLst/>
            <a:cxnLst>
              <a:cxn ang="3cd4">
                <a:pos x="hc" y="t"/>
              </a:cxn>
              <a:cxn ang="0">
                <a:pos x="r" y="vc"/>
              </a:cxn>
              <a:cxn ang="cd4">
                <a:pos x="hc" y="b"/>
              </a:cxn>
              <a:cxn ang="cd2">
                <a:pos x="l" y="vc"/>
              </a:cxn>
              <a:cxn ang="f35">
                <a:pos x="f60" y="f61"/>
              </a:cxn>
              <a:cxn ang="f35">
                <a:pos x="f62" y="f63"/>
              </a:cxn>
              <a:cxn ang="f35">
                <a:pos x="f64" y="f65"/>
              </a:cxn>
              <a:cxn ang="f35">
                <a:pos x="f62" y="f66"/>
              </a:cxn>
              <a:cxn ang="f35">
                <a:pos x="f60" y="f67"/>
              </a:cxn>
              <a:cxn ang="f35">
                <a:pos x="f68" y="f66"/>
              </a:cxn>
              <a:cxn ang="f35">
                <a:pos x="f69" y="f65"/>
              </a:cxn>
              <a:cxn ang="f35">
                <a:pos x="f68" y="f63"/>
              </a:cxn>
            </a:cxnLst>
            <a:rect l="f56" t="f59" r="f57" b="f58"/>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11"/>
                </a:moveTo>
                <a:cubicBezTo>
                  <a:pt x="f12" y="f13"/>
                  <a:pt x="f14" y="f15"/>
                  <a:pt x="f14" y="f7"/>
                </a:cubicBezTo>
                <a:cubicBezTo>
                  <a:pt x="f14" y="f16"/>
                  <a:pt x="f17" y="f18"/>
                  <a:pt x="f7" y="f18"/>
                </a:cubicBezTo>
                <a:cubicBezTo>
                  <a:pt x="f19" y="f20"/>
                  <a:pt x="f21" y="f22"/>
                  <a:pt x="f23" y="f24"/>
                </a:cubicBezTo>
                <a:close/>
                <a:moveTo>
                  <a:pt x="f24" y="f23"/>
                </a:moveTo>
                <a:cubicBezTo>
                  <a:pt x="f22" y="f21"/>
                  <a:pt x="f18" y="f19"/>
                  <a:pt x="f18" y="f25"/>
                </a:cubicBezTo>
                <a:cubicBezTo>
                  <a:pt x="f18" y="f17"/>
                  <a:pt x="f16" y="f14"/>
                  <a:pt x="f7" y="f14"/>
                </a:cubicBezTo>
                <a:cubicBezTo>
                  <a:pt x="f15" y="f14"/>
                  <a:pt x="f13" y="f12"/>
                  <a:pt x="f11" y="f10"/>
                </a:cubicBezTo>
                <a:close/>
              </a:path>
            </a:pathLst>
          </a:custGeom>
          <a:solidFill>
            <a:srgbClr val="FF6600">
              <a:alpha val="50000"/>
            </a:srgbClr>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9" name="Oval 7"/>
          <p:cNvSpPr/>
          <p:nvPr/>
        </p:nvSpPr>
        <p:spPr>
          <a:xfrm>
            <a:off x="7854602" y="3755735"/>
            <a:ext cx="107999" cy="10799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CFFFF"/>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nvGrpSpPr>
          <p:cNvPr id="40" name="Group 8"/>
          <p:cNvGrpSpPr/>
          <p:nvPr/>
        </p:nvGrpSpPr>
        <p:grpSpPr>
          <a:xfrm>
            <a:off x="4800003" y="3777698"/>
            <a:ext cx="246238" cy="1081076"/>
            <a:chOff x="3030121" y="3306598"/>
            <a:chExt cx="246238" cy="1081076"/>
          </a:xfrm>
        </p:grpSpPr>
        <p:sp>
          <p:nvSpPr>
            <p:cNvPr id="41" name="Line 9"/>
            <p:cNvSpPr/>
            <p:nvPr/>
          </p:nvSpPr>
          <p:spPr>
            <a:xfrm>
              <a:off x="3061082" y="3306598"/>
              <a:ext cx="0" cy="108107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headEnd type="arrow"/>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42" name="Text Box 10"/>
            <p:cNvSpPr/>
            <p:nvPr/>
          </p:nvSpPr>
          <p:spPr>
            <a:xfrm rot="5400013">
              <a:off x="2900701" y="3702785"/>
              <a:ext cx="505077" cy="2462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625"/>
                </a:spcBef>
                <a:defRPr sz="1800" b="0" i="0" u="none" strike="noStrike" kern="0" cap="none" spc="0" baseline="0">
                  <a:solidFill>
                    <a:srgbClr val="000000"/>
                  </a:solidFill>
                  <a:uFillTx/>
                </a:defRPr>
              </a:pPr>
              <a:r>
                <a:rPr lang="de-DE" sz="1000" b="1">
                  <a:solidFill>
                    <a:srgbClr val="000000"/>
                  </a:solidFill>
                  <a:latin typeface="Times New Roman" pitchFamily="18"/>
                  <a:ea typeface="Lucida Sans Unicode" pitchFamily="2"/>
                  <a:cs typeface="Tahoma" pitchFamily="2"/>
                </a:rPr>
                <a:t>5 m</a:t>
              </a:r>
            </a:p>
          </p:txBody>
        </p:sp>
      </p:grpSp>
      <p:sp>
        <p:nvSpPr>
          <p:cNvPr id="43" name="WordArt 11"/>
          <p:cNvSpPr/>
          <p:nvPr/>
        </p:nvSpPr>
        <p:spPr>
          <a:xfrm>
            <a:off x="6197525" y="3606340"/>
            <a:ext cx="176040"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00FF00">
                    <a:alpha val="20000"/>
                  </a:srgbClr>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44" name="Line 12"/>
          <p:cNvSpPr/>
          <p:nvPr/>
        </p:nvSpPr>
        <p:spPr>
          <a:xfrm flipH="1">
            <a:off x="5838239" y="3684100"/>
            <a:ext cx="35892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custDash>
              <a:ds d="100000" sp="100000"/>
            </a:custDash>
            <a:miter/>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nvGrpSpPr>
          <p:cNvPr id="45" name="Group 13"/>
          <p:cNvGrpSpPr/>
          <p:nvPr/>
        </p:nvGrpSpPr>
        <p:grpSpPr>
          <a:xfrm>
            <a:off x="4757520" y="2747737"/>
            <a:ext cx="287277" cy="360355"/>
            <a:chOff x="2987637" y="2276636"/>
            <a:chExt cx="287277" cy="360355"/>
          </a:xfrm>
        </p:grpSpPr>
        <p:sp>
          <p:nvSpPr>
            <p:cNvPr id="46" name="Line 14"/>
            <p:cNvSpPr/>
            <p:nvPr/>
          </p:nvSpPr>
          <p:spPr>
            <a:xfrm>
              <a:off x="2987637" y="2276636"/>
              <a:ext cx="0" cy="36035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47" name="AutoShape 15"/>
            <p:cNvSpPr/>
            <p:nvPr/>
          </p:nvSpPr>
          <p:spPr>
            <a:xfrm>
              <a:off x="2987637" y="2276636"/>
              <a:ext cx="287277" cy="217444"/>
            </a:xfrm>
            <a:custGeom>
              <a:avLst>
                <a:gd name="f0" fmla="val 1400"/>
                <a:gd name="f1" fmla="val 10800"/>
              </a:avLst>
              <a:gdLst>
                <a:gd name="f2" fmla="val 10800000"/>
                <a:gd name="f3" fmla="val 5400000"/>
                <a:gd name="f4" fmla="val 180"/>
                <a:gd name="f5" fmla="val w"/>
                <a:gd name="f6" fmla="val h"/>
                <a:gd name="f7" fmla="val 0"/>
                <a:gd name="f8" fmla="val 21600"/>
                <a:gd name="f9" fmla="val 4460"/>
                <a:gd name="f10" fmla="val 8640"/>
                <a:gd name="f11" fmla="val 12960"/>
                <a:gd name="f12" fmla="val -2147483647"/>
                <a:gd name="f13" fmla="val 2147483647"/>
                <a:gd name="f14" fmla="+- 0 0 0"/>
                <a:gd name="f15" fmla="*/ f5 1 21600"/>
                <a:gd name="f16" fmla="*/ f6 1 21600"/>
                <a:gd name="f17" fmla="val f7"/>
                <a:gd name="f18" fmla="val f8"/>
                <a:gd name="f19" fmla="pin 0 f0 4460"/>
                <a:gd name="f20" fmla="pin 8640 f1 12960"/>
                <a:gd name="f21" fmla="*/ f14 f2 1"/>
                <a:gd name="f22" fmla="+- f18 0 f17"/>
                <a:gd name="f23" fmla="val f19"/>
                <a:gd name="f24" fmla="val f20"/>
                <a:gd name="f25" fmla="*/ 0 f15 1"/>
                <a:gd name="f26" fmla="*/ f19 f16 1"/>
                <a:gd name="f27" fmla="*/ f20 f15 1"/>
                <a:gd name="f28" fmla="*/ f21 1 f4"/>
                <a:gd name="f29" fmla="*/ f22 1 21600"/>
                <a:gd name="f30" fmla="+- 21600 0 f23"/>
                <a:gd name="f31" fmla="+- f24 0 10800"/>
                <a:gd name="f32" fmla="*/ 15800 f23 1"/>
                <a:gd name="f33" fmla="*/ f23 2 1"/>
                <a:gd name="f34" fmla="*/ f23 f16 1"/>
                <a:gd name="f35" fmla="+- f28 0 f3"/>
                <a:gd name="f36" fmla="*/ 21600 f29 1"/>
                <a:gd name="f37" fmla="*/ 10800 f29 1"/>
                <a:gd name="f38" fmla="*/ f31 2 1"/>
                <a:gd name="f39" fmla="*/ f32 1 4460"/>
                <a:gd name="f40" fmla="+- 21600 0 f33"/>
                <a:gd name="f41" fmla="*/ f33 f16 1"/>
                <a:gd name="f42" fmla="*/ f30 f16 1"/>
                <a:gd name="f43" fmla="abs f38"/>
                <a:gd name="f44" fmla="+- f23 0 f39"/>
                <a:gd name="f45" fmla="+- f23 f39 0"/>
                <a:gd name="f46" fmla="+- 21600 0 f38"/>
                <a:gd name="f47" fmla="+- f30 f39 0"/>
                <a:gd name="f48" fmla="+- f30 0 f39"/>
                <a:gd name="f49" fmla="*/ f36 1 f29"/>
                <a:gd name="f50" fmla="*/ f37 1 f29"/>
                <a:gd name="f51" fmla="*/ f40 f16 1"/>
                <a:gd name="f52" fmla="?: f31 0 f43"/>
                <a:gd name="f53" fmla="?: f31 f46 21600"/>
                <a:gd name="f54" fmla="*/ f43 1 2"/>
                <a:gd name="f55" fmla="*/ f49 f16 1"/>
                <a:gd name="f56" fmla="*/ f43 f15 1"/>
                <a:gd name="f57" fmla="*/ f46 f15 1"/>
                <a:gd name="f58" fmla="*/ f50 f16 1"/>
                <a:gd name="f59" fmla="+- f53 0 f52"/>
                <a:gd name="f60" fmla="+- f52 7200 0"/>
                <a:gd name="f61" fmla="+- f53 f54 0"/>
                <a:gd name="f62" fmla="+- 21600 0 f54"/>
                <a:gd name="f63" fmla="+- 21600 0 f52"/>
                <a:gd name="f64" fmla="+- 21600 0 f53"/>
                <a:gd name="f65" fmla="*/ f54 f15 1"/>
                <a:gd name="f66" fmla="+- f60 0 f54"/>
                <a:gd name="f67" fmla="+- f61 0 7200"/>
                <a:gd name="f68" fmla="*/ f59 1 2"/>
                <a:gd name="f69" fmla="*/ f62 f15 1"/>
                <a:gd name="f70" fmla="+- f52 f68 0"/>
                <a:gd name="f71" fmla="+- 21600 0 f66"/>
                <a:gd name="f72" fmla="+- 21600 0 f67"/>
                <a:gd name="f73" fmla="+- 21600 0 f70"/>
                <a:gd name="f74" fmla="*/ f70 f15 1"/>
                <a:gd name="f75" fmla="*/ f73 f15 1"/>
              </a:gdLst>
              <a:ahLst>
                <a:ahXY gdRefY="f0" minY="f7" maxY="f9">
                  <a:pos x="f25" y="f26"/>
                </a:ahXY>
                <a:ahXY gdRefX="f1" minX="f10" maxX="f11">
                  <a:pos x="f27" y="f55"/>
                </a:ahXY>
              </a:ahLst>
              <a:cxnLst>
                <a:cxn ang="3cd4">
                  <a:pos x="hc" y="t"/>
                </a:cxn>
                <a:cxn ang="0">
                  <a:pos x="r" y="vc"/>
                </a:cxn>
                <a:cxn ang="cd4">
                  <a:pos x="hc" y="b"/>
                </a:cxn>
                <a:cxn ang="cd2">
                  <a:pos x="l" y="vc"/>
                </a:cxn>
                <a:cxn ang="f35">
                  <a:pos x="f74" y="f34"/>
                </a:cxn>
                <a:cxn ang="f35">
                  <a:pos x="f65" y="f58"/>
                </a:cxn>
                <a:cxn ang="f35">
                  <a:pos x="f75" y="f42"/>
                </a:cxn>
                <a:cxn ang="f35">
                  <a:pos x="f69" y="f58"/>
                </a:cxn>
              </a:cxnLst>
              <a:rect l="f56" t="f41" r="f57" b="f51"/>
              <a:pathLst>
                <a:path w="21600" h="21600">
                  <a:moveTo>
                    <a:pt x="f52" y="f23"/>
                  </a:moveTo>
                  <a:cubicBezTo>
                    <a:pt x="f66" y="f44"/>
                    <a:pt x="f67" y="f45"/>
                    <a:pt x="f53" y="f23"/>
                  </a:cubicBezTo>
                  <a:lnTo>
                    <a:pt x="f63" y="f30"/>
                  </a:lnTo>
                  <a:cubicBezTo>
                    <a:pt x="f71" y="f47"/>
                    <a:pt x="f72" y="f48"/>
                    <a:pt x="f64" y="f30"/>
                  </a:cubicBezTo>
                  <a:close/>
                </a:path>
              </a:pathLst>
            </a:custGeom>
            <a:solidFill>
              <a:srgbClr val="0000FF"/>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sp>
        <p:nvSpPr>
          <p:cNvPr id="48" name="AutoShape 16"/>
          <p:cNvSpPr/>
          <p:nvPr/>
        </p:nvSpPr>
        <p:spPr>
          <a:xfrm>
            <a:off x="4397163" y="3036458"/>
            <a:ext cx="647642" cy="144356"/>
          </a:xfrm>
          <a:custGeom>
            <a:avLst/>
            <a:gdLst>
              <a:gd name="f0" fmla="val 10800000"/>
              <a:gd name="f1" fmla="val 5400000"/>
              <a:gd name="f2" fmla="val 180"/>
              <a:gd name="f3" fmla="val w"/>
              <a:gd name="f4" fmla="val h"/>
              <a:gd name="f5" fmla="val 0"/>
              <a:gd name="f6" fmla="val 21600"/>
              <a:gd name="f7" fmla="val 16200"/>
              <a:gd name="f8" fmla="val 5400"/>
              <a:gd name="f9" fmla="val 3375"/>
              <a:gd name="f10" fmla="val 10800"/>
              <a:gd name="f11" fmla="val 1350"/>
              <a:gd name="f12" fmla="val 2700"/>
              <a:gd name="f13" fmla="val 675"/>
              <a:gd name="f14" fmla="+- 0 0 0"/>
              <a:gd name="f15" fmla="*/ f3 1 21600"/>
              <a:gd name="f16" fmla="*/ f4 1 21600"/>
              <a:gd name="f17" fmla="val f5"/>
              <a:gd name="f18" fmla="val f6"/>
              <a:gd name="f19" fmla="*/ f14 f0 1"/>
              <a:gd name="f20" fmla="+- f18 0 f17"/>
              <a:gd name="f21" fmla="*/ f19 1 f2"/>
              <a:gd name="f22" fmla="*/ f20 1 21600"/>
              <a:gd name="f23" fmla="+- f21 0 f1"/>
              <a:gd name="f24" fmla="*/ 3375 f22 1"/>
              <a:gd name="f25" fmla="*/ 18900 f22 1"/>
              <a:gd name="f26" fmla="*/ 16200 f22 1"/>
              <a:gd name="f27" fmla="*/ 5400 f22 1"/>
              <a:gd name="f28" fmla="*/ 485775 f22 1"/>
              <a:gd name="f29" fmla="*/ 0 f22 1"/>
              <a:gd name="f30" fmla="*/ 72232 f22 1"/>
              <a:gd name="f31" fmla="*/ 144463 f22 1"/>
              <a:gd name="f32" fmla="*/ 647700 f22 1"/>
              <a:gd name="f33" fmla="*/ f28 1 f22"/>
              <a:gd name="f34" fmla="*/ f29 1 f22"/>
              <a:gd name="f35" fmla="*/ f30 1 f22"/>
              <a:gd name="f36" fmla="*/ f31 1 f22"/>
              <a:gd name="f37" fmla="*/ f32 1 f22"/>
              <a:gd name="f38" fmla="*/ f24 1 f22"/>
              <a:gd name="f39" fmla="*/ f25 1 f22"/>
              <a:gd name="f40" fmla="*/ f27 1 f22"/>
              <a:gd name="f41" fmla="*/ f26 1 f22"/>
              <a:gd name="f42" fmla="*/ f38 f15 1"/>
              <a:gd name="f43" fmla="*/ f39 f15 1"/>
              <a:gd name="f44" fmla="*/ f41 f16 1"/>
              <a:gd name="f45" fmla="*/ f40 f16 1"/>
              <a:gd name="f46" fmla="*/ f33 f15 1"/>
              <a:gd name="f47" fmla="*/ f34 f16 1"/>
              <a:gd name="f48" fmla="*/ f34 f15 1"/>
              <a:gd name="f49" fmla="*/ f35 f16 1"/>
              <a:gd name="f50" fmla="*/ f36 f16 1"/>
              <a:gd name="f51" fmla="*/ f37 f15 1"/>
            </a:gdLst>
            <a:ahLst/>
            <a:cxnLst>
              <a:cxn ang="3cd4">
                <a:pos x="hc" y="t"/>
              </a:cxn>
              <a:cxn ang="0">
                <a:pos x="r" y="vc"/>
              </a:cxn>
              <a:cxn ang="cd4">
                <a:pos x="hc" y="b"/>
              </a:cxn>
              <a:cxn ang="cd2">
                <a:pos x="l" y="vc"/>
              </a:cxn>
              <a:cxn ang="f23">
                <a:pos x="f46" y="f47"/>
              </a:cxn>
              <a:cxn ang="f23">
                <a:pos x="f48" y="f49"/>
              </a:cxn>
              <a:cxn ang="f23">
                <a:pos x="f46" y="f50"/>
              </a:cxn>
              <a:cxn ang="f23">
                <a:pos x="f51" y="f49"/>
              </a:cxn>
            </a:cxnLst>
            <a:rect l="f42" t="f45" r="f43" b="f44"/>
            <a:pathLst>
              <a:path w="21600" h="21600">
                <a:moveTo>
                  <a:pt x="f7" y="f5"/>
                </a:moveTo>
                <a:lnTo>
                  <a:pt x="f7" y="f8"/>
                </a:lnTo>
                <a:lnTo>
                  <a:pt x="f9" y="f8"/>
                </a:lnTo>
                <a:lnTo>
                  <a:pt x="f9" y="f7"/>
                </a:lnTo>
                <a:lnTo>
                  <a:pt x="f7" y="f7"/>
                </a:lnTo>
                <a:lnTo>
                  <a:pt x="f7" y="f6"/>
                </a:lnTo>
                <a:lnTo>
                  <a:pt x="f6" y="f10"/>
                </a:lnTo>
                <a:close/>
              </a:path>
              <a:path w="21600" h="21600">
                <a:moveTo>
                  <a:pt x="f11" y="f8"/>
                </a:moveTo>
                <a:lnTo>
                  <a:pt x="f11" y="f7"/>
                </a:lnTo>
                <a:lnTo>
                  <a:pt x="f12" y="f7"/>
                </a:lnTo>
                <a:lnTo>
                  <a:pt x="f12" y="f8"/>
                </a:lnTo>
                <a:close/>
              </a:path>
              <a:path w="21600" h="21600">
                <a:moveTo>
                  <a:pt x="f5" y="f8"/>
                </a:moveTo>
                <a:lnTo>
                  <a:pt x="f5" y="f7"/>
                </a:lnTo>
                <a:lnTo>
                  <a:pt x="f13" y="f7"/>
                </a:lnTo>
                <a:lnTo>
                  <a:pt x="f13" y="f8"/>
                </a:lnTo>
                <a:close/>
              </a:path>
            </a:pathLst>
          </a:custGeom>
          <a:solidFill>
            <a:srgbClr val="33CC33"/>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71936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err="1">
                <a:solidFill>
                  <a:srgbClr val="00B050"/>
                </a:solidFill>
              </a:rPr>
              <a:t>Schlenzball</a:t>
            </a:r>
            <a:r>
              <a:rPr lang="de-DE" sz="3400" b="1" dirty="0">
                <a:solidFill>
                  <a:srgbClr val="00B050"/>
                </a:solidFill>
              </a:rPr>
              <a:t> – Ballannahme</a:t>
            </a:r>
          </a:p>
        </p:txBody>
      </p:sp>
      <p:sp>
        <p:nvSpPr>
          <p:cNvPr id="6" name="Rechteck 5"/>
          <p:cNvSpPr/>
          <p:nvPr/>
        </p:nvSpPr>
        <p:spPr>
          <a:xfrm>
            <a:off x="1524000" y="1268761"/>
            <a:ext cx="9144000" cy="1200329"/>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dirty="0">
                <a:solidFill>
                  <a:srgbClr val="000000"/>
                </a:solidFill>
                <a:latin typeface="+mj-lt"/>
                <a:ea typeface="Lucida Sans Unicode" pitchFamily="2"/>
                <a:cs typeface="Tahoma" pitchFamily="2"/>
              </a:rPr>
              <a:t>Der Spieler der als erstes am Ort der Landung ist, hat das Recht der „Ballannahme“, d.h. der </a:t>
            </a:r>
            <a:r>
              <a:rPr lang="de-DE" sz="2400" u="sng" dirty="0">
                <a:solidFill>
                  <a:srgbClr val="000000"/>
                </a:solidFill>
                <a:latin typeface="+mj-lt"/>
                <a:ea typeface="Lucida Sans Unicode" pitchFamily="2"/>
                <a:cs typeface="Tahoma" pitchFamily="2"/>
              </a:rPr>
              <a:t>Gegner</a:t>
            </a:r>
            <a:r>
              <a:rPr lang="de-DE" sz="2400" dirty="0">
                <a:solidFill>
                  <a:srgbClr val="000000"/>
                </a:solidFill>
                <a:latin typeface="+mj-lt"/>
                <a:ea typeface="Lucida Sans Unicode" pitchFamily="2"/>
                <a:cs typeface="Tahoma" pitchFamily="2"/>
              </a:rPr>
              <a:t> muss einen Abstand von mindestens 5m einhalten.</a:t>
            </a:r>
          </a:p>
        </p:txBody>
      </p:sp>
      <p:sp>
        <p:nvSpPr>
          <p:cNvPr id="3" name="Rechteck 2"/>
          <p:cNvSpPr/>
          <p:nvPr/>
        </p:nvSpPr>
        <p:spPr>
          <a:xfrm>
            <a:off x="1524000" y="5150091"/>
            <a:ext cx="9141970" cy="830997"/>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kern="0" dirty="0">
                <a:solidFill>
                  <a:srgbClr val="000000"/>
                </a:solidFill>
                <a:latin typeface="+mj-lt"/>
                <a:ea typeface="Lucida Sans Unicode" pitchFamily="2"/>
                <a:cs typeface="Tahoma" pitchFamily="2"/>
              </a:rPr>
              <a:t>Entscheidung: Keine Gefahr.</a:t>
            </a:r>
            <a:br>
              <a:rPr lang="de-DE" sz="2400" kern="0" dirty="0">
                <a:solidFill>
                  <a:srgbClr val="000000"/>
                </a:solidFill>
                <a:latin typeface="+mj-lt"/>
                <a:ea typeface="Lucida Sans Unicode" pitchFamily="2"/>
                <a:cs typeface="Tahoma" pitchFamily="2"/>
              </a:rPr>
            </a:br>
            <a:r>
              <a:rPr lang="de-DE" sz="2400" kern="0" dirty="0">
                <a:solidFill>
                  <a:srgbClr val="000000"/>
                </a:solidFill>
                <a:latin typeface="+mj-lt"/>
                <a:ea typeface="Lucida Sans Unicode" pitchFamily="2"/>
                <a:cs typeface="Tahoma" pitchFamily="2"/>
                <a:sym typeface="Wingdings" panose="05000000000000000000" pitchFamily="2" charset="2"/>
              </a:rPr>
              <a:t> </a:t>
            </a:r>
            <a:r>
              <a:rPr lang="de-DE" sz="2400" dirty="0">
                <a:solidFill>
                  <a:srgbClr val="000000"/>
                </a:solidFill>
                <a:latin typeface="+mj-lt"/>
                <a:ea typeface="Lucida Sans Unicode" pitchFamily="2"/>
                <a:cs typeface="Tahoma" pitchFamily="2"/>
              </a:rPr>
              <a:t>Weiterspielen</a:t>
            </a:r>
          </a:p>
        </p:txBody>
      </p:sp>
      <p:sp>
        <p:nvSpPr>
          <p:cNvPr id="25" name="WordArt 2"/>
          <p:cNvSpPr/>
          <p:nvPr/>
        </p:nvSpPr>
        <p:spPr>
          <a:xfrm>
            <a:off x="3614885" y="3280118"/>
            <a:ext cx="176040"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FFFFFF"/>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26" name="Oval 3"/>
          <p:cNvSpPr/>
          <p:nvPr/>
        </p:nvSpPr>
        <p:spPr>
          <a:xfrm>
            <a:off x="5734200" y="2307041"/>
            <a:ext cx="2665439" cy="252108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8437">
            <a:solidFill>
              <a:srgbClr val="003399"/>
            </a:solidFill>
            <a:custDash>
              <a:ds d="100000" sp="100000"/>
            </a:custDash>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7" name="Line 4"/>
          <p:cNvSpPr/>
          <p:nvPr/>
        </p:nvSpPr>
        <p:spPr>
          <a:xfrm>
            <a:off x="7121647" y="3532839"/>
            <a:ext cx="12239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headEnd type="arrow"/>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8" name="Text Box 5"/>
          <p:cNvSpPr/>
          <p:nvPr/>
        </p:nvSpPr>
        <p:spPr>
          <a:xfrm>
            <a:off x="7534562" y="3335914"/>
            <a:ext cx="504721" cy="2462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625"/>
              </a:spcBef>
              <a:defRPr sz="1800" b="0" i="0" u="none" strike="noStrike" kern="0" cap="none" spc="0" baseline="0">
                <a:solidFill>
                  <a:srgbClr val="000000"/>
                </a:solidFill>
                <a:uFillTx/>
              </a:defRPr>
            </a:pPr>
            <a:r>
              <a:rPr lang="de-DE" sz="1000" b="1">
                <a:solidFill>
                  <a:srgbClr val="000000"/>
                </a:solidFill>
                <a:latin typeface="Times New Roman" pitchFamily="18"/>
                <a:ea typeface="Lucida Sans Unicode" pitchFamily="2"/>
                <a:cs typeface="Tahoma" pitchFamily="2"/>
              </a:rPr>
              <a:t>5 m</a:t>
            </a:r>
          </a:p>
        </p:txBody>
      </p:sp>
      <p:sp>
        <p:nvSpPr>
          <p:cNvPr id="29" name="WordArt 6"/>
          <p:cNvSpPr/>
          <p:nvPr/>
        </p:nvSpPr>
        <p:spPr>
          <a:xfrm>
            <a:off x="6959641" y="3435996"/>
            <a:ext cx="176396" cy="179277"/>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no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30" name="AutoShape 7"/>
          <p:cNvSpPr/>
          <p:nvPr/>
        </p:nvSpPr>
        <p:spPr>
          <a:xfrm>
            <a:off x="3790925" y="2945319"/>
            <a:ext cx="2952716" cy="720720"/>
          </a:xfrm>
          <a:custGeom>
            <a:avLst/>
            <a:gdLst>
              <a:gd name="f0" fmla="val 10800000"/>
              <a:gd name="f1" fmla="val 5400000"/>
              <a:gd name="f2" fmla="val 180"/>
              <a:gd name="f3" fmla="val w"/>
              <a:gd name="f4" fmla="val h"/>
              <a:gd name="f5" fmla="val 0"/>
              <a:gd name="f6" fmla="val 21600"/>
              <a:gd name="f7" fmla="val 19497"/>
              <a:gd name="f8" fmla="val 8897"/>
              <a:gd name="f9" fmla="val 18603"/>
              <a:gd name="f10" fmla="val 4810"/>
              <a:gd name="f11" fmla="val 14983"/>
              <a:gd name="f12" fmla="val 1897"/>
              <a:gd name="f13" fmla="val 10800"/>
              <a:gd name="f14" fmla="val 5883"/>
              <a:gd name="f15" fmla="val 1896"/>
              <a:gd name="f16" fmla="val 11332"/>
              <a:gd name="f17" fmla="val 1944"/>
              <a:gd name="f18" fmla="val 11863"/>
              <a:gd name="f19" fmla="val 2039"/>
              <a:gd name="f20" fmla="val 12387"/>
              <a:gd name="f21" fmla="val 173"/>
              <a:gd name="f22" fmla="val 12725"/>
              <a:gd name="f23" fmla="val 57"/>
              <a:gd name="f24" fmla="val 12090"/>
              <a:gd name="f25" fmla="val 11445"/>
              <a:gd name="f26" fmla="val 4835"/>
              <a:gd name="f27" fmla="val 15875"/>
              <a:gd name="f28" fmla="+- 0 0 1"/>
              <a:gd name="f29" fmla="val 20265"/>
              <a:gd name="f30" fmla="val 3533"/>
              <a:gd name="f31" fmla="val 21350"/>
              <a:gd name="f32" fmla="val 8491"/>
              <a:gd name="f33" fmla="val 23988"/>
              <a:gd name="f34" fmla="val 7914"/>
              <a:gd name="f35" fmla="val 21204"/>
              <a:gd name="f36" fmla="val 12259"/>
              <a:gd name="f37" fmla="val 16859"/>
              <a:gd name="f38" fmla="val 9474"/>
              <a:gd name="f39" fmla="+- 0 0 0"/>
              <a:gd name="f40" fmla="*/ f3 1 21600"/>
              <a:gd name="f41" fmla="*/ f4 1 21600"/>
              <a:gd name="f42" fmla="val f5"/>
              <a:gd name="f43" fmla="val f6"/>
              <a:gd name="f44" fmla="*/ f39 f0 1"/>
              <a:gd name="f45" fmla="+- f43 0 f42"/>
              <a:gd name="f46" fmla="*/ f44 1 f2"/>
              <a:gd name="f47" fmla="*/ f45 1 21600"/>
              <a:gd name="f48" fmla="+- f46 0 f1"/>
              <a:gd name="f49" fmla="*/ 1186842 f47 1"/>
              <a:gd name="f50" fmla="*/ 6974 f47 1"/>
              <a:gd name="f51" fmla="*/ 151055 f47 1"/>
              <a:gd name="f52" fmla="*/ 418955 f47 1"/>
              <a:gd name="f53" fmla="*/ 1237694 f47 1"/>
              <a:gd name="f54" fmla="*/ 69036 f47 1"/>
              <a:gd name="f55" fmla="*/ 3279193 f47 1"/>
              <a:gd name="f56" fmla="*/ 264066 f47 1"/>
              <a:gd name="f57" fmla="*/ 2898616 f47 1"/>
              <a:gd name="f58" fmla="*/ 409045 f47 1"/>
              <a:gd name="f59" fmla="*/ 2304649 f47 1"/>
              <a:gd name="f60" fmla="*/ 316118 f47 1"/>
              <a:gd name="f61" fmla="*/ f42 1 f47"/>
              <a:gd name="f62" fmla="*/ f43 1 f47"/>
              <a:gd name="f63" fmla="*/ f49 1 f47"/>
              <a:gd name="f64" fmla="*/ f50 1 f47"/>
              <a:gd name="f65" fmla="*/ f51 1 f47"/>
              <a:gd name="f66" fmla="*/ f52 1 f47"/>
              <a:gd name="f67" fmla="*/ f53 1 f47"/>
              <a:gd name="f68" fmla="*/ f54 1 f47"/>
              <a:gd name="f69" fmla="*/ f55 1 f47"/>
              <a:gd name="f70" fmla="*/ f56 1 f47"/>
              <a:gd name="f71" fmla="*/ f57 1 f47"/>
              <a:gd name="f72" fmla="*/ f58 1 f47"/>
              <a:gd name="f73" fmla="*/ f59 1 f47"/>
              <a:gd name="f74" fmla="*/ f60 1 f47"/>
              <a:gd name="f75" fmla="*/ f61 f40 1"/>
              <a:gd name="f76" fmla="*/ f62 f40 1"/>
              <a:gd name="f77" fmla="*/ f62 f41 1"/>
              <a:gd name="f78" fmla="*/ f61 f41 1"/>
              <a:gd name="f79" fmla="*/ f63 f40 1"/>
              <a:gd name="f80" fmla="*/ f64 f41 1"/>
              <a:gd name="f81" fmla="*/ f65 f40 1"/>
              <a:gd name="f82" fmla="*/ f66 f41 1"/>
              <a:gd name="f83" fmla="*/ f67 f40 1"/>
              <a:gd name="f84" fmla="*/ f68 f41 1"/>
              <a:gd name="f85" fmla="*/ f69 f40 1"/>
              <a:gd name="f86" fmla="*/ f70 f41 1"/>
              <a:gd name="f87" fmla="*/ f71 f40 1"/>
              <a:gd name="f88" fmla="*/ f72 f41 1"/>
              <a:gd name="f89" fmla="*/ f73 f40 1"/>
              <a:gd name="f90" fmla="*/ f74 f41 1"/>
            </a:gdLst>
            <a:ahLst/>
            <a:cxnLst>
              <a:cxn ang="3cd4">
                <a:pos x="hc" y="t"/>
              </a:cxn>
              <a:cxn ang="0">
                <a:pos x="r" y="vc"/>
              </a:cxn>
              <a:cxn ang="cd4">
                <a:pos x="hc" y="b"/>
              </a:cxn>
              <a:cxn ang="cd2">
                <a:pos x="l" y="vc"/>
              </a:cxn>
              <a:cxn ang="f48">
                <a:pos x="f79" y="f80"/>
              </a:cxn>
              <a:cxn ang="f48">
                <a:pos x="f81" y="f82"/>
              </a:cxn>
              <a:cxn ang="f48">
                <a:pos x="f83" y="f84"/>
              </a:cxn>
              <a:cxn ang="f48">
                <a:pos x="f85" y="f86"/>
              </a:cxn>
              <a:cxn ang="f48">
                <a:pos x="f87" y="f88"/>
              </a:cxn>
              <a:cxn ang="f48">
                <a:pos x="f89" y="f90"/>
              </a:cxn>
            </a:cxnLst>
            <a:rect l="f75" t="f78" r="f76" b="f77"/>
            <a:pathLst>
              <a:path w="21600" h="21600">
                <a:moveTo>
                  <a:pt x="f7" y="f8"/>
                </a:moveTo>
                <a:cubicBezTo>
                  <a:pt x="f9" y="f10"/>
                  <a:pt x="f11" y="f12"/>
                  <a:pt x="f13" y="f12"/>
                </a:cubicBezTo>
                <a:cubicBezTo>
                  <a:pt x="f14" y="f12"/>
                  <a:pt x="f12" y="f14"/>
                  <a:pt x="f12" y="f13"/>
                </a:cubicBezTo>
                <a:cubicBezTo>
                  <a:pt x="f15" y="f16"/>
                  <a:pt x="f17" y="f18"/>
                  <a:pt x="f19" y="f20"/>
                </a:cubicBezTo>
                <a:lnTo>
                  <a:pt x="f21" y="f22"/>
                </a:lnTo>
                <a:cubicBezTo>
                  <a:pt x="f23" y="f24"/>
                  <a:pt x="f5" y="f25"/>
                  <a:pt x="f5" y="f13"/>
                </a:cubicBezTo>
                <a:cubicBezTo>
                  <a:pt x="f5" y="f26"/>
                  <a:pt x="f26" y="f5"/>
                  <a:pt x="f13" y="f5"/>
                </a:cubicBezTo>
                <a:cubicBezTo>
                  <a:pt x="f27" y="f28"/>
                  <a:pt x="f29" y="f30"/>
                  <a:pt x="f31" y="f32"/>
                </a:cubicBezTo>
                <a:lnTo>
                  <a:pt x="f33" y="f34"/>
                </a:lnTo>
                <a:lnTo>
                  <a:pt x="f35" y="f36"/>
                </a:lnTo>
                <a:lnTo>
                  <a:pt x="f37" y="f38"/>
                </a:lnTo>
                <a:lnTo>
                  <a:pt x="f7" y="f8"/>
                </a:lnTo>
                <a:close/>
              </a:path>
            </a:pathLst>
          </a:custGeom>
          <a:no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1" name="Oval 8"/>
          <p:cNvSpPr/>
          <p:nvPr/>
        </p:nvSpPr>
        <p:spPr>
          <a:xfrm>
            <a:off x="6743643" y="3459752"/>
            <a:ext cx="107999" cy="10799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CFFFF"/>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2" name="WordArt 9"/>
          <p:cNvSpPr/>
          <p:nvPr/>
        </p:nvSpPr>
        <p:spPr>
          <a:xfrm>
            <a:off x="7823283" y="2164120"/>
            <a:ext cx="176396"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00FF00"/>
                </a:solidFill>
                <a:effectLst>
                  <a:outerShdw dist="38187" dir="2700000" algn="tl">
                    <a:srgbClr val="000000">
                      <a:alpha val="44000"/>
                    </a:srgbClr>
                  </a:outerShdw>
                </a:effectLst>
                <a:latin typeface="Arial Black" pitchFamily="18"/>
                <a:ea typeface="Arial Black" pitchFamily="18"/>
                <a:cs typeface="Arial Black" pitchFamily="18"/>
              </a:rPr>
              <a:t>X</a:t>
            </a:r>
          </a:p>
        </p:txBody>
      </p:sp>
    </p:spTree>
    <p:extLst>
      <p:ext uri="{BB962C8B-B14F-4D97-AF65-F5344CB8AC3E}">
        <p14:creationId xmlns:p14="http://schemas.microsoft.com/office/powerpoint/2010/main" val="353778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err="1">
                <a:solidFill>
                  <a:srgbClr val="00B050"/>
                </a:solidFill>
              </a:rPr>
              <a:t>Schlenzball</a:t>
            </a:r>
            <a:r>
              <a:rPr lang="de-DE" sz="3400" b="1" dirty="0">
                <a:solidFill>
                  <a:srgbClr val="00B050"/>
                </a:solidFill>
              </a:rPr>
              <a:t> – Ballannahme</a:t>
            </a:r>
          </a:p>
        </p:txBody>
      </p:sp>
      <p:sp>
        <p:nvSpPr>
          <p:cNvPr id="6" name="Rechteck 5"/>
          <p:cNvSpPr/>
          <p:nvPr/>
        </p:nvSpPr>
        <p:spPr>
          <a:xfrm>
            <a:off x="1524000" y="1268761"/>
            <a:ext cx="9144000" cy="830997"/>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dirty="0">
                <a:solidFill>
                  <a:srgbClr val="000000"/>
                </a:solidFill>
                <a:ea typeface="Lucida Sans Unicode" pitchFamily="2"/>
                <a:cs typeface="Tahoma" pitchFamily="2"/>
              </a:rPr>
              <a:t>Der Gegner muss solange warten, bis der Ball „</a:t>
            </a:r>
            <a:r>
              <a:rPr lang="de-DE" sz="2400" u="sng" dirty="0">
                <a:solidFill>
                  <a:srgbClr val="000000"/>
                </a:solidFill>
                <a:ea typeface="Lucida Sans Unicode" pitchFamily="2"/>
                <a:cs typeface="Tahoma" pitchFamily="2"/>
              </a:rPr>
              <a:t>unter Kontrolle gebracht</a:t>
            </a:r>
            <a:r>
              <a:rPr lang="de-DE" sz="2400" dirty="0">
                <a:solidFill>
                  <a:srgbClr val="000000"/>
                </a:solidFill>
                <a:ea typeface="Lucida Sans Unicode" pitchFamily="2"/>
                <a:cs typeface="Tahoma" pitchFamily="2"/>
              </a:rPr>
              <a:t>“ wurde!</a:t>
            </a:r>
          </a:p>
        </p:txBody>
      </p:sp>
      <p:sp>
        <p:nvSpPr>
          <p:cNvPr id="3" name="Rechteck 2"/>
          <p:cNvSpPr/>
          <p:nvPr/>
        </p:nvSpPr>
        <p:spPr>
          <a:xfrm>
            <a:off x="1524000" y="5150091"/>
            <a:ext cx="9141970" cy="830997"/>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kern="0" dirty="0">
                <a:solidFill>
                  <a:srgbClr val="000000"/>
                </a:solidFill>
                <a:latin typeface="+mj-lt"/>
                <a:ea typeface="Lucida Sans Unicode" pitchFamily="2"/>
                <a:cs typeface="Tahoma" pitchFamily="2"/>
              </a:rPr>
              <a:t>Entscheidung: Keine Gefahr.</a:t>
            </a:r>
            <a:br>
              <a:rPr lang="de-DE" sz="2400" kern="0" dirty="0">
                <a:solidFill>
                  <a:srgbClr val="000000"/>
                </a:solidFill>
                <a:latin typeface="+mj-lt"/>
                <a:ea typeface="Lucida Sans Unicode" pitchFamily="2"/>
                <a:cs typeface="Tahoma" pitchFamily="2"/>
              </a:rPr>
            </a:br>
            <a:r>
              <a:rPr lang="de-DE" sz="2400" kern="0" dirty="0">
                <a:solidFill>
                  <a:srgbClr val="000000"/>
                </a:solidFill>
                <a:latin typeface="+mj-lt"/>
                <a:ea typeface="Lucida Sans Unicode" pitchFamily="2"/>
                <a:cs typeface="Tahoma" pitchFamily="2"/>
                <a:sym typeface="Wingdings" panose="05000000000000000000" pitchFamily="2" charset="2"/>
              </a:rPr>
              <a:t> </a:t>
            </a:r>
            <a:r>
              <a:rPr lang="de-DE" sz="2400" dirty="0">
                <a:solidFill>
                  <a:srgbClr val="000000"/>
                </a:solidFill>
                <a:latin typeface="+mj-lt"/>
                <a:ea typeface="Lucida Sans Unicode" pitchFamily="2"/>
                <a:cs typeface="Tahoma" pitchFamily="2"/>
              </a:rPr>
              <a:t>Weiterspielen</a:t>
            </a:r>
          </a:p>
        </p:txBody>
      </p:sp>
      <p:sp>
        <p:nvSpPr>
          <p:cNvPr id="17" name="WordArt 2"/>
          <p:cNvSpPr/>
          <p:nvPr/>
        </p:nvSpPr>
        <p:spPr>
          <a:xfrm>
            <a:off x="3793325" y="3135236"/>
            <a:ext cx="176040"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FFFFFF"/>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18" name="Oval 3"/>
          <p:cNvSpPr/>
          <p:nvPr/>
        </p:nvSpPr>
        <p:spPr>
          <a:xfrm>
            <a:off x="5912640" y="2162159"/>
            <a:ext cx="2665439" cy="252108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8437">
            <a:solidFill>
              <a:srgbClr val="003399"/>
            </a:solidFill>
            <a:custDash>
              <a:ds d="100000" sp="100000"/>
            </a:custDash>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19" name="Line 4"/>
          <p:cNvSpPr/>
          <p:nvPr/>
        </p:nvSpPr>
        <p:spPr>
          <a:xfrm>
            <a:off x="7300087" y="3387957"/>
            <a:ext cx="12239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headEnd type="arrow"/>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0" name="Text Box 5"/>
          <p:cNvSpPr/>
          <p:nvPr/>
        </p:nvSpPr>
        <p:spPr>
          <a:xfrm>
            <a:off x="7713002" y="3191032"/>
            <a:ext cx="504721" cy="2462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625"/>
              </a:spcBef>
              <a:defRPr sz="1800" b="0" i="0" u="none" strike="noStrike" kern="0" cap="none" spc="0" baseline="0">
                <a:solidFill>
                  <a:srgbClr val="000000"/>
                </a:solidFill>
                <a:uFillTx/>
              </a:defRPr>
            </a:pPr>
            <a:r>
              <a:rPr lang="de-DE" sz="1000" b="1">
                <a:solidFill>
                  <a:srgbClr val="000000"/>
                </a:solidFill>
                <a:latin typeface="Times New Roman" pitchFamily="18"/>
                <a:ea typeface="Lucida Sans Unicode" pitchFamily="2"/>
                <a:cs typeface="Tahoma" pitchFamily="2"/>
              </a:rPr>
              <a:t>5 m</a:t>
            </a:r>
          </a:p>
        </p:txBody>
      </p:sp>
      <p:sp>
        <p:nvSpPr>
          <p:cNvPr id="21" name="WordArt 6"/>
          <p:cNvSpPr/>
          <p:nvPr/>
        </p:nvSpPr>
        <p:spPr>
          <a:xfrm>
            <a:off x="7138081" y="3291114"/>
            <a:ext cx="176396" cy="179277"/>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no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22" name="AutoShape 7"/>
          <p:cNvSpPr/>
          <p:nvPr/>
        </p:nvSpPr>
        <p:spPr>
          <a:xfrm>
            <a:off x="3969365" y="2800437"/>
            <a:ext cx="2952716" cy="720720"/>
          </a:xfrm>
          <a:custGeom>
            <a:avLst/>
            <a:gdLst>
              <a:gd name="f0" fmla="val 10800000"/>
              <a:gd name="f1" fmla="val 5400000"/>
              <a:gd name="f2" fmla="val 180"/>
              <a:gd name="f3" fmla="val w"/>
              <a:gd name="f4" fmla="val h"/>
              <a:gd name="f5" fmla="val 0"/>
              <a:gd name="f6" fmla="val 21600"/>
              <a:gd name="f7" fmla="val 19497"/>
              <a:gd name="f8" fmla="val 8897"/>
              <a:gd name="f9" fmla="val 18603"/>
              <a:gd name="f10" fmla="val 4810"/>
              <a:gd name="f11" fmla="val 14983"/>
              <a:gd name="f12" fmla="val 1897"/>
              <a:gd name="f13" fmla="val 10800"/>
              <a:gd name="f14" fmla="val 5883"/>
              <a:gd name="f15" fmla="val 1896"/>
              <a:gd name="f16" fmla="val 11332"/>
              <a:gd name="f17" fmla="val 1944"/>
              <a:gd name="f18" fmla="val 11863"/>
              <a:gd name="f19" fmla="val 2039"/>
              <a:gd name="f20" fmla="val 12387"/>
              <a:gd name="f21" fmla="val 173"/>
              <a:gd name="f22" fmla="val 12725"/>
              <a:gd name="f23" fmla="val 57"/>
              <a:gd name="f24" fmla="val 12090"/>
              <a:gd name="f25" fmla="val 11445"/>
              <a:gd name="f26" fmla="val 4835"/>
              <a:gd name="f27" fmla="val 15875"/>
              <a:gd name="f28" fmla="+- 0 0 1"/>
              <a:gd name="f29" fmla="val 20265"/>
              <a:gd name="f30" fmla="val 3533"/>
              <a:gd name="f31" fmla="val 21350"/>
              <a:gd name="f32" fmla="val 8491"/>
              <a:gd name="f33" fmla="val 23988"/>
              <a:gd name="f34" fmla="val 7914"/>
              <a:gd name="f35" fmla="val 21204"/>
              <a:gd name="f36" fmla="val 12259"/>
              <a:gd name="f37" fmla="val 16859"/>
              <a:gd name="f38" fmla="val 9474"/>
              <a:gd name="f39" fmla="+- 0 0 0"/>
              <a:gd name="f40" fmla="*/ f3 1 21600"/>
              <a:gd name="f41" fmla="*/ f4 1 21600"/>
              <a:gd name="f42" fmla="val f5"/>
              <a:gd name="f43" fmla="val f6"/>
              <a:gd name="f44" fmla="*/ f39 f0 1"/>
              <a:gd name="f45" fmla="+- f43 0 f42"/>
              <a:gd name="f46" fmla="*/ f44 1 f2"/>
              <a:gd name="f47" fmla="*/ f45 1 21600"/>
              <a:gd name="f48" fmla="+- f46 0 f1"/>
              <a:gd name="f49" fmla="*/ 1186842 f47 1"/>
              <a:gd name="f50" fmla="*/ 6974 f47 1"/>
              <a:gd name="f51" fmla="*/ 151055 f47 1"/>
              <a:gd name="f52" fmla="*/ 418955 f47 1"/>
              <a:gd name="f53" fmla="*/ 1237694 f47 1"/>
              <a:gd name="f54" fmla="*/ 69036 f47 1"/>
              <a:gd name="f55" fmla="*/ 3279193 f47 1"/>
              <a:gd name="f56" fmla="*/ 264066 f47 1"/>
              <a:gd name="f57" fmla="*/ 2898616 f47 1"/>
              <a:gd name="f58" fmla="*/ 409045 f47 1"/>
              <a:gd name="f59" fmla="*/ 2304649 f47 1"/>
              <a:gd name="f60" fmla="*/ 316118 f47 1"/>
              <a:gd name="f61" fmla="*/ f42 1 f47"/>
              <a:gd name="f62" fmla="*/ f43 1 f47"/>
              <a:gd name="f63" fmla="*/ f49 1 f47"/>
              <a:gd name="f64" fmla="*/ f50 1 f47"/>
              <a:gd name="f65" fmla="*/ f51 1 f47"/>
              <a:gd name="f66" fmla="*/ f52 1 f47"/>
              <a:gd name="f67" fmla="*/ f53 1 f47"/>
              <a:gd name="f68" fmla="*/ f54 1 f47"/>
              <a:gd name="f69" fmla="*/ f55 1 f47"/>
              <a:gd name="f70" fmla="*/ f56 1 f47"/>
              <a:gd name="f71" fmla="*/ f57 1 f47"/>
              <a:gd name="f72" fmla="*/ f58 1 f47"/>
              <a:gd name="f73" fmla="*/ f59 1 f47"/>
              <a:gd name="f74" fmla="*/ f60 1 f47"/>
              <a:gd name="f75" fmla="*/ f61 f40 1"/>
              <a:gd name="f76" fmla="*/ f62 f40 1"/>
              <a:gd name="f77" fmla="*/ f62 f41 1"/>
              <a:gd name="f78" fmla="*/ f61 f41 1"/>
              <a:gd name="f79" fmla="*/ f63 f40 1"/>
              <a:gd name="f80" fmla="*/ f64 f41 1"/>
              <a:gd name="f81" fmla="*/ f65 f40 1"/>
              <a:gd name="f82" fmla="*/ f66 f41 1"/>
              <a:gd name="f83" fmla="*/ f67 f40 1"/>
              <a:gd name="f84" fmla="*/ f68 f41 1"/>
              <a:gd name="f85" fmla="*/ f69 f40 1"/>
              <a:gd name="f86" fmla="*/ f70 f41 1"/>
              <a:gd name="f87" fmla="*/ f71 f40 1"/>
              <a:gd name="f88" fmla="*/ f72 f41 1"/>
              <a:gd name="f89" fmla="*/ f73 f40 1"/>
              <a:gd name="f90" fmla="*/ f74 f41 1"/>
            </a:gdLst>
            <a:ahLst/>
            <a:cxnLst>
              <a:cxn ang="3cd4">
                <a:pos x="hc" y="t"/>
              </a:cxn>
              <a:cxn ang="0">
                <a:pos x="r" y="vc"/>
              </a:cxn>
              <a:cxn ang="cd4">
                <a:pos x="hc" y="b"/>
              </a:cxn>
              <a:cxn ang="cd2">
                <a:pos x="l" y="vc"/>
              </a:cxn>
              <a:cxn ang="f48">
                <a:pos x="f79" y="f80"/>
              </a:cxn>
              <a:cxn ang="f48">
                <a:pos x="f81" y="f82"/>
              </a:cxn>
              <a:cxn ang="f48">
                <a:pos x="f83" y="f84"/>
              </a:cxn>
              <a:cxn ang="f48">
                <a:pos x="f85" y="f86"/>
              </a:cxn>
              <a:cxn ang="f48">
                <a:pos x="f87" y="f88"/>
              </a:cxn>
              <a:cxn ang="f48">
                <a:pos x="f89" y="f90"/>
              </a:cxn>
            </a:cxnLst>
            <a:rect l="f75" t="f78" r="f76" b="f77"/>
            <a:pathLst>
              <a:path w="21600" h="21600">
                <a:moveTo>
                  <a:pt x="f7" y="f8"/>
                </a:moveTo>
                <a:cubicBezTo>
                  <a:pt x="f9" y="f10"/>
                  <a:pt x="f11" y="f12"/>
                  <a:pt x="f13" y="f12"/>
                </a:cubicBezTo>
                <a:cubicBezTo>
                  <a:pt x="f14" y="f12"/>
                  <a:pt x="f12" y="f14"/>
                  <a:pt x="f12" y="f13"/>
                </a:cubicBezTo>
                <a:cubicBezTo>
                  <a:pt x="f15" y="f16"/>
                  <a:pt x="f17" y="f18"/>
                  <a:pt x="f19" y="f20"/>
                </a:cubicBezTo>
                <a:lnTo>
                  <a:pt x="f21" y="f22"/>
                </a:lnTo>
                <a:cubicBezTo>
                  <a:pt x="f23" y="f24"/>
                  <a:pt x="f5" y="f25"/>
                  <a:pt x="f5" y="f13"/>
                </a:cubicBezTo>
                <a:cubicBezTo>
                  <a:pt x="f5" y="f26"/>
                  <a:pt x="f26" y="f5"/>
                  <a:pt x="f13" y="f5"/>
                </a:cubicBezTo>
                <a:cubicBezTo>
                  <a:pt x="f27" y="f28"/>
                  <a:pt x="f29" y="f30"/>
                  <a:pt x="f31" y="f32"/>
                </a:cubicBezTo>
                <a:lnTo>
                  <a:pt x="f33" y="f34"/>
                </a:lnTo>
                <a:lnTo>
                  <a:pt x="f35" y="f36"/>
                </a:lnTo>
                <a:lnTo>
                  <a:pt x="f37" y="f38"/>
                </a:lnTo>
                <a:lnTo>
                  <a:pt x="f7" y="f8"/>
                </a:lnTo>
                <a:close/>
              </a:path>
            </a:pathLst>
          </a:custGeom>
          <a:no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3" name="Oval 8"/>
          <p:cNvSpPr/>
          <p:nvPr/>
        </p:nvSpPr>
        <p:spPr>
          <a:xfrm>
            <a:off x="6922083" y="3314870"/>
            <a:ext cx="107999" cy="10799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CFFFF"/>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4" name="WordArt 9"/>
          <p:cNvSpPr/>
          <p:nvPr/>
        </p:nvSpPr>
        <p:spPr>
          <a:xfrm>
            <a:off x="8001723" y="2019238"/>
            <a:ext cx="176396"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00FF00"/>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33" name="WordArt 10"/>
          <p:cNvSpPr/>
          <p:nvPr/>
        </p:nvSpPr>
        <p:spPr>
          <a:xfrm>
            <a:off x="7570081" y="4106878"/>
            <a:ext cx="176040" cy="179277"/>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dirty="0">
                <a:ln w="9363">
                  <a:solidFill>
                    <a:srgbClr val="000000"/>
                  </a:solidFill>
                  <a:prstDash val="solid"/>
                  <a:miter/>
                </a:ln>
                <a:solidFill>
                  <a:srgbClr val="00FF00"/>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34" name="Line 11"/>
          <p:cNvSpPr/>
          <p:nvPr/>
        </p:nvSpPr>
        <p:spPr>
          <a:xfrm>
            <a:off x="7723800" y="4332231"/>
            <a:ext cx="349556" cy="49535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custDash>
              <a:ds d="100000" sp="100000"/>
            </a:custDash>
            <a:miter/>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910528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err="1">
                <a:solidFill>
                  <a:srgbClr val="00B050"/>
                </a:solidFill>
              </a:rPr>
              <a:t>Schlenzball</a:t>
            </a:r>
            <a:r>
              <a:rPr lang="de-DE" sz="3400" b="1" dirty="0">
                <a:solidFill>
                  <a:srgbClr val="00B050"/>
                </a:solidFill>
              </a:rPr>
              <a:t> – Ballannahme</a:t>
            </a:r>
          </a:p>
        </p:txBody>
      </p:sp>
      <p:sp>
        <p:nvSpPr>
          <p:cNvPr id="6" name="Rechteck 5"/>
          <p:cNvSpPr/>
          <p:nvPr/>
        </p:nvSpPr>
        <p:spPr>
          <a:xfrm>
            <a:off x="1524000" y="1268761"/>
            <a:ext cx="9144000" cy="830997"/>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dirty="0">
                <a:solidFill>
                  <a:srgbClr val="000000"/>
                </a:solidFill>
                <a:ea typeface="Lucida Sans Unicode" pitchFamily="2"/>
                <a:cs typeface="Tahoma" pitchFamily="2"/>
              </a:rPr>
              <a:t>Der Spieler, der sich dem Annehmenden regelwidrig nähert, wird mit einer Spielstrafe belegt.</a:t>
            </a:r>
          </a:p>
        </p:txBody>
      </p:sp>
      <p:sp>
        <p:nvSpPr>
          <p:cNvPr id="3" name="Rechteck 2"/>
          <p:cNvSpPr/>
          <p:nvPr/>
        </p:nvSpPr>
        <p:spPr>
          <a:xfrm>
            <a:off x="1524000" y="5150091"/>
            <a:ext cx="9141970" cy="830997"/>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kern="0" dirty="0">
                <a:solidFill>
                  <a:srgbClr val="000000"/>
                </a:solidFill>
                <a:latin typeface="+mj-lt"/>
                <a:ea typeface="Lucida Sans Unicode" pitchFamily="2"/>
                <a:cs typeface="Tahoma" pitchFamily="2"/>
              </a:rPr>
              <a:t>Entscheidung: Gefahr.</a:t>
            </a:r>
            <a:br>
              <a:rPr lang="de-DE" sz="2400" kern="0" dirty="0">
                <a:solidFill>
                  <a:srgbClr val="000000"/>
                </a:solidFill>
                <a:latin typeface="+mj-lt"/>
                <a:ea typeface="Lucida Sans Unicode" pitchFamily="2"/>
                <a:cs typeface="Tahoma" pitchFamily="2"/>
              </a:rPr>
            </a:br>
            <a:r>
              <a:rPr lang="de-DE" sz="2400" kern="0" dirty="0">
                <a:solidFill>
                  <a:srgbClr val="000000"/>
                </a:solidFill>
                <a:latin typeface="+mj-lt"/>
                <a:ea typeface="Lucida Sans Unicode" pitchFamily="2"/>
                <a:cs typeface="Tahoma" pitchFamily="2"/>
                <a:sym typeface="Wingdings" panose="05000000000000000000" pitchFamily="2" charset="2"/>
              </a:rPr>
              <a:t> </a:t>
            </a:r>
            <a:r>
              <a:rPr lang="de-DE" sz="2400" dirty="0">
                <a:solidFill>
                  <a:srgbClr val="000000"/>
                </a:solidFill>
                <a:latin typeface="+mj-lt"/>
                <a:ea typeface="Lucida Sans Unicode" pitchFamily="2"/>
                <a:cs typeface="Tahoma" pitchFamily="2"/>
              </a:rPr>
              <a:t>Freischlag für den Verteidiger </a:t>
            </a:r>
            <a:r>
              <a:rPr lang="de-DE" sz="2400" u="sng" dirty="0">
                <a:solidFill>
                  <a:srgbClr val="000000"/>
                </a:solidFill>
                <a:latin typeface="+mj-lt"/>
                <a:ea typeface="Lucida Sans Unicode" pitchFamily="2"/>
                <a:cs typeface="Tahoma" pitchFamily="2"/>
              </a:rPr>
              <a:t>oder</a:t>
            </a:r>
            <a:r>
              <a:rPr lang="de-DE" sz="2400" dirty="0">
                <a:solidFill>
                  <a:srgbClr val="000000"/>
                </a:solidFill>
                <a:latin typeface="+mj-lt"/>
                <a:ea typeface="Lucida Sans Unicode" pitchFamily="2"/>
                <a:cs typeface="Tahoma" pitchFamily="2"/>
              </a:rPr>
              <a:t> Angreifer am Ort der Landung.</a:t>
            </a:r>
          </a:p>
        </p:txBody>
      </p:sp>
      <p:sp>
        <p:nvSpPr>
          <p:cNvPr id="25" name="WordArt 2"/>
          <p:cNvSpPr/>
          <p:nvPr/>
        </p:nvSpPr>
        <p:spPr>
          <a:xfrm>
            <a:off x="3910276" y="3389389"/>
            <a:ext cx="176040"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FFFFFF"/>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26" name="Oval 3"/>
          <p:cNvSpPr/>
          <p:nvPr/>
        </p:nvSpPr>
        <p:spPr>
          <a:xfrm>
            <a:off x="6029591" y="2416312"/>
            <a:ext cx="2665439" cy="252108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8437">
            <a:solidFill>
              <a:srgbClr val="003399"/>
            </a:solidFill>
            <a:custDash>
              <a:ds d="100000" sp="100000"/>
            </a:custDash>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7" name="Line 4"/>
          <p:cNvSpPr/>
          <p:nvPr/>
        </p:nvSpPr>
        <p:spPr>
          <a:xfrm>
            <a:off x="7417038" y="3642110"/>
            <a:ext cx="12239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headEnd type="arrow"/>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8" name="Text Box 5"/>
          <p:cNvSpPr/>
          <p:nvPr/>
        </p:nvSpPr>
        <p:spPr>
          <a:xfrm>
            <a:off x="7829953" y="3445185"/>
            <a:ext cx="504721" cy="2462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625"/>
              </a:spcBef>
              <a:defRPr sz="1800" b="0" i="0" u="none" strike="noStrike" kern="0" cap="none" spc="0" baseline="0">
                <a:solidFill>
                  <a:srgbClr val="000000"/>
                </a:solidFill>
                <a:uFillTx/>
              </a:defRPr>
            </a:pPr>
            <a:r>
              <a:rPr lang="de-DE" sz="1000" b="1">
                <a:solidFill>
                  <a:srgbClr val="000000"/>
                </a:solidFill>
                <a:latin typeface="Times New Roman" pitchFamily="18"/>
                <a:ea typeface="Lucida Sans Unicode" pitchFamily="2"/>
                <a:cs typeface="Tahoma" pitchFamily="2"/>
              </a:rPr>
              <a:t>5 m</a:t>
            </a:r>
          </a:p>
        </p:txBody>
      </p:sp>
      <p:sp>
        <p:nvSpPr>
          <p:cNvPr id="29" name="WordArt 6"/>
          <p:cNvSpPr/>
          <p:nvPr/>
        </p:nvSpPr>
        <p:spPr>
          <a:xfrm>
            <a:off x="7255032" y="3545267"/>
            <a:ext cx="176396" cy="179277"/>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no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30" name="AutoShape 7"/>
          <p:cNvSpPr/>
          <p:nvPr/>
        </p:nvSpPr>
        <p:spPr>
          <a:xfrm>
            <a:off x="4086316" y="3054590"/>
            <a:ext cx="2952716" cy="720720"/>
          </a:xfrm>
          <a:custGeom>
            <a:avLst/>
            <a:gdLst>
              <a:gd name="f0" fmla="val 10800000"/>
              <a:gd name="f1" fmla="val 5400000"/>
              <a:gd name="f2" fmla="val 180"/>
              <a:gd name="f3" fmla="val w"/>
              <a:gd name="f4" fmla="val h"/>
              <a:gd name="f5" fmla="val 0"/>
              <a:gd name="f6" fmla="val 21600"/>
              <a:gd name="f7" fmla="val 19497"/>
              <a:gd name="f8" fmla="val 8897"/>
              <a:gd name="f9" fmla="val 18603"/>
              <a:gd name="f10" fmla="val 4810"/>
              <a:gd name="f11" fmla="val 14983"/>
              <a:gd name="f12" fmla="val 1897"/>
              <a:gd name="f13" fmla="val 10800"/>
              <a:gd name="f14" fmla="val 5883"/>
              <a:gd name="f15" fmla="val 1896"/>
              <a:gd name="f16" fmla="val 11332"/>
              <a:gd name="f17" fmla="val 1944"/>
              <a:gd name="f18" fmla="val 11863"/>
              <a:gd name="f19" fmla="val 2039"/>
              <a:gd name="f20" fmla="val 12387"/>
              <a:gd name="f21" fmla="val 173"/>
              <a:gd name="f22" fmla="val 12725"/>
              <a:gd name="f23" fmla="val 57"/>
              <a:gd name="f24" fmla="val 12090"/>
              <a:gd name="f25" fmla="val 11445"/>
              <a:gd name="f26" fmla="val 4835"/>
              <a:gd name="f27" fmla="val 15875"/>
              <a:gd name="f28" fmla="+- 0 0 1"/>
              <a:gd name="f29" fmla="val 20265"/>
              <a:gd name="f30" fmla="val 3533"/>
              <a:gd name="f31" fmla="val 21350"/>
              <a:gd name="f32" fmla="val 8491"/>
              <a:gd name="f33" fmla="val 23988"/>
              <a:gd name="f34" fmla="val 7914"/>
              <a:gd name="f35" fmla="val 21204"/>
              <a:gd name="f36" fmla="val 12259"/>
              <a:gd name="f37" fmla="val 16859"/>
              <a:gd name="f38" fmla="val 9474"/>
              <a:gd name="f39" fmla="+- 0 0 0"/>
              <a:gd name="f40" fmla="*/ f3 1 21600"/>
              <a:gd name="f41" fmla="*/ f4 1 21600"/>
              <a:gd name="f42" fmla="val f5"/>
              <a:gd name="f43" fmla="val f6"/>
              <a:gd name="f44" fmla="*/ f39 f0 1"/>
              <a:gd name="f45" fmla="+- f43 0 f42"/>
              <a:gd name="f46" fmla="*/ f44 1 f2"/>
              <a:gd name="f47" fmla="*/ f45 1 21600"/>
              <a:gd name="f48" fmla="+- f46 0 f1"/>
              <a:gd name="f49" fmla="*/ 1186842 f47 1"/>
              <a:gd name="f50" fmla="*/ 6974 f47 1"/>
              <a:gd name="f51" fmla="*/ 151055 f47 1"/>
              <a:gd name="f52" fmla="*/ 418955 f47 1"/>
              <a:gd name="f53" fmla="*/ 1237694 f47 1"/>
              <a:gd name="f54" fmla="*/ 69036 f47 1"/>
              <a:gd name="f55" fmla="*/ 3279193 f47 1"/>
              <a:gd name="f56" fmla="*/ 264066 f47 1"/>
              <a:gd name="f57" fmla="*/ 2898616 f47 1"/>
              <a:gd name="f58" fmla="*/ 409045 f47 1"/>
              <a:gd name="f59" fmla="*/ 2304649 f47 1"/>
              <a:gd name="f60" fmla="*/ 316118 f47 1"/>
              <a:gd name="f61" fmla="*/ f42 1 f47"/>
              <a:gd name="f62" fmla="*/ f43 1 f47"/>
              <a:gd name="f63" fmla="*/ f49 1 f47"/>
              <a:gd name="f64" fmla="*/ f50 1 f47"/>
              <a:gd name="f65" fmla="*/ f51 1 f47"/>
              <a:gd name="f66" fmla="*/ f52 1 f47"/>
              <a:gd name="f67" fmla="*/ f53 1 f47"/>
              <a:gd name="f68" fmla="*/ f54 1 f47"/>
              <a:gd name="f69" fmla="*/ f55 1 f47"/>
              <a:gd name="f70" fmla="*/ f56 1 f47"/>
              <a:gd name="f71" fmla="*/ f57 1 f47"/>
              <a:gd name="f72" fmla="*/ f58 1 f47"/>
              <a:gd name="f73" fmla="*/ f59 1 f47"/>
              <a:gd name="f74" fmla="*/ f60 1 f47"/>
              <a:gd name="f75" fmla="*/ f61 f40 1"/>
              <a:gd name="f76" fmla="*/ f62 f40 1"/>
              <a:gd name="f77" fmla="*/ f62 f41 1"/>
              <a:gd name="f78" fmla="*/ f61 f41 1"/>
              <a:gd name="f79" fmla="*/ f63 f40 1"/>
              <a:gd name="f80" fmla="*/ f64 f41 1"/>
              <a:gd name="f81" fmla="*/ f65 f40 1"/>
              <a:gd name="f82" fmla="*/ f66 f41 1"/>
              <a:gd name="f83" fmla="*/ f67 f40 1"/>
              <a:gd name="f84" fmla="*/ f68 f41 1"/>
              <a:gd name="f85" fmla="*/ f69 f40 1"/>
              <a:gd name="f86" fmla="*/ f70 f41 1"/>
              <a:gd name="f87" fmla="*/ f71 f40 1"/>
              <a:gd name="f88" fmla="*/ f72 f41 1"/>
              <a:gd name="f89" fmla="*/ f73 f40 1"/>
              <a:gd name="f90" fmla="*/ f74 f41 1"/>
            </a:gdLst>
            <a:ahLst/>
            <a:cxnLst>
              <a:cxn ang="3cd4">
                <a:pos x="hc" y="t"/>
              </a:cxn>
              <a:cxn ang="0">
                <a:pos x="r" y="vc"/>
              </a:cxn>
              <a:cxn ang="cd4">
                <a:pos x="hc" y="b"/>
              </a:cxn>
              <a:cxn ang="cd2">
                <a:pos x="l" y="vc"/>
              </a:cxn>
              <a:cxn ang="f48">
                <a:pos x="f79" y="f80"/>
              </a:cxn>
              <a:cxn ang="f48">
                <a:pos x="f81" y="f82"/>
              </a:cxn>
              <a:cxn ang="f48">
                <a:pos x="f83" y="f84"/>
              </a:cxn>
              <a:cxn ang="f48">
                <a:pos x="f85" y="f86"/>
              </a:cxn>
              <a:cxn ang="f48">
                <a:pos x="f87" y="f88"/>
              </a:cxn>
              <a:cxn ang="f48">
                <a:pos x="f89" y="f90"/>
              </a:cxn>
            </a:cxnLst>
            <a:rect l="f75" t="f78" r="f76" b="f77"/>
            <a:pathLst>
              <a:path w="21600" h="21600">
                <a:moveTo>
                  <a:pt x="f7" y="f8"/>
                </a:moveTo>
                <a:cubicBezTo>
                  <a:pt x="f9" y="f10"/>
                  <a:pt x="f11" y="f12"/>
                  <a:pt x="f13" y="f12"/>
                </a:cubicBezTo>
                <a:cubicBezTo>
                  <a:pt x="f14" y="f12"/>
                  <a:pt x="f12" y="f14"/>
                  <a:pt x="f12" y="f13"/>
                </a:cubicBezTo>
                <a:cubicBezTo>
                  <a:pt x="f15" y="f16"/>
                  <a:pt x="f17" y="f18"/>
                  <a:pt x="f19" y="f20"/>
                </a:cubicBezTo>
                <a:lnTo>
                  <a:pt x="f21" y="f22"/>
                </a:lnTo>
                <a:cubicBezTo>
                  <a:pt x="f23" y="f24"/>
                  <a:pt x="f5" y="f25"/>
                  <a:pt x="f5" y="f13"/>
                </a:cubicBezTo>
                <a:cubicBezTo>
                  <a:pt x="f5" y="f26"/>
                  <a:pt x="f26" y="f5"/>
                  <a:pt x="f13" y="f5"/>
                </a:cubicBezTo>
                <a:cubicBezTo>
                  <a:pt x="f27" y="f28"/>
                  <a:pt x="f29" y="f30"/>
                  <a:pt x="f31" y="f32"/>
                </a:cubicBezTo>
                <a:lnTo>
                  <a:pt x="f33" y="f34"/>
                </a:lnTo>
                <a:lnTo>
                  <a:pt x="f35" y="f36"/>
                </a:lnTo>
                <a:lnTo>
                  <a:pt x="f37" y="f38"/>
                </a:lnTo>
                <a:lnTo>
                  <a:pt x="f7" y="f8"/>
                </a:lnTo>
                <a:close/>
              </a:path>
            </a:pathLst>
          </a:custGeom>
          <a:no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1" name="Oval 8"/>
          <p:cNvSpPr/>
          <p:nvPr/>
        </p:nvSpPr>
        <p:spPr>
          <a:xfrm>
            <a:off x="7039034" y="3569023"/>
            <a:ext cx="107999" cy="10799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CFFFF"/>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2" name="WordArt 9"/>
          <p:cNvSpPr/>
          <p:nvPr/>
        </p:nvSpPr>
        <p:spPr>
          <a:xfrm>
            <a:off x="8118674" y="2273391"/>
            <a:ext cx="176396"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00FF00">
                    <a:alpha val="20000"/>
                  </a:srgbClr>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35" name="Line 10"/>
          <p:cNvSpPr/>
          <p:nvPr/>
        </p:nvSpPr>
        <p:spPr>
          <a:xfrm flipH="1">
            <a:off x="7831398" y="2489391"/>
            <a:ext cx="287277" cy="36036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600">
            <a:solidFill>
              <a:srgbClr val="003399"/>
            </a:solidFill>
            <a:custDash>
              <a:ds d="100000" sp="100000"/>
            </a:custDash>
            <a:miter/>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6" name="WordArt 11"/>
          <p:cNvSpPr/>
          <p:nvPr/>
        </p:nvSpPr>
        <p:spPr>
          <a:xfrm>
            <a:off x="7613953" y="2921390"/>
            <a:ext cx="176040" cy="179277"/>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FF0000"/>
                </a:solidFill>
                <a:effectLst>
                  <a:outerShdw dist="38187" dir="2700000" algn="tl">
                    <a:srgbClr val="000000">
                      <a:alpha val="44000"/>
                    </a:srgbClr>
                  </a:outerShdw>
                </a:effectLst>
                <a:latin typeface="Arial Black" pitchFamily="18"/>
                <a:ea typeface="Arial Black" pitchFamily="18"/>
                <a:cs typeface="Arial Black" pitchFamily="18"/>
              </a:rPr>
              <a:t>X</a:t>
            </a:r>
          </a:p>
        </p:txBody>
      </p:sp>
      <p:grpSp>
        <p:nvGrpSpPr>
          <p:cNvPr id="37" name="Group 12"/>
          <p:cNvGrpSpPr/>
          <p:nvPr/>
        </p:nvGrpSpPr>
        <p:grpSpPr>
          <a:xfrm>
            <a:off x="7181955" y="1984670"/>
            <a:ext cx="287277" cy="360355"/>
            <a:chOff x="6227640" y="1700281"/>
            <a:chExt cx="287277" cy="360355"/>
          </a:xfrm>
        </p:grpSpPr>
        <p:sp>
          <p:nvSpPr>
            <p:cNvPr id="38" name="Line 13"/>
            <p:cNvSpPr/>
            <p:nvPr/>
          </p:nvSpPr>
          <p:spPr>
            <a:xfrm>
              <a:off x="6227640" y="1700281"/>
              <a:ext cx="0" cy="36035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9" name="AutoShape 14"/>
            <p:cNvSpPr/>
            <p:nvPr/>
          </p:nvSpPr>
          <p:spPr>
            <a:xfrm>
              <a:off x="6227640" y="1700281"/>
              <a:ext cx="287277" cy="217444"/>
            </a:xfrm>
            <a:custGeom>
              <a:avLst>
                <a:gd name="f0" fmla="val 1400"/>
                <a:gd name="f1" fmla="val 10800"/>
              </a:avLst>
              <a:gdLst>
                <a:gd name="f2" fmla="val 10800000"/>
                <a:gd name="f3" fmla="val 5400000"/>
                <a:gd name="f4" fmla="val 180"/>
                <a:gd name="f5" fmla="val w"/>
                <a:gd name="f6" fmla="val h"/>
                <a:gd name="f7" fmla="val 0"/>
                <a:gd name="f8" fmla="val 21600"/>
                <a:gd name="f9" fmla="val 4460"/>
                <a:gd name="f10" fmla="val 8640"/>
                <a:gd name="f11" fmla="val 12960"/>
                <a:gd name="f12" fmla="val -2147483647"/>
                <a:gd name="f13" fmla="val 2147483647"/>
                <a:gd name="f14" fmla="+- 0 0 0"/>
                <a:gd name="f15" fmla="*/ f5 1 21600"/>
                <a:gd name="f16" fmla="*/ f6 1 21600"/>
                <a:gd name="f17" fmla="val f7"/>
                <a:gd name="f18" fmla="val f8"/>
                <a:gd name="f19" fmla="pin 0 f0 4460"/>
                <a:gd name="f20" fmla="pin 8640 f1 12960"/>
                <a:gd name="f21" fmla="*/ f14 f2 1"/>
                <a:gd name="f22" fmla="+- f18 0 f17"/>
                <a:gd name="f23" fmla="val f19"/>
                <a:gd name="f24" fmla="val f20"/>
                <a:gd name="f25" fmla="*/ 0 f15 1"/>
                <a:gd name="f26" fmla="*/ f19 f16 1"/>
                <a:gd name="f27" fmla="*/ f20 f15 1"/>
                <a:gd name="f28" fmla="*/ f21 1 f4"/>
                <a:gd name="f29" fmla="*/ f22 1 21600"/>
                <a:gd name="f30" fmla="+- 21600 0 f23"/>
                <a:gd name="f31" fmla="+- f24 0 10800"/>
                <a:gd name="f32" fmla="*/ 15800 f23 1"/>
                <a:gd name="f33" fmla="*/ f23 2 1"/>
                <a:gd name="f34" fmla="*/ f23 f16 1"/>
                <a:gd name="f35" fmla="+- f28 0 f3"/>
                <a:gd name="f36" fmla="*/ 21600 f29 1"/>
                <a:gd name="f37" fmla="*/ 10800 f29 1"/>
                <a:gd name="f38" fmla="*/ f31 2 1"/>
                <a:gd name="f39" fmla="*/ f32 1 4460"/>
                <a:gd name="f40" fmla="+- 21600 0 f33"/>
                <a:gd name="f41" fmla="*/ f33 f16 1"/>
                <a:gd name="f42" fmla="*/ f30 f16 1"/>
                <a:gd name="f43" fmla="abs f38"/>
                <a:gd name="f44" fmla="+- f23 0 f39"/>
                <a:gd name="f45" fmla="+- f23 f39 0"/>
                <a:gd name="f46" fmla="+- 21600 0 f38"/>
                <a:gd name="f47" fmla="+- f30 f39 0"/>
                <a:gd name="f48" fmla="+- f30 0 f39"/>
                <a:gd name="f49" fmla="*/ f36 1 f29"/>
                <a:gd name="f50" fmla="*/ f37 1 f29"/>
                <a:gd name="f51" fmla="*/ f40 f16 1"/>
                <a:gd name="f52" fmla="?: f31 0 f43"/>
                <a:gd name="f53" fmla="?: f31 f46 21600"/>
                <a:gd name="f54" fmla="*/ f43 1 2"/>
                <a:gd name="f55" fmla="*/ f49 f16 1"/>
                <a:gd name="f56" fmla="*/ f43 f15 1"/>
                <a:gd name="f57" fmla="*/ f46 f15 1"/>
                <a:gd name="f58" fmla="*/ f50 f16 1"/>
                <a:gd name="f59" fmla="+- f53 0 f52"/>
                <a:gd name="f60" fmla="+- f52 7200 0"/>
                <a:gd name="f61" fmla="+- f53 f54 0"/>
                <a:gd name="f62" fmla="+- 21600 0 f54"/>
                <a:gd name="f63" fmla="+- 21600 0 f52"/>
                <a:gd name="f64" fmla="+- 21600 0 f53"/>
                <a:gd name="f65" fmla="*/ f54 f15 1"/>
                <a:gd name="f66" fmla="+- f60 0 f54"/>
                <a:gd name="f67" fmla="+- f61 0 7200"/>
                <a:gd name="f68" fmla="*/ f59 1 2"/>
                <a:gd name="f69" fmla="*/ f62 f15 1"/>
                <a:gd name="f70" fmla="+- f52 f68 0"/>
                <a:gd name="f71" fmla="+- 21600 0 f66"/>
                <a:gd name="f72" fmla="+- 21600 0 f67"/>
                <a:gd name="f73" fmla="+- 21600 0 f70"/>
                <a:gd name="f74" fmla="*/ f70 f15 1"/>
                <a:gd name="f75" fmla="*/ f73 f15 1"/>
              </a:gdLst>
              <a:ahLst>
                <a:ahXY gdRefY="f0" minY="f7" maxY="f9">
                  <a:pos x="f25" y="f26"/>
                </a:ahXY>
                <a:ahXY gdRefX="f1" minX="f10" maxX="f11">
                  <a:pos x="f27" y="f55"/>
                </a:ahXY>
              </a:ahLst>
              <a:cxnLst>
                <a:cxn ang="3cd4">
                  <a:pos x="hc" y="t"/>
                </a:cxn>
                <a:cxn ang="0">
                  <a:pos x="r" y="vc"/>
                </a:cxn>
                <a:cxn ang="cd4">
                  <a:pos x="hc" y="b"/>
                </a:cxn>
                <a:cxn ang="cd2">
                  <a:pos x="l" y="vc"/>
                </a:cxn>
                <a:cxn ang="f35">
                  <a:pos x="f74" y="f34"/>
                </a:cxn>
                <a:cxn ang="f35">
                  <a:pos x="f65" y="f58"/>
                </a:cxn>
                <a:cxn ang="f35">
                  <a:pos x="f75" y="f42"/>
                </a:cxn>
                <a:cxn ang="f35">
                  <a:pos x="f69" y="f58"/>
                </a:cxn>
              </a:cxnLst>
              <a:rect l="f56" t="f41" r="f57" b="f51"/>
              <a:pathLst>
                <a:path w="21600" h="21600">
                  <a:moveTo>
                    <a:pt x="f52" y="f23"/>
                  </a:moveTo>
                  <a:cubicBezTo>
                    <a:pt x="f66" y="f44"/>
                    <a:pt x="f67" y="f45"/>
                    <a:pt x="f53" y="f23"/>
                  </a:cubicBezTo>
                  <a:lnTo>
                    <a:pt x="f63" y="f30"/>
                  </a:lnTo>
                  <a:cubicBezTo>
                    <a:pt x="f71" y="f47"/>
                    <a:pt x="f72" y="f48"/>
                    <a:pt x="f64" y="f30"/>
                  </a:cubicBezTo>
                  <a:close/>
                </a:path>
              </a:pathLst>
            </a:custGeom>
            <a:solidFill>
              <a:srgbClr val="0000FF"/>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sp>
        <p:nvSpPr>
          <p:cNvPr id="40" name="AutoShape 15"/>
          <p:cNvSpPr/>
          <p:nvPr/>
        </p:nvSpPr>
        <p:spPr>
          <a:xfrm>
            <a:off x="7039033" y="2418103"/>
            <a:ext cx="647998" cy="144356"/>
          </a:xfrm>
          <a:custGeom>
            <a:avLst/>
            <a:gdLst>
              <a:gd name="f0" fmla="val 10800000"/>
              <a:gd name="f1" fmla="val 5400000"/>
              <a:gd name="f2" fmla="val 180"/>
              <a:gd name="f3" fmla="val w"/>
              <a:gd name="f4" fmla="val h"/>
              <a:gd name="f5" fmla="val 0"/>
              <a:gd name="f6" fmla="val 21600"/>
              <a:gd name="f7" fmla="val 16200"/>
              <a:gd name="f8" fmla="val 5400"/>
              <a:gd name="f9" fmla="val 3375"/>
              <a:gd name="f10" fmla="val 10800"/>
              <a:gd name="f11" fmla="val 1350"/>
              <a:gd name="f12" fmla="val 2700"/>
              <a:gd name="f13" fmla="val 675"/>
              <a:gd name="f14" fmla="+- 0 0 0"/>
              <a:gd name="f15" fmla="*/ f3 1 21600"/>
              <a:gd name="f16" fmla="*/ f4 1 21600"/>
              <a:gd name="f17" fmla="val f5"/>
              <a:gd name="f18" fmla="val f6"/>
              <a:gd name="f19" fmla="*/ f14 f0 1"/>
              <a:gd name="f20" fmla="+- f18 0 f17"/>
              <a:gd name="f21" fmla="*/ f19 1 f2"/>
              <a:gd name="f22" fmla="*/ f20 1 21600"/>
              <a:gd name="f23" fmla="+- f21 0 f1"/>
              <a:gd name="f24" fmla="*/ 3375 f22 1"/>
              <a:gd name="f25" fmla="*/ 18900 f22 1"/>
              <a:gd name="f26" fmla="*/ 16200 f22 1"/>
              <a:gd name="f27" fmla="*/ 5400 f22 1"/>
              <a:gd name="f28" fmla="*/ 485775 f22 1"/>
              <a:gd name="f29" fmla="*/ 0 f22 1"/>
              <a:gd name="f30" fmla="*/ 72232 f22 1"/>
              <a:gd name="f31" fmla="*/ 144463 f22 1"/>
              <a:gd name="f32" fmla="*/ 647700 f22 1"/>
              <a:gd name="f33" fmla="*/ f28 1 f22"/>
              <a:gd name="f34" fmla="*/ f29 1 f22"/>
              <a:gd name="f35" fmla="*/ f30 1 f22"/>
              <a:gd name="f36" fmla="*/ f31 1 f22"/>
              <a:gd name="f37" fmla="*/ f32 1 f22"/>
              <a:gd name="f38" fmla="*/ f24 1 f22"/>
              <a:gd name="f39" fmla="*/ f25 1 f22"/>
              <a:gd name="f40" fmla="*/ f27 1 f22"/>
              <a:gd name="f41" fmla="*/ f26 1 f22"/>
              <a:gd name="f42" fmla="*/ f38 f15 1"/>
              <a:gd name="f43" fmla="*/ f39 f15 1"/>
              <a:gd name="f44" fmla="*/ f41 f16 1"/>
              <a:gd name="f45" fmla="*/ f40 f16 1"/>
              <a:gd name="f46" fmla="*/ f33 f15 1"/>
              <a:gd name="f47" fmla="*/ f34 f16 1"/>
              <a:gd name="f48" fmla="*/ f34 f15 1"/>
              <a:gd name="f49" fmla="*/ f35 f16 1"/>
              <a:gd name="f50" fmla="*/ f36 f16 1"/>
              <a:gd name="f51" fmla="*/ f37 f15 1"/>
            </a:gdLst>
            <a:ahLst/>
            <a:cxnLst>
              <a:cxn ang="3cd4">
                <a:pos x="hc" y="t"/>
              </a:cxn>
              <a:cxn ang="0">
                <a:pos x="r" y="vc"/>
              </a:cxn>
              <a:cxn ang="cd4">
                <a:pos x="hc" y="b"/>
              </a:cxn>
              <a:cxn ang="cd2">
                <a:pos x="l" y="vc"/>
              </a:cxn>
              <a:cxn ang="f23">
                <a:pos x="f46" y="f47"/>
              </a:cxn>
              <a:cxn ang="f23">
                <a:pos x="f48" y="f49"/>
              </a:cxn>
              <a:cxn ang="f23">
                <a:pos x="f46" y="f50"/>
              </a:cxn>
              <a:cxn ang="f23">
                <a:pos x="f51" y="f49"/>
              </a:cxn>
            </a:cxnLst>
            <a:rect l="f42" t="f45" r="f43" b="f44"/>
            <a:pathLst>
              <a:path w="21600" h="21600">
                <a:moveTo>
                  <a:pt x="f7" y="f5"/>
                </a:moveTo>
                <a:lnTo>
                  <a:pt x="f7" y="f8"/>
                </a:lnTo>
                <a:lnTo>
                  <a:pt x="f9" y="f8"/>
                </a:lnTo>
                <a:lnTo>
                  <a:pt x="f9" y="f7"/>
                </a:lnTo>
                <a:lnTo>
                  <a:pt x="f7" y="f7"/>
                </a:lnTo>
                <a:lnTo>
                  <a:pt x="f7" y="f6"/>
                </a:lnTo>
                <a:lnTo>
                  <a:pt x="f6" y="f10"/>
                </a:lnTo>
                <a:close/>
              </a:path>
              <a:path w="21600" h="21600">
                <a:moveTo>
                  <a:pt x="f11" y="f8"/>
                </a:moveTo>
                <a:lnTo>
                  <a:pt x="f11" y="f7"/>
                </a:lnTo>
                <a:lnTo>
                  <a:pt x="f12" y="f7"/>
                </a:lnTo>
                <a:lnTo>
                  <a:pt x="f12" y="f8"/>
                </a:lnTo>
                <a:close/>
              </a:path>
              <a:path w="21600" h="21600">
                <a:moveTo>
                  <a:pt x="f5" y="f8"/>
                </a:moveTo>
                <a:lnTo>
                  <a:pt x="f5" y="f7"/>
                </a:lnTo>
                <a:lnTo>
                  <a:pt x="f13" y="f7"/>
                </a:lnTo>
                <a:lnTo>
                  <a:pt x="f13" y="f8"/>
                </a:lnTo>
                <a:close/>
              </a:path>
            </a:pathLst>
          </a:custGeom>
          <a:solidFill>
            <a:srgbClr val="00FF00"/>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41" name="AutoShape 16"/>
          <p:cNvSpPr/>
          <p:nvPr/>
        </p:nvSpPr>
        <p:spPr>
          <a:xfrm rot="10799991">
            <a:off x="6850026" y="2335304"/>
            <a:ext cx="647642" cy="144722"/>
          </a:xfrm>
          <a:custGeom>
            <a:avLst/>
            <a:gdLst>
              <a:gd name="f0" fmla="val 10800000"/>
              <a:gd name="f1" fmla="val 5400000"/>
              <a:gd name="f2" fmla="val 180"/>
              <a:gd name="f3" fmla="val w"/>
              <a:gd name="f4" fmla="val h"/>
              <a:gd name="f5" fmla="val 0"/>
              <a:gd name="f6" fmla="val 21600"/>
              <a:gd name="f7" fmla="val 16200"/>
              <a:gd name="f8" fmla="val 5400"/>
              <a:gd name="f9" fmla="val 3375"/>
              <a:gd name="f10" fmla="val 10800"/>
              <a:gd name="f11" fmla="val 1350"/>
              <a:gd name="f12" fmla="val 2700"/>
              <a:gd name="f13" fmla="val 675"/>
              <a:gd name="f14" fmla="+- 0 0 0"/>
              <a:gd name="f15" fmla="*/ f3 1 21600"/>
              <a:gd name="f16" fmla="*/ f4 1 21600"/>
              <a:gd name="f17" fmla="val f5"/>
              <a:gd name="f18" fmla="val f6"/>
              <a:gd name="f19" fmla="*/ f14 f0 1"/>
              <a:gd name="f20" fmla="+- f18 0 f17"/>
              <a:gd name="f21" fmla="*/ f19 1 f2"/>
              <a:gd name="f22" fmla="*/ f20 1 21600"/>
              <a:gd name="f23" fmla="+- f21 0 f1"/>
              <a:gd name="f24" fmla="*/ 3375 f22 1"/>
              <a:gd name="f25" fmla="*/ 18900 f22 1"/>
              <a:gd name="f26" fmla="*/ 16200 f22 1"/>
              <a:gd name="f27" fmla="*/ 5400 f22 1"/>
              <a:gd name="f28" fmla="*/ 485775 f22 1"/>
              <a:gd name="f29" fmla="*/ 0 f22 1"/>
              <a:gd name="f30" fmla="*/ 72232 f22 1"/>
              <a:gd name="f31" fmla="*/ 144463 f22 1"/>
              <a:gd name="f32" fmla="*/ 647700 f22 1"/>
              <a:gd name="f33" fmla="*/ f28 1 f22"/>
              <a:gd name="f34" fmla="*/ f29 1 f22"/>
              <a:gd name="f35" fmla="*/ f30 1 f22"/>
              <a:gd name="f36" fmla="*/ f31 1 f22"/>
              <a:gd name="f37" fmla="*/ f32 1 f22"/>
              <a:gd name="f38" fmla="*/ f24 1 f22"/>
              <a:gd name="f39" fmla="*/ f25 1 f22"/>
              <a:gd name="f40" fmla="*/ f27 1 f22"/>
              <a:gd name="f41" fmla="*/ f26 1 f22"/>
              <a:gd name="f42" fmla="*/ f38 f15 1"/>
              <a:gd name="f43" fmla="*/ f39 f15 1"/>
              <a:gd name="f44" fmla="*/ f41 f16 1"/>
              <a:gd name="f45" fmla="*/ f40 f16 1"/>
              <a:gd name="f46" fmla="*/ f33 f15 1"/>
              <a:gd name="f47" fmla="*/ f34 f16 1"/>
              <a:gd name="f48" fmla="*/ f34 f15 1"/>
              <a:gd name="f49" fmla="*/ f35 f16 1"/>
              <a:gd name="f50" fmla="*/ f36 f16 1"/>
              <a:gd name="f51" fmla="*/ f37 f15 1"/>
            </a:gdLst>
            <a:ahLst/>
            <a:cxnLst>
              <a:cxn ang="3cd4">
                <a:pos x="hc" y="t"/>
              </a:cxn>
              <a:cxn ang="0">
                <a:pos x="r" y="vc"/>
              </a:cxn>
              <a:cxn ang="cd4">
                <a:pos x="hc" y="b"/>
              </a:cxn>
              <a:cxn ang="cd2">
                <a:pos x="l" y="vc"/>
              </a:cxn>
              <a:cxn ang="f23">
                <a:pos x="f46" y="f47"/>
              </a:cxn>
              <a:cxn ang="f23">
                <a:pos x="f48" y="f49"/>
              </a:cxn>
              <a:cxn ang="f23">
                <a:pos x="f46" y="f50"/>
              </a:cxn>
              <a:cxn ang="f23">
                <a:pos x="f51" y="f49"/>
              </a:cxn>
            </a:cxnLst>
            <a:rect l="f42" t="f45" r="f43" b="f44"/>
            <a:pathLst>
              <a:path w="21600" h="21600">
                <a:moveTo>
                  <a:pt x="f7" y="f5"/>
                </a:moveTo>
                <a:lnTo>
                  <a:pt x="f7" y="f8"/>
                </a:lnTo>
                <a:lnTo>
                  <a:pt x="f9" y="f8"/>
                </a:lnTo>
                <a:lnTo>
                  <a:pt x="f9" y="f7"/>
                </a:lnTo>
                <a:lnTo>
                  <a:pt x="f7" y="f7"/>
                </a:lnTo>
                <a:lnTo>
                  <a:pt x="f7" y="f6"/>
                </a:lnTo>
                <a:lnTo>
                  <a:pt x="f6" y="f10"/>
                </a:lnTo>
                <a:close/>
              </a:path>
              <a:path w="21600" h="21600">
                <a:moveTo>
                  <a:pt x="f11" y="f8"/>
                </a:moveTo>
                <a:lnTo>
                  <a:pt x="f11" y="f7"/>
                </a:lnTo>
                <a:lnTo>
                  <a:pt x="f12" y="f7"/>
                </a:lnTo>
                <a:lnTo>
                  <a:pt x="f12" y="f8"/>
                </a:lnTo>
                <a:close/>
              </a:path>
              <a:path w="21600" h="21600">
                <a:moveTo>
                  <a:pt x="f5" y="f8"/>
                </a:moveTo>
                <a:lnTo>
                  <a:pt x="f5" y="f7"/>
                </a:lnTo>
                <a:lnTo>
                  <a:pt x="f13" y="f7"/>
                </a:lnTo>
                <a:lnTo>
                  <a:pt x="f13" y="f8"/>
                </a:lnTo>
                <a:close/>
              </a:path>
            </a:pathLst>
          </a:custGeom>
          <a:solidFill>
            <a:srgbClr val="FF0000"/>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22333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err="1">
                <a:solidFill>
                  <a:srgbClr val="00B050"/>
                </a:solidFill>
              </a:rPr>
              <a:t>Schlenzball</a:t>
            </a:r>
            <a:r>
              <a:rPr lang="de-DE" sz="3400" b="1" dirty="0">
                <a:solidFill>
                  <a:srgbClr val="00B050"/>
                </a:solidFill>
              </a:rPr>
              <a:t> – Ballannahme</a:t>
            </a:r>
          </a:p>
        </p:txBody>
      </p:sp>
      <p:sp>
        <p:nvSpPr>
          <p:cNvPr id="6" name="Rechteck 5"/>
          <p:cNvSpPr/>
          <p:nvPr/>
        </p:nvSpPr>
        <p:spPr>
          <a:xfrm>
            <a:off x="1524000" y="1268761"/>
            <a:ext cx="9144000" cy="830997"/>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dirty="0">
                <a:solidFill>
                  <a:srgbClr val="000000"/>
                </a:solidFill>
                <a:latin typeface="+mj-lt"/>
                <a:ea typeface="Lucida Sans Unicode" pitchFamily="2"/>
                <a:cs typeface="Tahoma" pitchFamily="2"/>
              </a:rPr>
              <a:t>Gleiche Regelauslegung auf dem gesamten Spielfeld, d.h. es darf auch in den gegnerischen Schusskreis hinein geschlenzt werden.</a:t>
            </a:r>
          </a:p>
        </p:txBody>
      </p:sp>
      <p:sp>
        <p:nvSpPr>
          <p:cNvPr id="3" name="Rechteck 2"/>
          <p:cNvSpPr/>
          <p:nvPr/>
        </p:nvSpPr>
        <p:spPr>
          <a:xfrm>
            <a:off x="1524000" y="5150090"/>
            <a:ext cx="9141970" cy="1569660"/>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dirty="0">
                <a:solidFill>
                  <a:srgbClr val="000000"/>
                </a:solidFill>
                <a:latin typeface="+mj-lt"/>
                <a:ea typeface="Lucida Sans Unicode" pitchFamily="2"/>
                <a:cs typeface="Tahoma" pitchFamily="2"/>
              </a:rPr>
              <a:t>Wenn sich in diesem Fall der Verteidiger oder der Torwart dem annehmenden Angreifer regelwidrig nähert.</a:t>
            </a:r>
            <a:r>
              <a:rPr lang="de-DE" sz="2400" kern="0" dirty="0">
                <a:solidFill>
                  <a:srgbClr val="000000"/>
                </a:solidFill>
                <a:latin typeface="+mj-lt"/>
                <a:ea typeface="Lucida Sans Unicode" pitchFamily="2"/>
                <a:cs typeface="Tahoma" pitchFamily="2"/>
              </a:rPr>
              <a:t/>
            </a:r>
            <a:br>
              <a:rPr lang="de-DE" sz="2400" kern="0" dirty="0">
                <a:solidFill>
                  <a:srgbClr val="000000"/>
                </a:solidFill>
                <a:latin typeface="+mj-lt"/>
                <a:ea typeface="Lucida Sans Unicode" pitchFamily="2"/>
                <a:cs typeface="Tahoma" pitchFamily="2"/>
              </a:rPr>
            </a:br>
            <a:r>
              <a:rPr lang="de-DE" sz="2400" kern="0" dirty="0">
                <a:solidFill>
                  <a:srgbClr val="000000"/>
                </a:solidFill>
                <a:latin typeface="+mj-lt"/>
                <a:ea typeface="Lucida Sans Unicode" pitchFamily="2"/>
                <a:cs typeface="Tahoma" pitchFamily="2"/>
              </a:rPr>
              <a:t>Entscheidung: Gefahr.</a:t>
            </a:r>
            <a:br>
              <a:rPr lang="de-DE" sz="2400" kern="0" dirty="0">
                <a:solidFill>
                  <a:srgbClr val="000000"/>
                </a:solidFill>
                <a:latin typeface="+mj-lt"/>
                <a:ea typeface="Lucida Sans Unicode" pitchFamily="2"/>
                <a:cs typeface="Tahoma" pitchFamily="2"/>
              </a:rPr>
            </a:br>
            <a:r>
              <a:rPr lang="de-DE" sz="2400" kern="0" dirty="0">
                <a:solidFill>
                  <a:srgbClr val="000000"/>
                </a:solidFill>
                <a:latin typeface="+mj-lt"/>
                <a:ea typeface="Lucida Sans Unicode" pitchFamily="2"/>
                <a:cs typeface="Tahoma" pitchFamily="2"/>
                <a:sym typeface="Wingdings" panose="05000000000000000000" pitchFamily="2" charset="2"/>
              </a:rPr>
              <a:t> Strafecke </a:t>
            </a:r>
            <a:r>
              <a:rPr lang="de-DE" sz="2400" dirty="0">
                <a:solidFill>
                  <a:srgbClr val="000000"/>
                </a:solidFill>
                <a:latin typeface="+mj-lt"/>
                <a:ea typeface="Lucida Sans Unicode" pitchFamily="2"/>
                <a:cs typeface="Tahoma" pitchFamily="2"/>
              </a:rPr>
              <a:t>für den Angreifer.</a:t>
            </a:r>
          </a:p>
        </p:txBody>
      </p:sp>
      <p:sp>
        <p:nvSpPr>
          <p:cNvPr id="25" name="WordArt 2"/>
          <p:cNvSpPr/>
          <p:nvPr/>
        </p:nvSpPr>
        <p:spPr>
          <a:xfrm>
            <a:off x="3910276" y="3389389"/>
            <a:ext cx="176040"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FFFFFF"/>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26" name="Oval 3"/>
          <p:cNvSpPr/>
          <p:nvPr/>
        </p:nvSpPr>
        <p:spPr>
          <a:xfrm>
            <a:off x="6029591" y="2416312"/>
            <a:ext cx="2665439" cy="252108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8437">
            <a:solidFill>
              <a:srgbClr val="003399"/>
            </a:solidFill>
            <a:custDash>
              <a:ds d="100000" sp="100000"/>
            </a:custDash>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7" name="Line 4"/>
          <p:cNvSpPr/>
          <p:nvPr/>
        </p:nvSpPr>
        <p:spPr>
          <a:xfrm>
            <a:off x="7417038" y="3642110"/>
            <a:ext cx="12239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headEnd type="arrow"/>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8" name="Text Box 5"/>
          <p:cNvSpPr/>
          <p:nvPr/>
        </p:nvSpPr>
        <p:spPr>
          <a:xfrm>
            <a:off x="7829953" y="3445185"/>
            <a:ext cx="504721" cy="2462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625"/>
              </a:spcBef>
              <a:defRPr sz="1800" b="0" i="0" u="none" strike="noStrike" kern="0" cap="none" spc="0" baseline="0">
                <a:solidFill>
                  <a:srgbClr val="000000"/>
                </a:solidFill>
                <a:uFillTx/>
              </a:defRPr>
            </a:pPr>
            <a:r>
              <a:rPr lang="de-DE" sz="1000" b="1">
                <a:solidFill>
                  <a:srgbClr val="000000"/>
                </a:solidFill>
                <a:latin typeface="Times New Roman" pitchFamily="18"/>
                <a:ea typeface="Lucida Sans Unicode" pitchFamily="2"/>
                <a:cs typeface="Tahoma" pitchFamily="2"/>
              </a:rPr>
              <a:t>5 m</a:t>
            </a:r>
          </a:p>
        </p:txBody>
      </p:sp>
      <p:sp>
        <p:nvSpPr>
          <p:cNvPr id="29" name="WordArt 6"/>
          <p:cNvSpPr/>
          <p:nvPr/>
        </p:nvSpPr>
        <p:spPr>
          <a:xfrm>
            <a:off x="7255032" y="3545267"/>
            <a:ext cx="176396" cy="179277"/>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no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30" name="AutoShape 7"/>
          <p:cNvSpPr/>
          <p:nvPr/>
        </p:nvSpPr>
        <p:spPr>
          <a:xfrm>
            <a:off x="4086316" y="3054590"/>
            <a:ext cx="2952716" cy="720720"/>
          </a:xfrm>
          <a:custGeom>
            <a:avLst/>
            <a:gdLst>
              <a:gd name="f0" fmla="val 10800000"/>
              <a:gd name="f1" fmla="val 5400000"/>
              <a:gd name="f2" fmla="val 180"/>
              <a:gd name="f3" fmla="val w"/>
              <a:gd name="f4" fmla="val h"/>
              <a:gd name="f5" fmla="val 0"/>
              <a:gd name="f6" fmla="val 21600"/>
              <a:gd name="f7" fmla="val 19497"/>
              <a:gd name="f8" fmla="val 8897"/>
              <a:gd name="f9" fmla="val 18603"/>
              <a:gd name="f10" fmla="val 4810"/>
              <a:gd name="f11" fmla="val 14983"/>
              <a:gd name="f12" fmla="val 1897"/>
              <a:gd name="f13" fmla="val 10800"/>
              <a:gd name="f14" fmla="val 5883"/>
              <a:gd name="f15" fmla="val 1896"/>
              <a:gd name="f16" fmla="val 11332"/>
              <a:gd name="f17" fmla="val 1944"/>
              <a:gd name="f18" fmla="val 11863"/>
              <a:gd name="f19" fmla="val 2039"/>
              <a:gd name="f20" fmla="val 12387"/>
              <a:gd name="f21" fmla="val 173"/>
              <a:gd name="f22" fmla="val 12725"/>
              <a:gd name="f23" fmla="val 57"/>
              <a:gd name="f24" fmla="val 12090"/>
              <a:gd name="f25" fmla="val 11445"/>
              <a:gd name="f26" fmla="val 4835"/>
              <a:gd name="f27" fmla="val 15875"/>
              <a:gd name="f28" fmla="+- 0 0 1"/>
              <a:gd name="f29" fmla="val 20265"/>
              <a:gd name="f30" fmla="val 3533"/>
              <a:gd name="f31" fmla="val 21350"/>
              <a:gd name="f32" fmla="val 8491"/>
              <a:gd name="f33" fmla="val 23988"/>
              <a:gd name="f34" fmla="val 7914"/>
              <a:gd name="f35" fmla="val 21204"/>
              <a:gd name="f36" fmla="val 12259"/>
              <a:gd name="f37" fmla="val 16859"/>
              <a:gd name="f38" fmla="val 9474"/>
              <a:gd name="f39" fmla="+- 0 0 0"/>
              <a:gd name="f40" fmla="*/ f3 1 21600"/>
              <a:gd name="f41" fmla="*/ f4 1 21600"/>
              <a:gd name="f42" fmla="val f5"/>
              <a:gd name="f43" fmla="val f6"/>
              <a:gd name="f44" fmla="*/ f39 f0 1"/>
              <a:gd name="f45" fmla="+- f43 0 f42"/>
              <a:gd name="f46" fmla="*/ f44 1 f2"/>
              <a:gd name="f47" fmla="*/ f45 1 21600"/>
              <a:gd name="f48" fmla="+- f46 0 f1"/>
              <a:gd name="f49" fmla="*/ 1186842 f47 1"/>
              <a:gd name="f50" fmla="*/ 6974 f47 1"/>
              <a:gd name="f51" fmla="*/ 151055 f47 1"/>
              <a:gd name="f52" fmla="*/ 418955 f47 1"/>
              <a:gd name="f53" fmla="*/ 1237694 f47 1"/>
              <a:gd name="f54" fmla="*/ 69036 f47 1"/>
              <a:gd name="f55" fmla="*/ 3279193 f47 1"/>
              <a:gd name="f56" fmla="*/ 264066 f47 1"/>
              <a:gd name="f57" fmla="*/ 2898616 f47 1"/>
              <a:gd name="f58" fmla="*/ 409045 f47 1"/>
              <a:gd name="f59" fmla="*/ 2304649 f47 1"/>
              <a:gd name="f60" fmla="*/ 316118 f47 1"/>
              <a:gd name="f61" fmla="*/ f42 1 f47"/>
              <a:gd name="f62" fmla="*/ f43 1 f47"/>
              <a:gd name="f63" fmla="*/ f49 1 f47"/>
              <a:gd name="f64" fmla="*/ f50 1 f47"/>
              <a:gd name="f65" fmla="*/ f51 1 f47"/>
              <a:gd name="f66" fmla="*/ f52 1 f47"/>
              <a:gd name="f67" fmla="*/ f53 1 f47"/>
              <a:gd name="f68" fmla="*/ f54 1 f47"/>
              <a:gd name="f69" fmla="*/ f55 1 f47"/>
              <a:gd name="f70" fmla="*/ f56 1 f47"/>
              <a:gd name="f71" fmla="*/ f57 1 f47"/>
              <a:gd name="f72" fmla="*/ f58 1 f47"/>
              <a:gd name="f73" fmla="*/ f59 1 f47"/>
              <a:gd name="f74" fmla="*/ f60 1 f47"/>
              <a:gd name="f75" fmla="*/ f61 f40 1"/>
              <a:gd name="f76" fmla="*/ f62 f40 1"/>
              <a:gd name="f77" fmla="*/ f62 f41 1"/>
              <a:gd name="f78" fmla="*/ f61 f41 1"/>
              <a:gd name="f79" fmla="*/ f63 f40 1"/>
              <a:gd name="f80" fmla="*/ f64 f41 1"/>
              <a:gd name="f81" fmla="*/ f65 f40 1"/>
              <a:gd name="f82" fmla="*/ f66 f41 1"/>
              <a:gd name="f83" fmla="*/ f67 f40 1"/>
              <a:gd name="f84" fmla="*/ f68 f41 1"/>
              <a:gd name="f85" fmla="*/ f69 f40 1"/>
              <a:gd name="f86" fmla="*/ f70 f41 1"/>
              <a:gd name="f87" fmla="*/ f71 f40 1"/>
              <a:gd name="f88" fmla="*/ f72 f41 1"/>
              <a:gd name="f89" fmla="*/ f73 f40 1"/>
              <a:gd name="f90" fmla="*/ f74 f41 1"/>
            </a:gdLst>
            <a:ahLst/>
            <a:cxnLst>
              <a:cxn ang="3cd4">
                <a:pos x="hc" y="t"/>
              </a:cxn>
              <a:cxn ang="0">
                <a:pos x="r" y="vc"/>
              </a:cxn>
              <a:cxn ang="cd4">
                <a:pos x="hc" y="b"/>
              </a:cxn>
              <a:cxn ang="cd2">
                <a:pos x="l" y="vc"/>
              </a:cxn>
              <a:cxn ang="f48">
                <a:pos x="f79" y="f80"/>
              </a:cxn>
              <a:cxn ang="f48">
                <a:pos x="f81" y="f82"/>
              </a:cxn>
              <a:cxn ang="f48">
                <a:pos x="f83" y="f84"/>
              </a:cxn>
              <a:cxn ang="f48">
                <a:pos x="f85" y="f86"/>
              </a:cxn>
              <a:cxn ang="f48">
                <a:pos x="f87" y="f88"/>
              </a:cxn>
              <a:cxn ang="f48">
                <a:pos x="f89" y="f90"/>
              </a:cxn>
            </a:cxnLst>
            <a:rect l="f75" t="f78" r="f76" b="f77"/>
            <a:pathLst>
              <a:path w="21600" h="21600">
                <a:moveTo>
                  <a:pt x="f7" y="f8"/>
                </a:moveTo>
                <a:cubicBezTo>
                  <a:pt x="f9" y="f10"/>
                  <a:pt x="f11" y="f12"/>
                  <a:pt x="f13" y="f12"/>
                </a:cubicBezTo>
                <a:cubicBezTo>
                  <a:pt x="f14" y="f12"/>
                  <a:pt x="f12" y="f14"/>
                  <a:pt x="f12" y="f13"/>
                </a:cubicBezTo>
                <a:cubicBezTo>
                  <a:pt x="f15" y="f16"/>
                  <a:pt x="f17" y="f18"/>
                  <a:pt x="f19" y="f20"/>
                </a:cubicBezTo>
                <a:lnTo>
                  <a:pt x="f21" y="f22"/>
                </a:lnTo>
                <a:cubicBezTo>
                  <a:pt x="f23" y="f24"/>
                  <a:pt x="f5" y="f25"/>
                  <a:pt x="f5" y="f13"/>
                </a:cubicBezTo>
                <a:cubicBezTo>
                  <a:pt x="f5" y="f26"/>
                  <a:pt x="f26" y="f5"/>
                  <a:pt x="f13" y="f5"/>
                </a:cubicBezTo>
                <a:cubicBezTo>
                  <a:pt x="f27" y="f28"/>
                  <a:pt x="f29" y="f30"/>
                  <a:pt x="f31" y="f32"/>
                </a:cubicBezTo>
                <a:lnTo>
                  <a:pt x="f33" y="f34"/>
                </a:lnTo>
                <a:lnTo>
                  <a:pt x="f35" y="f36"/>
                </a:lnTo>
                <a:lnTo>
                  <a:pt x="f37" y="f38"/>
                </a:lnTo>
                <a:lnTo>
                  <a:pt x="f7" y="f8"/>
                </a:lnTo>
                <a:close/>
              </a:path>
            </a:pathLst>
          </a:custGeom>
          <a:no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1" name="Oval 8"/>
          <p:cNvSpPr/>
          <p:nvPr/>
        </p:nvSpPr>
        <p:spPr>
          <a:xfrm>
            <a:off x="7039034" y="3569023"/>
            <a:ext cx="107999" cy="10799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CFFFF"/>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2" name="WordArt 9"/>
          <p:cNvSpPr/>
          <p:nvPr/>
        </p:nvSpPr>
        <p:spPr>
          <a:xfrm>
            <a:off x="8118674" y="2273391"/>
            <a:ext cx="176396"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00FF00">
                    <a:alpha val="20000"/>
                  </a:srgbClr>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35" name="Line 10"/>
          <p:cNvSpPr/>
          <p:nvPr/>
        </p:nvSpPr>
        <p:spPr>
          <a:xfrm flipH="1">
            <a:off x="7831398" y="2489391"/>
            <a:ext cx="287277" cy="36036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600">
            <a:solidFill>
              <a:srgbClr val="003399"/>
            </a:solidFill>
            <a:custDash>
              <a:ds d="100000" sp="100000"/>
            </a:custDash>
            <a:miter/>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6" name="WordArt 11"/>
          <p:cNvSpPr/>
          <p:nvPr/>
        </p:nvSpPr>
        <p:spPr>
          <a:xfrm>
            <a:off x="7613953" y="2921390"/>
            <a:ext cx="176040" cy="179277"/>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FF0000"/>
                </a:solidFill>
                <a:effectLst>
                  <a:outerShdw dist="38187" dir="2700000" algn="tl">
                    <a:srgbClr val="000000">
                      <a:alpha val="44000"/>
                    </a:srgbClr>
                  </a:outerShdw>
                </a:effectLst>
                <a:latin typeface="Arial Black" pitchFamily="18"/>
                <a:ea typeface="Arial Black" pitchFamily="18"/>
                <a:cs typeface="Arial Black" pitchFamily="18"/>
              </a:rPr>
              <a:t>X</a:t>
            </a:r>
          </a:p>
        </p:txBody>
      </p:sp>
      <p:grpSp>
        <p:nvGrpSpPr>
          <p:cNvPr id="37" name="Group 12"/>
          <p:cNvGrpSpPr/>
          <p:nvPr/>
        </p:nvGrpSpPr>
        <p:grpSpPr>
          <a:xfrm>
            <a:off x="7181955" y="1984670"/>
            <a:ext cx="287277" cy="360355"/>
            <a:chOff x="6227640" y="1700281"/>
            <a:chExt cx="287277" cy="360355"/>
          </a:xfrm>
        </p:grpSpPr>
        <p:sp>
          <p:nvSpPr>
            <p:cNvPr id="38" name="Line 13"/>
            <p:cNvSpPr/>
            <p:nvPr/>
          </p:nvSpPr>
          <p:spPr>
            <a:xfrm>
              <a:off x="6227640" y="1700281"/>
              <a:ext cx="0" cy="36035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9" name="AutoShape 14"/>
            <p:cNvSpPr/>
            <p:nvPr/>
          </p:nvSpPr>
          <p:spPr>
            <a:xfrm>
              <a:off x="6227640" y="1700281"/>
              <a:ext cx="287277" cy="217444"/>
            </a:xfrm>
            <a:custGeom>
              <a:avLst>
                <a:gd name="f0" fmla="val 1400"/>
                <a:gd name="f1" fmla="val 10800"/>
              </a:avLst>
              <a:gdLst>
                <a:gd name="f2" fmla="val 10800000"/>
                <a:gd name="f3" fmla="val 5400000"/>
                <a:gd name="f4" fmla="val 180"/>
                <a:gd name="f5" fmla="val w"/>
                <a:gd name="f6" fmla="val h"/>
                <a:gd name="f7" fmla="val 0"/>
                <a:gd name="f8" fmla="val 21600"/>
                <a:gd name="f9" fmla="val 4460"/>
                <a:gd name="f10" fmla="val 8640"/>
                <a:gd name="f11" fmla="val 12960"/>
                <a:gd name="f12" fmla="val -2147483647"/>
                <a:gd name="f13" fmla="val 2147483647"/>
                <a:gd name="f14" fmla="+- 0 0 0"/>
                <a:gd name="f15" fmla="*/ f5 1 21600"/>
                <a:gd name="f16" fmla="*/ f6 1 21600"/>
                <a:gd name="f17" fmla="val f7"/>
                <a:gd name="f18" fmla="val f8"/>
                <a:gd name="f19" fmla="pin 0 f0 4460"/>
                <a:gd name="f20" fmla="pin 8640 f1 12960"/>
                <a:gd name="f21" fmla="*/ f14 f2 1"/>
                <a:gd name="f22" fmla="+- f18 0 f17"/>
                <a:gd name="f23" fmla="val f19"/>
                <a:gd name="f24" fmla="val f20"/>
                <a:gd name="f25" fmla="*/ 0 f15 1"/>
                <a:gd name="f26" fmla="*/ f19 f16 1"/>
                <a:gd name="f27" fmla="*/ f20 f15 1"/>
                <a:gd name="f28" fmla="*/ f21 1 f4"/>
                <a:gd name="f29" fmla="*/ f22 1 21600"/>
                <a:gd name="f30" fmla="+- 21600 0 f23"/>
                <a:gd name="f31" fmla="+- f24 0 10800"/>
                <a:gd name="f32" fmla="*/ 15800 f23 1"/>
                <a:gd name="f33" fmla="*/ f23 2 1"/>
                <a:gd name="f34" fmla="*/ f23 f16 1"/>
                <a:gd name="f35" fmla="+- f28 0 f3"/>
                <a:gd name="f36" fmla="*/ 21600 f29 1"/>
                <a:gd name="f37" fmla="*/ 10800 f29 1"/>
                <a:gd name="f38" fmla="*/ f31 2 1"/>
                <a:gd name="f39" fmla="*/ f32 1 4460"/>
                <a:gd name="f40" fmla="+- 21600 0 f33"/>
                <a:gd name="f41" fmla="*/ f33 f16 1"/>
                <a:gd name="f42" fmla="*/ f30 f16 1"/>
                <a:gd name="f43" fmla="abs f38"/>
                <a:gd name="f44" fmla="+- f23 0 f39"/>
                <a:gd name="f45" fmla="+- f23 f39 0"/>
                <a:gd name="f46" fmla="+- 21600 0 f38"/>
                <a:gd name="f47" fmla="+- f30 f39 0"/>
                <a:gd name="f48" fmla="+- f30 0 f39"/>
                <a:gd name="f49" fmla="*/ f36 1 f29"/>
                <a:gd name="f50" fmla="*/ f37 1 f29"/>
                <a:gd name="f51" fmla="*/ f40 f16 1"/>
                <a:gd name="f52" fmla="?: f31 0 f43"/>
                <a:gd name="f53" fmla="?: f31 f46 21600"/>
                <a:gd name="f54" fmla="*/ f43 1 2"/>
                <a:gd name="f55" fmla="*/ f49 f16 1"/>
                <a:gd name="f56" fmla="*/ f43 f15 1"/>
                <a:gd name="f57" fmla="*/ f46 f15 1"/>
                <a:gd name="f58" fmla="*/ f50 f16 1"/>
                <a:gd name="f59" fmla="+- f53 0 f52"/>
                <a:gd name="f60" fmla="+- f52 7200 0"/>
                <a:gd name="f61" fmla="+- f53 f54 0"/>
                <a:gd name="f62" fmla="+- 21600 0 f54"/>
                <a:gd name="f63" fmla="+- 21600 0 f52"/>
                <a:gd name="f64" fmla="+- 21600 0 f53"/>
                <a:gd name="f65" fmla="*/ f54 f15 1"/>
                <a:gd name="f66" fmla="+- f60 0 f54"/>
                <a:gd name="f67" fmla="+- f61 0 7200"/>
                <a:gd name="f68" fmla="*/ f59 1 2"/>
                <a:gd name="f69" fmla="*/ f62 f15 1"/>
                <a:gd name="f70" fmla="+- f52 f68 0"/>
                <a:gd name="f71" fmla="+- 21600 0 f66"/>
                <a:gd name="f72" fmla="+- 21600 0 f67"/>
                <a:gd name="f73" fmla="+- 21600 0 f70"/>
                <a:gd name="f74" fmla="*/ f70 f15 1"/>
                <a:gd name="f75" fmla="*/ f73 f15 1"/>
              </a:gdLst>
              <a:ahLst>
                <a:ahXY gdRefY="f0" minY="f7" maxY="f9">
                  <a:pos x="f25" y="f26"/>
                </a:ahXY>
                <a:ahXY gdRefX="f1" minX="f10" maxX="f11">
                  <a:pos x="f27" y="f55"/>
                </a:ahXY>
              </a:ahLst>
              <a:cxnLst>
                <a:cxn ang="3cd4">
                  <a:pos x="hc" y="t"/>
                </a:cxn>
                <a:cxn ang="0">
                  <a:pos x="r" y="vc"/>
                </a:cxn>
                <a:cxn ang="cd4">
                  <a:pos x="hc" y="b"/>
                </a:cxn>
                <a:cxn ang="cd2">
                  <a:pos x="l" y="vc"/>
                </a:cxn>
                <a:cxn ang="f35">
                  <a:pos x="f74" y="f34"/>
                </a:cxn>
                <a:cxn ang="f35">
                  <a:pos x="f65" y="f58"/>
                </a:cxn>
                <a:cxn ang="f35">
                  <a:pos x="f75" y="f42"/>
                </a:cxn>
                <a:cxn ang="f35">
                  <a:pos x="f69" y="f58"/>
                </a:cxn>
              </a:cxnLst>
              <a:rect l="f56" t="f41" r="f57" b="f51"/>
              <a:pathLst>
                <a:path w="21600" h="21600">
                  <a:moveTo>
                    <a:pt x="f52" y="f23"/>
                  </a:moveTo>
                  <a:cubicBezTo>
                    <a:pt x="f66" y="f44"/>
                    <a:pt x="f67" y="f45"/>
                    <a:pt x="f53" y="f23"/>
                  </a:cubicBezTo>
                  <a:lnTo>
                    <a:pt x="f63" y="f30"/>
                  </a:lnTo>
                  <a:cubicBezTo>
                    <a:pt x="f71" y="f47"/>
                    <a:pt x="f72" y="f48"/>
                    <a:pt x="f64" y="f30"/>
                  </a:cubicBezTo>
                  <a:close/>
                </a:path>
              </a:pathLst>
            </a:custGeom>
            <a:solidFill>
              <a:srgbClr val="0000FF"/>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sp>
        <p:nvSpPr>
          <p:cNvPr id="40" name="AutoShape 15"/>
          <p:cNvSpPr/>
          <p:nvPr/>
        </p:nvSpPr>
        <p:spPr>
          <a:xfrm>
            <a:off x="7039033" y="2418103"/>
            <a:ext cx="647998" cy="144356"/>
          </a:xfrm>
          <a:custGeom>
            <a:avLst/>
            <a:gdLst>
              <a:gd name="f0" fmla="val 10800000"/>
              <a:gd name="f1" fmla="val 5400000"/>
              <a:gd name="f2" fmla="val 180"/>
              <a:gd name="f3" fmla="val w"/>
              <a:gd name="f4" fmla="val h"/>
              <a:gd name="f5" fmla="val 0"/>
              <a:gd name="f6" fmla="val 21600"/>
              <a:gd name="f7" fmla="val 16200"/>
              <a:gd name="f8" fmla="val 5400"/>
              <a:gd name="f9" fmla="val 3375"/>
              <a:gd name="f10" fmla="val 10800"/>
              <a:gd name="f11" fmla="val 1350"/>
              <a:gd name="f12" fmla="val 2700"/>
              <a:gd name="f13" fmla="val 675"/>
              <a:gd name="f14" fmla="+- 0 0 0"/>
              <a:gd name="f15" fmla="*/ f3 1 21600"/>
              <a:gd name="f16" fmla="*/ f4 1 21600"/>
              <a:gd name="f17" fmla="val f5"/>
              <a:gd name="f18" fmla="val f6"/>
              <a:gd name="f19" fmla="*/ f14 f0 1"/>
              <a:gd name="f20" fmla="+- f18 0 f17"/>
              <a:gd name="f21" fmla="*/ f19 1 f2"/>
              <a:gd name="f22" fmla="*/ f20 1 21600"/>
              <a:gd name="f23" fmla="+- f21 0 f1"/>
              <a:gd name="f24" fmla="*/ 3375 f22 1"/>
              <a:gd name="f25" fmla="*/ 18900 f22 1"/>
              <a:gd name="f26" fmla="*/ 16200 f22 1"/>
              <a:gd name="f27" fmla="*/ 5400 f22 1"/>
              <a:gd name="f28" fmla="*/ 485775 f22 1"/>
              <a:gd name="f29" fmla="*/ 0 f22 1"/>
              <a:gd name="f30" fmla="*/ 72232 f22 1"/>
              <a:gd name="f31" fmla="*/ 144463 f22 1"/>
              <a:gd name="f32" fmla="*/ 647700 f22 1"/>
              <a:gd name="f33" fmla="*/ f28 1 f22"/>
              <a:gd name="f34" fmla="*/ f29 1 f22"/>
              <a:gd name="f35" fmla="*/ f30 1 f22"/>
              <a:gd name="f36" fmla="*/ f31 1 f22"/>
              <a:gd name="f37" fmla="*/ f32 1 f22"/>
              <a:gd name="f38" fmla="*/ f24 1 f22"/>
              <a:gd name="f39" fmla="*/ f25 1 f22"/>
              <a:gd name="f40" fmla="*/ f27 1 f22"/>
              <a:gd name="f41" fmla="*/ f26 1 f22"/>
              <a:gd name="f42" fmla="*/ f38 f15 1"/>
              <a:gd name="f43" fmla="*/ f39 f15 1"/>
              <a:gd name="f44" fmla="*/ f41 f16 1"/>
              <a:gd name="f45" fmla="*/ f40 f16 1"/>
              <a:gd name="f46" fmla="*/ f33 f15 1"/>
              <a:gd name="f47" fmla="*/ f34 f16 1"/>
              <a:gd name="f48" fmla="*/ f34 f15 1"/>
              <a:gd name="f49" fmla="*/ f35 f16 1"/>
              <a:gd name="f50" fmla="*/ f36 f16 1"/>
              <a:gd name="f51" fmla="*/ f37 f15 1"/>
            </a:gdLst>
            <a:ahLst/>
            <a:cxnLst>
              <a:cxn ang="3cd4">
                <a:pos x="hc" y="t"/>
              </a:cxn>
              <a:cxn ang="0">
                <a:pos x="r" y="vc"/>
              </a:cxn>
              <a:cxn ang="cd4">
                <a:pos x="hc" y="b"/>
              </a:cxn>
              <a:cxn ang="cd2">
                <a:pos x="l" y="vc"/>
              </a:cxn>
              <a:cxn ang="f23">
                <a:pos x="f46" y="f47"/>
              </a:cxn>
              <a:cxn ang="f23">
                <a:pos x="f48" y="f49"/>
              </a:cxn>
              <a:cxn ang="f23">
                <a:pos x="f46" y="f50"/>
              </a:cxn>
              <a:cxn ang="f23">
                <a:pos x="f51" y="f49"/>
              </a:cxn>
            </a:cxnLst>
            <a:rect l="f42" t="f45" r="f43" b="f44"/>
            <a:pathLst>
              <a:path w="21600" h="21600">
                <a:moveTo>
                  <a:pt x="f7" y="f5"/>
                </a:moveTo>
                <a:lnTo>
                  <a:pt x="f7" y="f8"/>
                </a:lnTo>
                <a:lnTo>
                  <a:pt x="f9" y="f8"/>
                </a:lnTo>
                <a:lnTo>
                  <a:pt x="f9" y="f7"/>
                </a:lnTo>
                <a:lnTo>
                  <a:pt x="f7" y="f7"/>
                </a:lnTo>
                <a:lnTo>
                  <a:pt x="f7" y="f6"/>
                </a:lnTo>
                <a:lnTo>
                  <a:pt x="f6" y="f10"/>
                </a:lnTo>
                <a:close/>
              </a:path>
              <a:path w="21600" h="21600">
                <a:moveTo>
                  <a:pt x="f11" y="f8"/>
                </a:moveTo>
                <a:lnTo>
                  <a:pt x="f11" y="f7"/>
                </a:lnTo>
                <a:lnTo>
                  <a:pt x="f12" y="f7"/>
                </a:lnTo>
                <a:lnTo>
                  <a:pt x="f12" y="f8"/>
                </a:lnTo>
                <a:close/>
              </a:path>
              <a:path w="21600" h="21600">
                <a:moveTo>
                  <a:pt x="f5" y="f8"/>
                </a:moveTo>
                <a:lnTo>
                  <a:pt x="f5" y="f7"/>
                </a:lnTo>
                <a:lnTo>
                  <a:pt x="f13" y="f7"/>
                </a:lnTo>
                <a:lnTo>
                  <a:pt x="f13" y="f8"/>
                </a:lnTo>
                <a:close/>
              </a:path>
            </a:pathLst>
          </a:custGeom>
          <a:solidFill>
            <a:srgbClr val="00FF00"/>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3301658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err="1">
                <a:solidFill>
                  <a:srgbClr val="00B050"/>
                </a:solidFill>
              </a:rPr>
              <a:t>Schlenzball</a:t>
            </a:r>
            <a:r>
              <a:rPr lang="de-DE" sz="3400" b="1" dirty="0">
                <a:solidFill>
                  <a:srgbClr val="00B050"/>
                </a:solidFill>
              </a:rPr>
              <a:t> – Ballannahme</a:t>
            </a:r>
          </a:p>
        </p:txBody>
      </p:sp>
      <p:sp>
        <p:nvSpPr>
          <p:cNvPr id="6" name="Rechteck 5"/>
          <p:cNvSpPr/>
          <p:nvPr/>
        </p:nvSpPr>
        <p:spPr>
          <a:xfrm>
            <a:off x="1524000" y="1268761"/>
            <a:ext cx="9144000" cy="1200329"/>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dirty="0">
                <a:solidFill>
                  <a:srgbClr val="000000"/>
                </a:solidFill>
                <a:latin typeface="+mj-lt"/>
                <a:ea typeface="Lucida Sans Unicode" pitchFamily="2"/>
                <a:cs typeface="Tahoma" pitchFamily="2"/>
              </a:rPr>
              <a:t>Es ist dem Angreifer (Schlenzender) nicht erlaubt, in eine Spielermenge (Traube) zu schlenzen, d.h. es ist gegen ihn zu pfeifen, wenn am </a:t>
            </a:r>
            <a:r>
              <a:rPr lang="de-DE" sz="2400" dirty="0" err="1">
                <a:solidFill>
                  <a:srgbClr val="000000"/>
                </a:solidFill>
                <a:latin typeface="+mj-lt"/>
                <a:ea typeface="Lucida Sans Unicode" pitchFamily="2"/>
                <a:cs typeface="Tahoma" pitchFamily="2"/>
              </a:rPr>
              <a:t>Landeort</a:t>
            </a:r>
            <a:r>
              <a:rPr lang="de-DE" sz="2400" dirty="0">
                <a:solidFill>
                  <a:srgbClr val="000000"/>
                </a:solidFill>
                <a:latin typeface="+mj-lt"/>
                <a:ea typeface="Lucida Sans Unicode" pitchFamily="2"/>
                <a:cs typeface="Tahoma" pitchFamily="2"/>
              </a:rPr>
              <a:t> bereits mehrere Spieler stehen.</a:t>
            </a:r>
          </a:p>
        </p:txBody>
      </p:sp>
      <p:sp>
        <p:nvSpPr>
          <p:cNvPr id="3" name="Rechteck 2"/>
          <p:cNvSpPr/>
          <p:nvPr/>
        </p:nvSpPr>
        <p:spPr>
          <a:xfrm>
            <a:off x="1524000" y="5150091"/>
            <a:ext cx="9141970" cy="830997"/>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kern="0" dirty="0">
                <a:solidFill>
                  <a:srgbClr val="000000"/>
                </a:solidFill>
                <a:latin typeface="+mj-lt"/>
                <a:ea typeface="Lucida Sans Unicode" pitchFamily="2"/>
                <a:cs typeface="Tahoma" pitchFamily="2"/>
              </a:rPr>
              <a:t>Entscheidung: Gefahr.</a:t>
            </a:r>
            <a:br>
              <a:rPr lang="de-DE" sz="2400" kern="0" dirty="0">
                <a:solidFill>
                  <a:srgbClr val="000000"/>
                </a:solidFill>
                <a:latin typeface="+mj-lt"/>
                <a:ea typeface="Lucida Sans Unicode" pitchFamily="2"/>
                <a:cs typeface="Tahoma" pitchFamily="2"/>
              </a:rPr>
            </a:br>
            <a:r>
              <a:rPr lang="de-DE" sz="2400" kern="0" dirty="0">
                <a:solidFill>
                  <a:srgbClr val="000000"/>
                </a:solidFill>
                <a:latin typeface="+mj-lt"/>
                <a:ea typeface="Lucida Sans Unicode" pitchFamily="2"/>
                <a:cs typeface="Tahoma" pitchFamily="2"/>
                <a:sym typeface="Wingdings" panose="05000000000000000000" pitchFamily="2" charset="2"/>
              </a:rPr>
              <a:t> </a:t>
            </a:r>
            <a:r>
              <a:rPr lang="de-DE" sz="2400" dirty="0">
                <a:solidFill>
                  <a:srgbClr val="000000"/>
                </a:solidFill>
                <a:latin typeface="+mj-lt"/>
                <a:ea typeface="Lucida Sans Unicode" pitchFamily="2"/>
                <a:cs typeface="Tahoma" pitchFamily="2"/>
              </a:rPr>
              <a:t>Freischlag für den Verteidiger am Ort der Landung.</a:t>
            </a:r>
          </a:p>
        </p:txBody>
      </p:sp>
      <p:sp>
        <p:nvSpPr>
          <p:cNvPr id="21" name="WordArt 2"/>
          <p:cNvSpPr/>
          <p:nvPr/>
        </p:nvSpPr>
        <p:spPr>
          <a:xfrm>
            <a:off x="4685573" y="3696153"/>
            <a:ext cx="176040"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FFFFFF"/>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22" name="WordArt 3"/>
          <p:cNvSpPr/>
          <p:nvPr/>
        </p:nvSpPr>
        <p:spPr>
          <a:xfrm>
            <a:off x="8030329" y="3852031"/>
            <a:ext cx="176396" cy="179277"/>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no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23" name="AutoShape 4"/>
          <p:cNvSpPr/>
          <p:nvPr/>
        </p:nvSpPr>
        <p:spPr>
          <a:xfrm>
            <a:off x="4861613" y="3361354"/>
            <a:ext cx="2952716" cy="720720"/>
          </a:xfrm>
          <a:custGeom>
            <a:avLst/>
            <a:gdLst>
              <a:gd name="f0" fmla="val 10800000"/>
              <a:gd name="f1" fmla="val 5400000"/>
              <a:gd name="f2" fmla="val 180"/>
              <a:gd name="f3" fmla="val w"/>
              <a:gd name="f4" fmla="val h"/>
              <a:gd name="f5" fmla="val 0"/>
              <a:gd name="f6" fmla="val 21600"/>
              <a:gd name="f7" fmla="val 19497"/>
              <a:gd name="f8" fmla="val 8897"/>
              <a:gd name="f9" fmla="val 18603"/>
              <a:gd name="f10" fmla="val 4810"/>
              <a:gd name="f11" fmla="val 14983"/>
              <a:gd name="f12" fmla="val 1897"/>
              <a:gd name="f13" fmla="val 10800"/>
              <a:gd name="f14" fmla="val 5883"/>
              <a:gd name="f15" fmla="val 1896"/>
              <a:gd name="f16" fmla="val 11332"/>
              <a:gd name="f17" fmla="val 1944"/>
              <a:gd name="f18" fmla="val 11863"/>
              <a:gd name="f19" fmla="val 2039"/>
              <a:gd name="f20" fmla="val 12387"/>
              <a:gd name="f21" fmla="val 173"/>
              <a:gd name="f22" fmla="val 12725"/>
              <a:gd name="f23" fmla="val 57"/>
              <a:gd name="f24" fmla="val 12090"/>
              <a:gd name="f25" fmla="val 11445"/>
              <a:gd name="f26" fmla="val 4835"/>
              <a:gd name="f27" fmla="val 15875"/>
              <a:gd name="f28" fmla="+- 0 0 1"/>
              <a:gd name="f29" fmla="val 20265"/>
              <a:gd name="f30" fmla="val 3533"/>
              <a:gd name="f31" fmla="val 21350"/>
              <a:gd name="f32" fmla="val 8491"/>
              <a:gd name="f33" fmla="val 23988"/>
              <a:gd name="f34" fmla="val 7914"/>
              <a:gd name="f35" fmla="val 21204"/>
              <a:gd name="f36" fmla="val 12259"/>
              <a:gd name="f37" fmla="val 16859"/>
              <a:gd name="f38" fmla="val 9474"/>
              <a:gd name="f39" fmla="+- 0 0 0"/>
              <a:gd name="f40" fmla="*/ f3 1 21600"/>
              <a:gd name="f41" fmla="*/ f4 1 21600"/>
              <a:gd name="f42" fmla="val f5"/>
              <a:gd name="f43" fmla="val f6"/>
              <a:gd name="f44" fmla="*/ f39 f0 1"/>
              <a:gd name="f45" fmla="+- f43 0 f42"/>
              <a:gd name="f46" fmla="*/ f44 1 f2"/>
              <a:gd name="f47" fmla="*/ f45 1 21600"/>
              <a:gd name="f48" fmla="+- f46 0 f1"/>
              <a:gd name="f49" fmla="*/ 1186842 f47 1"/>
              <a:gd name="f50" fmla="*/ 6974 f47 1"/>
              <a:gd name="f51" fmla="*/ 151055 f47 1"/>
              <a:gd name="f52" fmla="*/ 418955 f47 1"/>
              <a:gd name="f53" fmla="*/ 1237694 f47 1"/>
              <a:gd name="f54" fmla="*/ 69036 f47 1"/>
              <a:gd name="f55" fmla="*/ 3279193 f47 1"/>
              <a:gd name="f56" fmla="*/ 264066 f47 1"/>
              <a:gd name="f57" fmla="*/ 2898616 f47 1"/>
              <a:gd name="f58" fmla="*/ 409045 f47 1"/>
              <a:gd name="f59" fmla="*/ 2304649 f47 1"/>
              <a:gd name="f60" fmla="*/ 316118 f47 1"/>
              <a:gd name="f61" fmla="*/ f42 1 f47"/>
              <a:gd name="f62" fmla="*/ f43 1 f47"/>
              <a:gd name="f63" fmla="*/ f49 1 f47"/>
              <a:gd name="f64" fmla="*/ f50 1 f47"/>
              <a:gd name="f65" fmla="*/ f51 1 f47"/>
              <a:gd name="f66" fmla="*/ f52 1 f47"/>
              <a:gd name="f67" fmla="*/ f53 1 f47"/>
              <a:gd name="f68" fmla="*/ f54 1 f47"/>
              <a:gd name="f69" fmla="*/ f55 1 f47"/>
              <a:gd name="f70" fmla="*/ f56 1 f47"/>
              <a:gd name="f71" fmla="*/ f57 1 f47"/>
              <a:gd name="f72" fmla="*/ f58 1 f47"/>
              <a:gd name="f73" fmla="*/ f59 1 f47"/>
              <a:gd name="f74" fmla="*/ f60 1 f47"/>
              <a:gd name="f75" fmla="*/ f61 f40 1"/>
              <a:gd name="f76" fmla="*/ f62 f40 1"/>
              <a:gd name="f77" fmla="*/ f62 f41 1"/>
              <a:gd name="f78" fmla="*/ f61 f41 1"/>
              <a:gd name="f79" fmla="*/ f63 f40 1"/>
              <a:gd name="f80" fmla="*/ f64 f41 1"/>
              <a:gd name="f81" fmla="*/ f65 f40 1"/>
              <a:gd name="f82" fmla="*/ f66 f41 1"/>
              <a:gd name="f83" fmla="*/ f67 f40 1"/>
              <a:gd name="f84" fmla="*/ f68 f41 1"/>
              <a:gd name="f85" fmla="*/ f69 f40 1"/>
              <a:gd name="f86" fmla="*/ f70 f41 1"/>
              <a:gd name="f87" fmla="*/ f71 f40 1"/>
              <a:gd name="f88" fmla="*/ f72 f41 1"/>
              <a:gd name="f89" fmla="*/ f73 f40 1"/>
              <a:gd name="f90" fmla="*/ f74 f41 1"/>
            </a:gdLst>
            <a:ahLst/>
            <a:cxnLst>
              <a:cxn ang="3cd4">
                <a:pos x="hc" y="t"/>
              </a:cxn>
              <a:cxn ang="0">
                <a:pos x="r" y="vc"/>
              </a:cxn>
              <a:cxn ang="cd4">
                <a:pos x="hc" y="b"/>
              </a:cxn>
              <a:cxn ang="cd2">
                <a:pos x="l" y="vc"/>
              </a:cxn>
              <a:cxn ang="f48">
                <a:pos x="f79" y="f80"/>
              </a:cxn>
              <a:cxn ang="f48">
                <a:pos x="f81" y="f82"/>
              </a:cxn>
              <a:cxn ang="f48">
                <a:pos x="f83" y="f84"/>
              </a:cxn>
              <a:cxn ang="f48">
                <a:pos x="f85" y="f86"/>
              </a:cxn>
              <a:cxn ang="f48">
                <a:pos x="f87" y="f88"/>
              </a:cxn>
              <a:cxn ang="f48">
                <a:pos x="f89" y="f90"/>
              </a:cxn>
            </a:cxnLst>
            <a:rect l="f75" t="f78" r="f76" b="f77"/>
            <a:pathLst>
              <a:path w="21600" h="21600">
                <a:moveTo>
                  <a:pt x="f7" y="f8"/>
                </a:moveTo>
                <a:cubicBezTo>
                  <a:pt x="f9" y="f10"/>
                  <a:pt x="f11" y="f12"/>
                  <a:pt x="f13" y="f12"/>
                </a:cubicBezTo>
                <a:cubicBezTo>
                  <a:pt x="f14" y="f12"/>
                  <a:pt x="f12" y="f14"/>
                  <a:pt x="f12" y="f13"/>
                </a:cubicBezTo>
                <a:cubicBezTo>
                  <a:pt x="f15" y="f16"/>
                  <a:pt x="f17" y="f18"/>
                  <a:pt x="f19" y="f20"/>
                </a:cubicBezTo>
                <a:lnTo>
                  <a:pt x="f21" y="f22"/>
                </a:lnTo>
                <a:cubicBezTo>
                  <a:pt x="f23" y="f24"/>
                  <a:pt x="f5" y="f25"/>
                  <a:pt x="f5" y="f13"/>
                </a:cubicBezTo>
                <a:cubicBezTo>
                  <a:pt x="f5" y="f26"/>
                  <a:pt x="f26" y="f5"/>
                  <a:pt x="f13" y="f5"/>
                </a:cubicBezTo>
                <a:cubicBezTo>
                  <a:pt x="f27" y="f28"/>
                  <a:pt x="f29" y="f30"/>
                  <a:pt x="f31" y="f32"/>
                </a:cubicBezTo>
                <a:lnTo>
                  <a:pt x="f33" y="f34"/>
                </a:lnTo>
                <a:lnTo>
                  <a:pt x="f35" y="f36"/>
                </a:lnTo>
                <a:lnTo>
                  <a:pt x="f37" y="f38"/>
                </a:lnTo>
                <a:lnTo>
                  <a:pt x="f7" y="f8"/>
                </a:lnTo>
                <a:close/>
              </a:path>
            </a:pathLst>
          </a:custGeom>
          <a:no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4" name="Oval 5"/>
          <p:cNvSpPr/>
          <p:nvPr/>
        </p:nvSpPr>
        <p:spPr>
          <a:xfrm>
            <a:off x="7814331" y="3875787"/>
            <a:ext cx="107999" cy="10799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CFFFF"/>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3" name="WordArt 6"/>
          <p:cNvSpPr/>
          <p:nvPr/>
        </p:nvSpPr>
        <p:spPr>
          <a:xfrm>
            <a:off x="7957251" y="3948875"/>
            <a:ext cx="176396" cy="179277"/>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00FF00"/>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34" name="WordArt 7"/>
          <p:cNvSpPr/>
          <p:nvPr/>
        </p:nvSpPr>
        <p:spPr>
          <a:xfrm>
            <a:off x="8389250" y="3588510"/>
            <a:ext cx="176040" cy="179277"/>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solidFill>
                  <a:srgbClr val="00FF00"/>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41" name="WordArt 8"/>
          <p:cNvSpPr/>
          <p:nvPr/>
        </p:nvSpPr>
        <p:spPr>
          <a:xfrm>
            <a:off x="8173250" y="4236152"/>
            <a:ext cx="176396" cy="179277"/>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a:ln w="9363">
                  <a:solidFill>
                    <a:srgbClr val="000000"/>
                  </a:solidFill>
                  <a:prstDash val="solid"/>
                  <a:miter/>
                </a:ln>
                <a:no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42" name="AutoShape 9"/>
          <p:cNvSpPr/>
          <p:nvPr/>
        </p:nvSpPr>
        <p:spPr>
          <a:xfrm rot="587408">
            <a:off x="5830750" y="3205863"/>
            <a:ext cx="720720" cy="649443"/>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17401"/>
              <a:gd name="f11" fmla="val 15493"/>
              <a:gd name="f12" fmla="val 18376"/>
              <a:gd name="f13" fmla="val 14122"/>
              <a:gd name="f14" fmla="val 18900"/>
              <a:gd name="f15" fmla="val 12482"/>
              <a:gd name="f16" fmla="val 6326"/>
              <a:gd name="f17" fmla="val 15273"/>
              <a:gd name="f18" fmla="val 2700"/>
              <a:gd name="f19" fmla="val 9117"/>
              <a:gd name="f20" fmla="val 2699"/>
              <a:gd name="f21" fmla="val 7477"/>
              <a:gd name="f22" fmla="val 3223"/>
              <a:gd name="f23" fmla="val 6106"/>
              <a:gd name="f24" fmla="val 4198"/>
              <a:gd name="f25" fmla="val 10799"/>
              <a:gd name="f26" fmla="+- 0 0 0"/>
              <a:gd name="f27" fmla="*/ f3 1 21600"/>
              <a:gd name="f28" fmla="*/ f4 1 21600"/>
              <a:gd name="f29" fmla="val f5"/>
              <a:gd name="f30" fmla="val f6"/>
              <a:gd name="f31" fmla="*/ f26 f0 1"/>
              <a:gd name="f32" fmla="+- f30 0 f29"/>
              <a:gd name="f33" fmla="*/ f31 1 f2"/>
              <a:gd name="f34" fmla="*/ f32 1 21600"/>
              <a:gd name="f35" fmla="+- f33 0 f1"/>
              <a:gd name="f36" fmla="*/ 360363 f34 1"/>
              <a:gd name="f37" fmla="*/ 0 f34 1"/>
              <a:gd name="f38" fmla="*/ 105539 f34 1"/>
              <a:gd name="f39" fmla="*/ 95079 f34 1"/>
              <a:gd name="f40" fmla="*/ 324644 f34 1"/>
              <a:gd name="f41" fmla="*/ 554209 f34 1"/>
              <a:gd name="f42" fmla="*/ 649288 f34 1"/>
              <a:gd name="f43" fmla="*/ 615186 f34 1"/>
              <a:gd name="f44" fmla="*/ 720725 f34 1"/>
              <a:gd name="f45" fmla="*/ f29 1 f34"/>
              <a:gd name="f46" fmla="*/ f30 1 f34"/>
              <a:gd name="f47" fmla="*/ f36 1 f34"/>
              <a:gd name="f48" fmla="*/ f37 1 f34"/>
              <a:gd name="f49" fmla="*/ f38 1 f34"/>
              <a:gd name="f50" fmla="*/ f39 1 f34"/>
              <a:gd name="f51" fmla="*/ f40 1 f34"/>
              <a:gd name="f52" fmla="*/ f41 1 f34"/>
              <a:gd name="f53" fmla="*/ f42 1 f34"/>
              <a:gd name="f54" fmla="*/ f43 1 f34"/>
              <a:gd name="f55" fmla="*/ f44 1 f34"/>
              <a:gd name="f56" fmla="*/ f45 f27 1"/>
              <a:gd name="f57" fmla="*/ f46 f27 1"/>
              <a:gd name="f58" fmla="*/ f46 f28 1"/>
              <a:gd name="f59" fmla="*/ f45 f28 1"/>
              <a:gd name="f60" fmla="*/ f47 f27 1"/>
              <a:gd name="f61" fmla="*/ f48 f28 1"/>
              <a:gd name="f62" fmla="*/ f49 f27 1"/>
              <a:gd name="f63" fmla="*/ f50 f28 1"/>
              <a:gd name="f64" fmla="*/ f48 f27 1"/>
              <a:gd name="f65" fmla="*/ f51 f28 1"/>
              <a:gd name="f66" fmla="*/ f52 f28 1"/>
              <a:gd name="f67" fmla="*/ f53 f28 1"/>
              <a:gd name="f68" fmla="*/ f54 f27 1"/>
              <a:gd name="f69" fmla="*/ f55 f27 1"/>
            </a:gdLst>
            <a:ahLst/>
            <a:cxnLst>
              <a:cxn ang="3cd4">
                <a:pos x="hc" y="t"/>
              </a:cxn>
              <a:cxn ang="0">
                <a:pos x="r" y="vc"/>
              </a:cxn>
              <a:cxn ang="cd4">
                <a:pos x="hc" y="b"/>
              </a:cxn>
              <a:cxn ang="cd2">
                <a:pos x="l" y="vc"/>
              </a:cxn>
              <a:cxn ang="f35">
                <a:pos x="f60" y="f61"/>
              </a:cxn>
              <a:cxn ang="f35">
                <a:pos x="f62" y="f63"/>
              </a:cxn>
              <a:cxn ang="f35">
                <a:pos x="f64" y="f65"/>
              </a:cxn>
              <a:cxn ang="f35">
                <a:pos x="f62" y="f66"/>
              </a:cxn>
              <a:cxn ang="f35">
                <a:pos x="f60" y="f67"/>
              </a:cxn>
              <a:cxn ang="f35">
                <a:pos x="f68" y="f66"/>
              </a:cxn>
              <a:cxn ang="f35">
                <a:pos x="f69" y="f65"/>
              </a:cxn>
              <a:cxn ang="f35">
                <a:pos x="f68" y="f63"/>
              </a:cxn>
            </a:cxnLst>
            <a:rect l="f56" t="f59" r="f57" b="f58"/>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11"/>
                </a:moveTo>
                <a:cubicBezTo>
                  <a:pt x="f12" y="f13"/>
                  <a:pt x="f14" y="f15"/>
                  <a:pt x="f14" y="f7"/>
                </a:cubicBezTo>
                <a:cubicBezTo>
                  <a:pt x="f14" y="f16"/>
                  <a:pt x="f17" y="f18"/>
                  <a:pt x="f7" y="f18"/>
                </a:cubicBezTo>
                <a:cubicBezTo>
                  <a:pt x="f19" y="f20"/>
                  <a:pt x="f21" y="f22"/>
                  <a:pt x="f23" y="f24"/>
                </a:cubicBezTo>
                <a:close/>
                <a:moveTo>
                  <a:pt x="f24" y="f23"/>
                </a:moveTo>
                <a:cubicBezTo>
                  <a:pt x="f22" y="f21"/>
                  <a:pt x="f18" y="f19"/>
                  <a:pt x="f18" y="f25"/>
                </a:cubicBezTo>
                <a:cubicBezTo>
                  <a:pt x="f18" y="f17"/>
                  <a:pt x="f16" y="f14"/>
                  <a:pt x="f7" y="f14"/>
                </a:cubicBezTo>
                <a:cubicBezTo>
                  <a:pt x="f15" y="f14"/>
                  <a:pt x="f13" y="f12"/>
                  <a:pt x="f11" y="f10"/>
                </a:cubicBezTo>
                <a:close/>
              </a:path>
            </a:pathLst>
          </a:custGeom>
          <a:solidFill>
            <a:srgbClr val="FF6600">
              <a:alpha val="50000"/>
            </a:srgbClr>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nvGrpSpPr>
          <p:cNvPr id="43" name="Group 10"/>
          <p:cNvGrpSpPr/>
          <p:nvPr/>
        </p:nvGrpSpPr>
        <p:grpSpPr>
          <a:xfrm>
            <a:off x="7957251" y="2559529"/>
            <a:ext cx="287277" cy="360355"/>
            <a:chOff x="6227640" y="1700281"/>
            <a:chExt cx="287277" cy="360355"/>
          </a:xfrm>
        </p:grpSpPr>
        <p:sp>
          <p:nvSpPr>
            <p:cNvPr id="44" name="Line 11"/>
            <p:cNvSpPr/>
            <p:nvPr/>
          </p:nvSpPr>
          <p:spPr>
            <a:xfrm>
              <a:off x="6227640" y="1700281"/>
              <a:ext cx="0" cy="36035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45" name="AutoShape 12"/>
            <p:cNvSpPr/>
            <p:nvPr/>
          </p:nvSpPr>
          <p:spPr>
            <a:xfrm>
              <a:off x="6227640" y="1700281"/>
              <a:ext cx="287277" cy="217444"/>
            </a:xfrm>
            <a:custGeom>
              <a:avLst>
                <a:gd name="f0" fmla="val 1400"/>
                <a:gd name="f1" fmla="val 10800"/>
              </a:avLst>
              <a:gdLst>
                <a:gd name="f2" fmla="val 10800000"/>
                <a:gd name="f3" fmla="val 5400000"/>
                <a:gd name="f4" fmla="val 180"/>
                <a:gd name="f5" fmla="val w"/>
                <a:gd name="f6" fmla="val h"/>
                <a:gd name="f7" fmla="val 0"/>
                <a:gd name="f8" fmla="val 21600"/>
                <a:gd name="f9" fmla="val 4460"/>
                <a:gd name="f10" fmla="val 8640"/>
                <a:gd name="f11" fmla="val 12960"/>
                <a:gd name="f12" fmla="val -2147483647"/>
                <a:gd name="f13" fmla="val 2147483647"/>
                <a:gd name="f14" fmla="+- 0 0 0"/>
                <a:gd name="f15" fmla="*/ f5 1 21600"/>
                <a:gd name="f16" fmla="*/ f6 1 21600"/>
                <a:gd name="f17" fmla="val f7"/>
                <a:gd name="f18" fmla="val f8"/>
                <a:gd name="f19" fmla="pin 0 f0 4460"/>
                <a:gd name="f20" fmla="pin 8640 f1 12960"/>
                <a:gd name="f21" fmla="*/ f14 f2 1"/>
                <a:gd name="f22" fmla="+- f18 0 f17"/>
                <a:gd name="f23" fmla="val f19"/>
                <a:gd name="f24" fmla="val f20"/>
                <a:gd name="f25" fmla="*/ 0 f15 1"/>
                <a:gd name="f26" fmla="*/ f19 f16 1"/>
                <a:gd name="f27" fmla="*/ f20 f15 1"/>
                <a:gd name="f28" fmla="*/ f21 1 f4"/>
                <a:gd name="f29" fmla="*/ f22 1 21600"/>
                <a:gd name="f30" fmla="+- 21600 0 f23"/>
                <a:gd name="f31" fmla="+- f24 0 10800"/>
                <a:gd name="f32" fmla="*/ 15800 f23 1"/>
                <a:gd name="f33" fmla="*/ f23 2 1"/>
                <a:gd name="f34" fmla="*/ f23 f16 1"/>
                <a:gd name="f35" fmla="+- f28 0 f3"/>
                <a:gd name="f36" fmla="*/ 21600 f29 1"/>
                <a:gd name="f37" fmla="*/ 10800 f29 1"/>
                <a:gd name="f38" fmla="*/ f31 2 1"/>
                <a:gd name="f39" fmla="*/ f32 1 4460"/>
                <a:gd name="f40" fmla="+- 21600 0 f33"/>
                <a:gd name="f41" fmla="*/ f33 f16 1"/>
                <a:gd name="f42" fmla="*/ f30 f16 1"/>
                <a:gd name="f43" fmla="abs f38"/>
                <a:gd name="f44" fmla="+- f23 0 f39"/>
                <a:gd name="f45" fmla="+- f23 f39 0"/>
                <a:gd name="f46" fmla="+- 21600 0 f38"/>
                <a:gd name="f47" fmla="+- f30 f39 0"/>
                <a:gd name="f48" fmla="+- f30 0 f39"/>
                <a:gd name="f49" fmla="*/ f36 1 f29"/>
                <a:gd name="f50" fmla="*/ f37 1 f29"/>
                <a:gd name="f51" fmla="*/ f40 f16 1"/>
                <a:gd name="f52" fmla="?: f31 0 f43"/>
                <a:gd name="f53" fmla="?: f31 f46 21600"/>
                <a:gd name="f54" fmla="*/ f43 1 2"/>
                <a:gd name="f55" fmla="*/ f49 f16 1"/>
                <a:gd name="f56" fmla="*/ f43 f15 1"/>
                <a:gd name="f57" fmla="*/ f46 f15 1"/>
                <a:gd name="f58" fmla="*/ f50 f16 1"/>
                <a:gd name="f59" fmla="+- f53 0 f52"/>
                <a:gd name="f60" fmla="+- f52 7200 0"/>
                <a:gd name="f61" fmla="+- f53 f54 0"/>
                <a:gd name="f62" fmla="+- 21600 0 f54"/>
                <a:gd name="f63" fmla="+- 21600 0 f52"/>
                <a:gd name="f64" fmla="+- 21600 0 f53"/>
                <a:gd name="f65" fmla="*/ f54 f15 1"/>
                <a:gd name="f66" fmla="+- f60 0 f54"/>
                <a:gd name="f67" fmla="+- f61 0 7200"/>
                <a:gd name="f68" fmla="*/ f59 1 2"/>
                <a:gd name="f69" fmla="*/ f62 f15 1"/>
                <a:gd name="f70" fmla="+- f52 f68 0"/>
                <a:gd name="f71" fmla="+- 21600 0 f66"/>
                <a:gd name="f72" fmla="+- 21600 0 f67"/>
                <a:gd name="f73" fmla="+- 21600 0 f70"/>
                <a:gd name="f74" fmla="*/ f70 f15 1"/>
                <a:gd name="f75" fmla="*/ f73 f15 1"/>
              </a:gdLst>
              <a:ahLst>
                <a:ahXY gdRefY="f0" minY="f7" maxY="f9">
                  <a:pos x="f25" y="f26"/>
                </a:ahXY>
                <a:ahXY gdRefX="f1" minX="f10" maxX="f11">
                  <a:pos x="f27" y="f55"/>
                </a:ahXY>
              </a:ahLst>
              <a:cxnLst>
                <a:cxn ang="3cd4">
                  <a:pos x="hc" y="t"/>
                </a:cxn>
                <a:cxn ang="0">
                  <a:pos x="r" y="vc"/>
                </a:cxn>
                <a:cxn ang="cd4">
                  <a:pos x="hc" y="b"/>
                </a:cxn>
                <a:cxn ang="cd2">
                  <a:pos x="l" y="vc"/>
                </a:cxn>
                <a:cxn ang="f35">
                  <a:pos x="f74" y="f34"/>
                </a:cxn>
                <a:cxn ang="f35">
                  <a:pos x="f65" y="f58"/>
                </a:cxn>
                <a:cxn ang="f35">
                  <a:pos x="f75" y="f42"/>
                </a:cxn>
                <a:cxn ang="f35">
                  <a:pos x="f69" y="f58"/>
                </a:cxn>
              </a:cxnLst>
              <a:rect l="f56" t="f41" r="f57" b="f51"/>
              <a:pathLst>
                <a:path w="21600" h="21600">
                  <a:moveTo>
                    <a:pt x="f52" y="f23"/>
                  </a:moveTo>
                  <a:cubicBezTo>
                    <a:pt x="f66" y="f44"/>
                    <a:pt x="f67" y="f45"/>
                    <a:pt x="f53" y="f23"/>
                  </a:cubicBezTo>
                  <a:lnTo>
                    <a:pt x="f63" y="f30"/>
                  </a:lnTo>
                  <a:cubicBezTo>
                    <a:pt x="f71" y="f47"/>
                    <a:pt x="f72" y="f48"/>
                    <a:pt x="f64" y="f30"/>
                  </a:cubicBezTo>
                  <a:close/>
                </a:path>
              </a:pathLst>
            </a:custGeom>
            <a:solidFill>
              <a:srgbClr val="0000FF"/>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sp>
        <p:nvSpPr>
          <p:cNvPr id="46" name="AutoShape 13"/>
          <p:cNvSpPr/>
          <p:nvPr/>
        </p:nvSpPr>
        <p:spPr>
          <a:xfrm rot="10799991">
            <a:off x="7633430" y="2868025"/>
            <a:ext cx="647642" cy="144722"/>
          </a:xfrm>
          <a:custGeom>
            <a:avLst/>
            <a:gdLst>
              <a:gd name="f0" fmla="val 10800000"/>
              <a:gd name="f1" fmla="val 5400000"/>
              <a:gd name="f2" fmla="val 180"/>
              <a:gd name="f3" fmla="val w"/>
              <a:gd name="f4" fmla="val h"/>
              <a:gd name="f5" fmla="val 0"/>
              <a:gd name="f6" fmla="val 21600"/>
              <a:gd name="f7" fmla="val 16200"/>
              <a:gd name="f8" fmla="val 5400"/>
              <a:gd name="f9" fmla="val 3375"/>
              <a:gd name="f10" fmla="val 10800"/>
              <a:gd name="f11" fmla="val 1350"/>
              <a:gd name="f12" fmla="val 2700"/>
              <a:gd name="f13" fmla="val 675"/>
              <a:gd name="f14" fmla="+- 0 0 0"/>
              <a:gd name="f15" fmla="*/ f3 1 21600"/>
              <a:gd name="f16" fmla="*/ f4 1 21600"/>
              <a:gd name="f17" fmla="val f5"/>
              <a:gd name="f18" fmla="val f6"/>
              <a:gd name="f19" fmla="*/ f14 f0 1"/>
              <a:gd name="f20" fmla="+- f18 0 f17"/>
              <a:gd name="f21" fmla="*/ f19 1 f2"/>
              <a:gd name="f22" fmla="*/ f20 1 21600"/>
              <a:gd name="f23" fmla="+- f21 0 f1"/>
              <a:gd name="f24" fmla="*/ 3375 f22 1"/>
              <a:gd name="f25" fmla="*/ 18900 f22 1"/>
              <a:gd name="f26" fmla="*/ 16200 f22 1"/>
              <a:gd name="f27" fmla="*/ 5400 f22 1"/>
              <a:gd name="f28" fmla="*/ 485775 f22 1"/>
              <a:gd name="f29" fmla="*/ 0 f22 1"/>
              <a:gd name="f30" fmla="*/ 72232 f22 1"/>
              <a:gd name="f31" fmla="*/ 144463 f22 1"/>
              <a:gd name="f32" fmla="*/ 647700 f22 1"/>
              <a:gd name="f33" fmla="*/ f28 1 f22"/>
              <a:gd name="f34" fmla="*/ f29 1 f22"/>
              <a:gd name="f35" fmla="*/ f30 1 f22"/>
              <a:gd name="f36" fmla="*/ f31 1 f22"/>
              <a:gd name="f37" fmla="*/ f32 1 f22"/>
              <a:gd name="f38" fmla="*/ f24 1 f22"/>
              <a:gd name="f39" fmla="*/ f25 1 f22"/>
              <a:gd name="f40" fmla="*/ f27 1 f22"/>
              <a:gd name="f41" fmla="*/ f26 1 f22"/>
              <a:gd name="f42" fmla="*/ f38 f15 1"/>
              <a:gd name="f43" fmla="*/ f39 f15 1"/>
              <a:gd name="f44" fmla="*/ f41 f16 1"/>
              <a:gd name="f45" fmla="*/ f40 f16 1"/>
              <a:gd name="f46" fmla="*/ f33 f15 1"/>
              <a:gd name="f47" fmla="*/ f34 f16 1"/>
              <a:gd name="f48" fmla="*/ f34 f15 1"/>
              <a:gd name="f49" fmla="*/ f35 f16 1"/>
              <a:gd name="f50" fmla="*/ f36 f16 1"/>
              <a:gd name="f51" fmla="*/ f37 f15 1"/>
            </a:gdLst>
            <a:ahLst/>
            <a:cxnLst>
              <a:cxn ang="3cd4">
                <a:pos x="hc" y="t"/>
              </a:cxn>
              <a:cxn ang="0">
                <a:pos x="r" y="vc"/>
              </a:cxn>
              <a:cxn ang="cd4">
                <a:pos x="hc" y="b"/>
              </a:cxn>
              <a:cxn ang="cd2">
                <a:pos x="l" y="vc"/>
              </a:cxn>
              <a:cxn ang="f23">
                <a:pos x="f46" y="f47"/>
              </a:cxn>
              <a:cxn ang="f23">
                <a:pos x="f48" y="f49"/>
              </a:cxn>
              <a:cxn ang="f23">
                <a:pos x="f46" y="f50"/>
              </a:cxn>
              <a:cxn ang="f23">
                <a:pos x="f51" y="f49"/>
              </a:cxn>
            </a:cxnLst>
            <a:rect l="f42" t="f45" r="f43" b="f44"/>
            <a:pathLst>
              <a:path w="21600" h="21600">
                <a:moveTo>
                  <a:pt x="f7" y="f5"/>
                </a:moveTo>
                <a:lnTo>
                  <a:pt x="f7" y="f8"/>
                </a:lnTo>
                <a:lnTo>
                  <a:pt x="f9" y="f8"/>
                </a:lnTo>
                <a:lnTo>
                  <a:pt x="f9" y="f7"/>
                </a:lnTo>
                <a:lnTo>
                  <a:pt x="f7" y="f7"/>
                </a:lnTo>
                <a:lnTo>
                  <a:pt x="f7" y="f6"/>
                </a:lnTo>
                <a:lnTo>
                  <a:pt x="f6" y="f10"/>
                </a:lnTo>
                <a:close/>
              </a:path>
              <a:path w="21600" h="21600">
                <a:moveTo>
                  <a:pt x="f11" y="f8"/>
                </a:moveTo>
                <a:lnTo>
                  <a:pt x="f11" y="f7"/>
                </a:lnTo>
                <a:lnTo>
                  <a:pt x="f12" y="f7"/>
                </a:lnTo>
                <a:lnTo>
                  <a:pt x="f12" y="f8"/>
                </a:lnTo>
                <a:close/>
              </a:path>
              <a:path w="21600" h="21600">
                <a:moveTo>
                  <a:pt x="f5" y="f8"/>
                </a:moveTo>
                <a:lnTo>
                  <a:pt x="f5" y="f7"/>
                </a:lnTo>
                <a:lnTo>
                  <a:pt x="f13" y="f7"/>
                </a:lnTo>
                <a:lnTo>
                  <a:pt x="f13" y="f8"/>
                </a:lnTo>
                <a:close/>
              </a:path>
            </a:pathLst>
          </a:custGeom>
          <a:solidFill>
            <a:srgbClr val="FF0000"/>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283946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Strafecke – Spielstrafe</a:t>
            </a:r>
          </a:p>
        </p:txBody>
      </p:sp>
      <p:sp>
        <p:nvSpPr>
          <p:cNvPr id="6" name="Rechteck 5"/>
          <p:cNvSpPr/>
          <p:nvPr/>
        </p:nvSpPr>
        <p:spPr>
          <a:xfrm>
            <a:off x="1524000" y="1268761"/>
            <a:ext cx="9144000" cy="1341393"/>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b="1" dirty="0">
                <a:solidFill>
                  <a:srgbClr val="000000"/>
                </a:solidFill>
                <a:latin typeface="+mj-lt"/>
                <a:ea typeface="Lucida Sans Unicode" pitchFamily="2"/>
                <a:cs typeface="Tahoma" pitchFamily="2"/>
              </a:rPr>
              <a:t>Zu entscheiden bei:</a:t>
            </a:r>
          </a:p>
          <a:p>
            <a:pPr>
              <a:spcBef>
                <a:spcPts val="1125"/>
              </a:spcBef>
              <a:defRPr sz="1800" b="0" i="0" u="none" strike="noStrike" kern="0" cap="none" spc="0" baseline="0">
                <a:solidFill>
                  <a:srgbClr val="000000"/>
                </a:solidFill>
                <a:uFillTx/>
              </a:defRPr>
            </a:pPr>
            <a:r>
              <a:rPr lang="de-DE" sz="2400" dirty="0">
                <a:latin typeface="+mj-lt"/>
                <a:ea typeface="Lucida Sans Unicode" pitchFamily="2"/>
                <a:cs typeface="Tahoma" pitchFamily="2"/>
              </a:rPr>
              <a:t>1. </a:t>
            </a:r>
            <a:r>
              <a:rPr lang="de-DE" sz="2400" u="sng" dirty="0">
                <a:latin typeface="+mj-lt"/>
                <a:ea typeface="Lucida Sans Unicode" pitchFamily="2"/>
                <a:cs typeface="Tahoma" pitchFamily="2"/>
              </a:rPr>
              <a:t>absichtlichem</a:t>
            </a:r>
            <a:r>
              <a:rPr lang="de-DE" sz="2400" dirty="0">
                <a:latin typeface="+mj-lt"/>
                <a:ea typeface="Lucida Sans Unicode" pitchFamily="2"/>
                <a:cs typeface="Tahoma" pitchFamily="2"/>
              </a:rPr>
              <a:t> Regelverstoß </a:t>
            </a:r>
            <a:r>
              <a:rPr lang="de-DE" sz="2400" u="sng" dirty="0">
                <a:latin typeface="+mj-lt"/>
                <a:ea typeface="Lucida Sans Unicode" pitchFamily="2"/>
                <a:cs typeface="Tahoma" pitchFamily="2"/>
              </a:rPr>
              <a:t>außerhalb</a:t>
            </a:r>
            <a:r>
              <a:rPr lang="de-DE" sz="2400" dirty="0">
                <a:latin typeface="+mj-lt"/>
                <a:ea typeface="Lucida Sans Unicode" pitchFamily="2"/>
                <a:cs typeface="Tahoma" pitchFamily="2"/>
              </a:rPr>
              <a:t> des Schusskreises, jedoch </a:t>
            </a:r>
            <a:r>
              <a:rPr lang="de-DE" sz="2400" u="sng" dirty="0">
                <a:latin typeface="+mj-lt"/>
                <a:ea typeface="Lucida Sans Unicode" pitchFamily="2"/>
                <a:cs typeface="Tahoma" pitchFamily="2"/>
              </a:rPr>
              <a:t>innerhalb</a:t>
            </a:r>
            <a:r>
              <a:rPr lang="de-DE" sz="2400" dirty="0">
                <a:latin typeface="+mj-lt"/>
                <a:ea typeface="Lucida Sans Unicode" pitchFamily="2"/>
                <a:cs typeface="Tahoma" pitchFamily="2"/>
              </a:rPr>
              <a:t> des </a:t>
            </a:r>
            <a:r>
              <a:rPr lang="de-DE" sz="2400" u="sng" dirty="0">
                <a:latin typeface="+mj-lt"/>
                <a:ea typeface="Lucida Sans Unicode" pitchFamily="2"/>
                <a:cs typeface="Tahoma" pitchFamily="2"/>
              </a:rPr>
              <a:t>Viertelraumes</a:t>
            </a:r>
            <a:r>
              <a:rPr lang="de-DE" sz="2400" dirty="0">
                <a:solidFill>
                  <a:srgbClr val="0070C0"/>
                </a:solidFill>
                <a:latin typeface="+mj-lt"/>
                <a:ea typeface="Lucida Sans Unicode" pitchFamily="2"/>
                <a:cs typeface="Tahoma" pitchFamily="2"/>
              </a:rPr>
              <a:t> (Halle innerhalb der eigenen Hälfte)</a:t>
            </a:r>
          </a:p>
        </p:txBody>
      </p:sp>
      <p:pic>
        <p:nvPicPr>
          <p:cNvPr id="19" name="SR-Strafecke1"/>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7402632" y="2992063"/>
            <a:ext cx="1814827" cy="2720312"/>
          </a:xfrm>
          <a:prstGeom prst="rect">
            <a:avLst/>
          </a:prstGeom>
          <a:noFill/>
          <a:ln>
            <a:noFill/>
          </a:ln>
        </p:spPr>
      </p:pic>
      <p:pic>
        <p:nvPicPr>
          <p:cNvPr id="31" name="Picture 15"/>
          <p:cNvPicPr>
            <a:picLocks noChangeAspect="1"/>
          </p:cNvPicPr>
          <p:nvPr/>
        </p:nvPicPr>
        <p:blipFill>
          <a:blip r:embed="rId4">
            <a:lum/>
            <a:alphaModFix/>
          </a:blip>
          <a:srcRect/>
          <a:stretch>
            <a:fillRect/>
          </a:stretch>
        </p:blipFill>
        <p:spPr>
          <a:xfrm>
            <a:off x="2649450" y="3354032"/>
            <a:ext cx="3911400" cy="2389318"/>
          </a:xfrm>
          <a:prstGeom prst="rect">
            <a:avLst/>
          </a:prstGeom>
          <a:solidFill>
            <a:srgbClr val="33CC33"/>
          </a:solidFill>
          <a:ln>
            <a:noFill/>
          </a:ln>
        </p:spPr>
      </p:pic>
      <p:grpSp>
        <p:nvGrpSpPr>
          <p:cNvPr id="32" name="Group 22"/>
          <p:cNvGrpSpPr/>
          <p:nvPr/>
        </p:nvGrpSpPr>
        <p:grpSpPr>
          <a:xfrm>
            <a:off x="3101612" y="3587671"/>
            <a:ext cx="498238" cy="448389"/>
            <a:chOff x="4952884" y="3733915"/>
            <a:chExt cx="498238" cy="448389"/>
          </a:xfrm>
        </p:grpSpPr>
        <p:sp>
          <p:nvSpPr>
            <p:cNvPr id="35" name="Oval 23"/>
            <p:cNvSpPr/>
            <p:nvPr/>
          </p:nvSpPr>
          <p:spPr>
            <a:xfrm>
              <a:off x="4952884" y="3733915"/>
              <a:ext cx="416161" cy="43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a:solidFill>
                <a:srgbClr val="000000"/>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6" name="Text Box 24"/>
            <p:cNvSpPr/>
            <p:nvPr/>
          </p:nvSpPr>
          <p:spPr>
            <a:xfrm>
              <a:off x="4952884" y="3733915"/>
              <a:ext cx="498238"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spcBef>
                  <a:spcPts val="1125"/>
                </a:spcBef>
                <a:defRPr sz="1800" b="0" i="0" u="none" strike="noStrike" kern="0" cap="none" spc="0" baseline="0">
                  <a:solidFill>
                    <a:srgbClr val="000000"/>
                  </a:solidFill>
                  <a:uFillTx/>
                </a:defRPr>
              </a:pPr>
              <a:r>
                <a:rPr lang="de-DE" sz="2400">
                  <a:solidFill>
                    <a:srgbClr val="003399"/>
                  </a:solidFill>
                  <a:latin typeface="Times New Roman" pitchFamily="18"/>
                  <a:ea typeface="Lucida Sans Unicode" pitchFamily="2"/>
                  <a:cs typeface="Tahoma" pitchFamily="2"/>
                </a:rPr>
                <a:t>1.</a:t>
              </a:r>
            </a:p>
          </p:txBody>
        </p:sp>
      </p:grpSp>
      <p:sp>
        <p:nvSpPr>
          <p:cNvPr id="37" name="Rectangle 41"/>
          <p:cNvSpPr/>
          <p:nvPr/>
        </p:nvSpPr>
        <p:spPr>
          <a:xfrm>
            <a:off x="3647729" y="3409839"/>
            <a:ext cx="1992239" cy="228743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0000">
              <a:alpha val="20000"/>
            </a:srgbClr>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8" name="AutoShape 42"/>
          <p:cNvSpPr/>
          <p:nvPr/>
        </p:nvSpPr>
        <p:spPr>
          <a:xfrm>
            <a:off x="4095565" y="3986193"/>
            <a:ext cx="1055519" cy="1117442"/>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17401"/>
              <a:gd name="f11" fmla="val 15493"/>
              <a:gd name="f12" fmla="val 18376"/>
              <a:gd name="f13" fmla="val 14122"/>
              <a:gd name="f14" fmla="val 18900"/>
              <a:gd name="f15" fmla="val 12482"/>
              <a:gd name="f16" fmla="val 6326"/>
              <a:gd name="f17" fmla="val 15273"/>
              <a:gd name="f18" fmla="val 2700"/>
              <a:gd name="f19" fmla="val 9117"/>
              <a:gd name="f20" fmla="val 2699"/>
              <a:gd name="f21" fmla="val 7477"/>
              <a:gd name="f22" fmla="val 3223"/>
              <a:gd name="f23" fmla="val 6106"/>
              <a:gd name="f24" fmla="val 4198"/>
              <a:gd name="f25" fmla="val 10799"/>
              <a:gd name="f26" fmla="+- 0 0 0"/>
              <a:gd name="f27" fmla="*/ f3 1 21600"/>
              <a:gd name="f28" fmla="*/ f4 1 21600"/>
              <a:gd name="f29" fmla="val f5"/>
              <a:gd name="f30" fmla="val f6"/>
              <a:gd name="f31" fmla="*/ f26 f0 1"/>
              <a:gd name="f32" fmla="+- f30 0 f29"/>
              <a:gd name="f33" fmla="*/ f31 1 f2"/>
              <a:gd name="f34" fmla="*/ f32 1 21600"/>
              <a:gd name="f35" fmla="+- f33 0 f1"/>
              <a:gd name="f36" fmla="*/ 527844 f34 1"/>
              <a:gd name="f37" fmla="*/ 0 f34 1"/>
              <a:gd name="f38" fmla="*/ 154590 f34 1"/>
              <a:gd name="f39" fmla="*/ 163656 f34 1"/>
              <a:gd name="f40" fmla="*/ 558800 f34 1"/>
              <a:gd name="f41" fmla="*/ 953944 f34 1"/>
              <a:gd name="f42" fmla="*/ 1117600 f34 1"/>
              <a:gd name="f43" fmla="*/ 901098 f34 1"/>
              <a:gd name="f44" fmla="*/ 1055688 f34 1"/>
              <a:gd name="f45" fmla="*/ f29 1 f34"/>
              <a:gd name="f46" fmla="*/ f30 1 f34"/>
              <a:gd name="f47" fmla="*/ f36 1 f34"/>
              <a:gd name="f48" fmla="*/ f37 1 f34"/>
              <a:gd name="f49" fmla="*/ f38 1 f34"/>
              <a:gd name="f50" fmla="*/ f39 1 f34"/>
              <a:gd name="f51" fmla="*/ f40 1 f34"/>
              <a:gd name="f52" fmla="*/ f41 1 f34"/>
              <a:gd name="f53" fmla="*/ f42 1 f34"/>
              <a:gd name="f54" fmla="*/ f43 1 f34"/>
              <a:gd name="f55" fmla="*/ f44 1 f34"/>
              <a:gd name="f56" fmla="*/ f45 f27 1"/>
              <a:gd name="f57" fmla="*/ f46 f27 1"/>
              <a:gd name="f58" fmla="*/ f46 f28 1"/>
              <a:gd name="f59" fmla="*/ f45 f28 1"/>
              <a:gd name="f60" fmla="*/ f47 f27 1"/>
              <a:gd name="f61" fmla="*/ f48 f28 1"/>
              <a:gd name="f62" fmla="*/ f49 f27 1"/>
              <a:gd name="f63" fmla="*/ f50 f28 1"/>
              <a:gd name="f64" fmla="*/ f48 f27 1"/>
              <a:gd name="f65" fmla="*/ f51 f28 1"/>
              <a:gd name="f66" fmla="*/ f52 f28 1"/>
              <a:gd name="f67" fmla="*/ f53 f28 1"/>
              <a:gd name="f68" fmla="*/ f54 f27 1"/>
              <a:gd name="f69" fmla="*/ f55 f27 1"/>
            </a:gdLst>
            <a:ahLst/>
            <a:cxnLst>
              <a:cxn ang="3cd4">
                <a:pos x="hc" y="t"/>
              </a:cxn>
              <a:cxn ang="0">
                <a:pos x="r" y="vc"/>
              </a:cxn>
              <a:cxn ang="cd4">
                <a:pos x="hc" y="b"/>
              </a:cxn>
              <a:cxn ang="cd2">
                <a:pos x="l" y="vc"/>
              </a:cxn>
              <a:cxn ang="f35">
                <a:pos x="f60" y="f61"/>
              </a:cxn>
              <a:cxn ang="f35">
                <a:pos x="f62" y="f63"/>
              </a:cxn>
              <a:cxn ang="f35">
                <a:pos x="f64" y="f65"/>
              </a:cxn>
              <a:cxn ang="f35">
                <a:pos x="f62" y="f66"/>
              </a:cxn>
              <a:cxn ang="f35">
                <a:pos x="f60" y="f67"/>
              </a:cxn>
              <a:cxn ang="f35">
                <a:pos x="f68" y="f66"/>
              </a:cxn>
              <a:cxn ang="f35">
                <a:pos x="f69" y="f65"/>
              </a:cxn>
              <a:cxn ang="f35">
                <a:pos x="f68" y="f63"/>
              </a:cxn>
            </a:cxnLst>
            <a:rect l="f56" t="f59" r="f57" b="f58"/>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11"/>
                </a:moveTo>
                <a:cubicBezTo>
                  <a:pt x="f12" y="f13"/>
                  <a:pt x="f14" y="f15"/>
                  <a:pt x="f14" y="f7"/>
                </a:cubicBezTo>
                <a:cubicBezTo>
                  <a:pt x="f14" y="f16"/>
                  <a:pt x="f17" y="f18"/>
                  <a:pt x="f7" y="f18"/>
                </a:cubicBezTo>
                <a:cubicBezTo>
                  <a:pt x="f19" y="f20"/>
                  <a:pt x="f21" y="f22"/>
                  <a:pt x="f23" y="f24"/>
                </a:cubicBezTo>
                <a:close/>
                <a:moveTo>
                  <a:pt x="f24" y="f23"/>
                </a:moveTo>
                <a:cubicBezTo>
                  <a:pt x="f22" y="f21"/>
                  <a:pt x="f18" y="f19"/>
                  <a:pt x="f18" y="f25"/>
                </a:cubicBezTo>
                <a:cubicBezTo>
                  <a:pt x="f18" y="f17"/>
                  <a:pt x="f16" y="f14"/>
                  <a:pt x="f7" y="f14"/>
                </a:cubicBezTo>
                <a:cubicBezTo>
                  <a:pt x="f15" y="f14"/>
                  <a:pt x="f13" y="f12"/>
                  <a:pt x="f11" y="f10"/>
                </a:cubicBezTo>
                <a:close/>
              </a:path>
            </a:pathLst>
          </a:custGeom>
          <a:solidFill>
            <a:srgbClr val="FF0000">
              <a:alpha val="50000"/>
            </a:srgbClr>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387343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100000">
                                          <p:val>
                                            <p:strVal val="#ppt_x"/>
                                          </p:val>
                                        </p:tav>
                                      </p:tavLst>
                                    </p:anim>
                                    <p:anim calcmode="lin" valueType="num">
                                      <p:cBhvr>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diamond(in)">
                                      <p:cBhvr>
                                        <p:cTn id="1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Strafecke – Spielstrafe</a:t>
            </a:r>
          </a:p>
        </p:txBody>
      </p:sp>
      <p:sp>
        <p:nvSpPr>
          <p:cNvPr id="6" name="Rechteck 5"/>
          <p:cNvSpPr/>
          <p:nvPr/>
        </p:nvSpPr>
        <p:spPr>
          <a:xfrm>
            <a:off x="1524000" y="1268761"/>
            <a:ext cx="9144000" cy="1341393"/>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b="1" dirty="0">
                <a:solidFill>
                  <a:srgbClr val="000000"/>
                </a:solidFill>
                <a:latin typeface="+mj-lt"/>
                <a:ea typeface="Lucida Sans Unicode" pitchFamily="2"/>
                <a:cs typeface="Tahoma" pitchFamily="2"/>
              </a:rPr>
              <a:t>Zu entscheiden bei:</a:t>
            </a:r>
            <a:endParaRPr lang="de-DE" sz="2400" b="1" dirty="0">
              <a:latin typeface="+mj-lt"/>
              <a:ea typeface="Lucida Sans Unicode" pitchFamily="2"/>
              <a:cs typeface="Tahoma" pitchFamily="2"/>
            </a:endParaRPr>
          </a:p>
          <a:p>
            <a:pPr>
              <a:spcBef>
                <a:spcPts val="1125"/>
              </a:spcBef>
              <a:defRPr sz="1800" b="0" i="0" u="none" strike="noStrike" kern="0" cap="none" spc="0" baseline="0">
                <a:solidFill>
                  <a:srgbClr val="000000"/>
                </a:solidFill>
                <a:uFillTx/>
              </a:defRPr>
            </a:pPr>
            <a:r>
              <a:rPr lang="de-DE" sz="2400" dirty="0">
                <a:latin typeface="+mj-lt"/>
                <a:ea typeface="Lucida Sans Unicode" pitchFamily="2"/>
                <a:cs typeface="Tahoma" pitchFamily="2"/>
              </a:rPr>
              <a:t>2. </a:t>
            </a:r>
            <a:r>
              <a:rPr lang="de-DE" sz="2400" u="sng" dirty="0">
                <a:latin typeface="+mj-lt"/>
                <a:ea typeface="Lucida Sans Unicode" pitchFamily="2"/>
                <a:cs typeface="Tahoma" pitchFamily="2"/>
              </a:rPr>
              <a:t>unabsichtlichen</a:t>
            </a:r>
            <a:r>
              <a:rPr lang="de-DE" sz="2400" dirty="0">
                <a:latin typeface="+mj-lt"/>
                <a:ea typeface="Lucida Sans Unicode" pitchFamily="2"/>
                <a:cs typeface="Tahoma" pitchFamily="2"/>
              </a:rPr>
              <a:t> Regelverstoß </a:t>
            </a:r>
            <a:r>
              <a:rPr lang="de-DE" sz="2400" u="sng" dirty="0">
                <a:latin typeface="+mj-lt"/>
                <a:ea typeface="Lucida Sans Unicode" pitchFamily="2"/>
                <a:cs typeface="Tahoma" pitchFamily="2"/>
              </a:rPr>
              <a:t>innerhalb</a:t>
            </a:r>
            <a:r>
              <a:rPr lang="de-DE" sz="2400" dirty="0">
                <a:latin typeface="+mj-lt"/>
                <a:ea typeface="Lucida Sans Unicode" pitchFamily="2"/>
                <a:cs typeface="Tahoma" pitchFamily="2"/>
              </a:rPr>
              <a:t> des Schusskreises, wenn dadurch </a:t>
            </a:r>
            <a:r>
              <a:rPr lang="de-DE" sz="2400" u="sng" dirty="0">
                <a:latin typeface="+mj-lt"/>
                <a:ea typeface="Lucida Sans Unicode" pitchFamily="2"/>
                <a:cs typeface="Tahoma" pitchFamily="2"/>
              </a:rPr>
              <a:t>kein</a:t>
            </a:r>
            <a:r>
              <a:rPr lang="de-DE" sz="2400" dirty="0">
                <a:latin typeface="+mj-lt"/>
                <a:ea typeface="Lucida Sans Unicode" pitchFamily="2"/>
                <a:cs typeface="Tahoma" pitchFamily="2"/>
              </a:rPr>
              <a:t> Tor verhindert wird</a:t>
            </a:r>
          </a:p>
        </p:txBody>
      </p:sp>
      <p:pic>
        <p:nvPicPr>
          <p:cNvPr id="19" name="SR-Strafecke1"/>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7392144" y="2957476"/>
            <a:ext cx="1814827" cy="2720312"/>
          </a:xfrm>
          <a:prstGeom prst="rect">
            <a:avLst/>
          </a:prstGeom>
          <a:noFill/>
          <a:ln>
            <a:noFill/>
          </a:ln>
        </p:spPr>
      </p:pic>
      <p:pic>
        <p:nvPicPr>
          <p:cNvPr id="25" name="Picture 15"/>
          <p:cNvPicPr>
            <a:picLocks noChangeAspect="1"/>
          </p:cNvPicPr>
          <p:nvPr/>
        </p:nvPicPr>
        <p:blipFill>
          <a:blip r:embed="rId4">
            <a:lum/>
            <a:alphaModFix/>
          </a:blip>
          <a:srcRect/>
          <a:stretch>
            <a:fillRect/>
          </a:stretch>
        </p:blipFill>
        <p:spPr>
          <a:xfrm>
            <a:off x="2553466" y="3277154"/>
            <a:ext cx="3911400" cy="2389318"/>
          </a:xfrm>
          <a:prstGeom prst="rect">
            <a:avLst/>
          </a:prstGeom>
          <a:solidFill>
            <a:srgbClr val="33CC33"/>
          </a:solidFill>
          <a:ln>
            <a:noFill/>
          </a:ln>
        </p:spPr>
      </p:pic>
      <p:grpSp>
        <p:nvGrpSpPr>
          <p:cNvPr id="26" name="Group 25"/>
          <p:cNvGrpSpPr/>
          <p:nvPr/>
        </p:nvGrpSpPr>
        <p:grpSpPr>
          <a:xfrm>
            <a:off x="2624744" y="4577478"/>
            <a:ext cx="498238" cy="448389"/>
            <a:chOff x="4572000" y="4800600"/>
            <a:chExt cx="498238" cy="448389"/>
          </a:xfrm>
        </p:grpSpPr>
        <p:sp>
          <p:nvSpPr>
            <p:cNvPr id="27" name="Oval 26"/>
            <p:cNvSpPr/>
            <p:nvPr/>
          </p:nvSpPr>
          <p:spPr>
            <a:xfrm>
              <a:off x="4572000" y="4800600"/>
              <a:ext cx="416161" cy="43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a:solidFill>
                <a:srgbClr val="000000"/>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8" name="Text Box 27"/>
            <p:cNvSpPr/>
            <p:nvPr/>
          </p:nvSpPr>
          <p:spPr>
            <a:xfrm>
              <a:off x="4572000" y="4800600"/>
              <a:ext cx="498238"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spcBef>
                  <a:spcPts val="1125"/>
                </a:spcBef>
                <a:defRPr sz="1800" b="0" i="0" u="none" strike="noStrike" kern="0" cap="none" spc="0" baseline="0">
                  <a:solidFill>
                    <a:srgbClr val="000000"/>
                  </a:solidFill>
                  <a:uFillTx/>
                </a:defRPr>
              </a:pPr>
              <a:r>
                <a:rPr lang="de-DE" sz="2400">
                  <a:solidFill>
                    <a:srgbClr val="003399"/>
                  </a:solidFill>
                  <a:latin typeface="Times New Roman" pitchFamily="18"/>
                  <a:ea typeface="Lucida Sans Unicode" pitchFamily="2"/>
                  <a:cs typeface="Tahoma" pitchFamily="2"/>
                </a:rPr>
                <a:t>2.</a:t>
              </a:r>
            </a:p>
          </p:txBody>
        </p:sp>
      </p:grpSp>
      <p:sp>
        <p:nvSpPr>
          <p:cNvPr id="29" name="Rectangle 41"/>
          <p:cNvSpPr/>
          <p:nvPr/>
        </p:nvSpPr>
        <p:spPr>
          <a:xfrm>
            <a:off x="3551745" y="3332961"/>
            <a:ext cx="1992239" cy="228743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0000">
              <a:alpha val="20000"/>
            </a:srgbClr>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0" name="AutoShape 42"/>
          <p:cNvSpPr/>
          <p:nvPr/>
        </p:nvSpPr>
        <p:spPr>
          <a:xfrm>
            <a:off x="3999581" y="3909315"/>
            <a:ext cx="1055519" cy="1117442"/>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17401"/>
              <a:gd name="f11" fmla="val 15493"/>
              <a:gd name="f12" fmla="val 18376"/>
              <a:gd name="f13" fmla="val 14122"/>
              <a:gd name="f14" fmla="val 18900"/>
              <a:gd name="f15" fmla="val 12482"/>
              <a:gd name="f16" fmla="val 6326"/>
              <a:gd name="f17" fmla="val 15273"/>
              <a:gd name="f18" fmla="val 2700"/>
              <a:gd name="f19" fmla="val 9117"/>
              <a:gd name="f20" fmla="val 2699"/>
              <a:gd name="f21" fmla="val 7477"/>
              <a:gd name="f22" fmla="val 3223"/>
              <a:gd name="f23" fmla="val 6106"/>
              <a:gd name="f24" fmla="val 4198"/>
              <a:gd name="f25" fmla="val 10799"/>
              <a:gd name="f26" fmla="+- 0 0 0"/>
              <a:gd name="f27" fmla="*/ f3 1 21600"/>
              <a:gd name="f28" fmla="*/ f4 1 21600"/>
              <a:gd name="f29" fmla="val f5"/>
              <a:gd name="f30" fmla="val f6"/>
              <a:gd name="f31" fmla="*/ f26 f0 1"/>
              <a:gd name="f32" fmla="+- f30 0 f29"/>
              <a:gd name="f33" fmla="*/ f31 1 f2"/>
              <a:gd name="f34" fmla="*/ f32 1 21600"/>
              <a:gd name="f35" fmla="+- f33 0 f1"/>
              <a:gd name="f36" fmla="*/ 527844 f34 1"/>
              <a:gd name="f37" fmla="*/ 0 f34 1"/>
              <a:gd name="f38" fmla="*/ 154590 f34 1"/>
              <a:gd name="f39" fmla="*/ 163656 f34 1"/>
              <a:gd name="f40" fmla="*/ 558800 f34 1"/>
              <a:gd name="f41" fmla="*/ 953944 f34 1"/>
              <a:gd name="f42" fmla="*/ 1117600 f34 1"/>
              <a:gd name="f43" fmla="*/ 901098 f34 1"/>
              <a:gd name="f44" fmla="*/ 1055688 f34 1"/>
              <a:gd name="f45" fmla="*/ f29 1 f34"/>
              <a:gd name="f46" fmla="*/ f30 1 f34"/>
              <a:gd name="f47" fmla="*/ f36 1 f34"/>
              <a:gd name="f48" fmla="*/ f37 1 f34"/>
              <a:gd name="f49" fmla="*/ f38 1 f34"/>
              <a:gd name="f50" fmla="*/ f39 1 f34"/>
              <a:gd name="f51" fmla="*/ f40 1 f34"/>
              <a:gd name="f52" fmla="*/ f41 1 f34"/>
              <a:gd name="f53" fmla="*/ f42 1 f34"/>
              <a:gd name="f54" fmla="*/ f43 1 f34"/>
              <a:gd name="f55" fmla="*/ f44 1 f34"/>
              <a:gd name="f56" fmla="*/ f45 f27 1"/>
              <a:gd name="f57" fmla="*/ f46 f27 1"/>
              <a:gd name="f58" fmla="*/ f46 f28 1"/>
              <a:gd name="f59" fmla="*/ f45 f28 1"/>
              <a:gd name="f60" fmla="*/ f47 f27 1"/>
              <a:gd name="f61" fmla="*/ f48 f28 1"/>
              <a:gd name="f62" fmla="*/ f49 f27 1"/>
              <a:gd name="f63" fmla="*/ f50 f28 1"/>
              <a:gd name="f64" fmla="*/ f48 f27 1"/>
              <a:gd name="f65" fmla="*/ f51 f28 1"/>
              <a:gd name="f66" fmla="*/ f52 f28 1"/>
              <a:gd name="f67" fmla="*/ f53 f28 1"/>
              <a:gd name="f68" fmla="*/ f54 f27 1"/>
              <a:gd name="f69" fmla="*/ f55 f27 1"/>
            </a:gdLst>
            <a:ahLst/>
            <a:cxnLst>
              <a:cxn ang="3cd4">
                <a:pos x="hc" y="t"/>
              </a:cxn>
              <a:cxn ang="0">
                <a:pos x="r" y="vc"/>
              </a:cxn>
              <a:cxn ang="cd4">
                <a:pos x="hc" y="b"/>
              </a:cxn>
              <a:cxn ang="cd2">
                <a:pos x="l" y="vc"/>
              </a:cxn>
              <a:cxn ang="f35">
                <a:pos x="f60" y="f61"/>
              </a:cxn>
              <a:cxn ang="f35">
                <a:pos x="f62" y="f63"/>
              </a:cxn>
              <a:cxn ang="f35">
                <a:pos x="f64" y="f65"/>
              </a:cxn>
              <a:cxn ang="f35">
                <a:pos x="f62" y="f66"/>
              </a:cxn>
              <a:cxn ang="f35">
                <a:pos x="f60" y="f67"/>
              </a:cxn>
              <a:cxn ang="f35">
                <a:pos x="f68" y="f66"/>
              </a:cxn>
              <a:cxn ang="f35">
                <a:pos x="f69" y="f65"/>
              </a:cxn>
              <a:cxn ang="f35">
                <a:pos x="f68" y="f63"/>
              </a:cxn>
            </a:cxnLst>
            <a:rect l="f56" t="f59" r="f57" b="f58"/>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11"/>
                </a:moveTo>
                <a:cubicBezTo>
                  <a:pt x="f12" y="f13"/>
                  <a:pt x="f14" y="f15"/>
                  <a:pt x="f14" y="f7"/>
                </a:cubicBezTo>
                <a:cubicBezTo>
                  <a:pt x="f14" y="f16"/>
                  <a:pt x="f17" y="f18"/>
                  <a:pt x="f7" y="f18"/>
                </a:cubicBezTo>
                <a:cubicBezTo>
                  <a:pt x="f19" y="f20"/>
                  <a:pt x="f21" y="f22"/>
                  <a:pt x="f23" y="f24"/>
                </a:cubicBezTo>
                <a:close/>
                <a:moveTo>
                  <a:pt x="f24" y="f23"/>
                </a:moveTo>
                <a:cubicBezTo>
                  <a:pt x="f22" y="f21"/>
                  <a:pt x="f18" y="f19"/>
                  <a:pt x="f18" y="f25"/>
                </a:cubicBezTo>
                <a:cubicBezTo>
                  <a:pt x="f18" y="f17"/>
                  <a:pt x="f16" y="f14"/>
                  <a:pt x="f7" y="f14"/>
                </a:cubicBezTo>
                <a:cubicBezTo>
                  <a:pt x="f15" y="f14"/>
                  <a:pt x="f13" y="f12"/>
                  <a:pt x="f11" y="f10"/>
                </a:cubicBezTo>
                <a:close/>
              </a:path>
            </a:pathLst>
          </a:custGeom>
          <a:solidFill>
            <a:srgbClr val="FF0000">
              <a:alpha val="50000"/>
            </a:srgbClr>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205597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100000">
                                          <p:val>
                                            <p:strVal val="#ppt_x"/>
                                          </p:val>
                                        </p:tav>
                                      </p:tavLst>
                                    </p:anim>
                                    <p:anim calcmode="lin" valueType="num">
                                      <p:cBhvr>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Strittige Situationen</a:t>
            </a:r>
          </a:p>
        </p:txBody>
      </p:sp>
      <p:sp>
        <p:nvSpPr>
          <p:cNvPr id="14" name="Rechteck 13"/>
          <p:cNvSpPr/>
          <p:nvPr/>
        </p:nvSpPr>
        <p:spPr>
          <a:xfrm>
            <a:off x="5934738" y="3244334"/>
            <a:ext cx="242374" cy="369332"/>
          </a:xfrm>
          <a:prstGeom prst="rect">
            <a:avLst/>
          </a:prstGeom>
        </p:spPr>
        <p:txBody>
          <a:bodyPr wrap="none">
            <a:spAutoFit/>
          </a:bodyPr>
          <a:lstStyle/>
          <a:p>
            <a:r>
              <a:rPr lang="de-DE" dirty="0">
                <a:solidFill>
                  <a:srgbClr val="003399"/>
                </a:solidFill>
                <a:latin typeface="Times New Roman" pitchFamily="18"/>
                <a:ea typeface="Lucida Sans Unicode" pitchFamily="2"/>
                <a:cs typeface="Tahoma" pitchFamily="2"/>
              </a:rPr>
              <a:t> </a:t>
            </a:r>
            <a:endParaRPr lang="de-DE" dirty="0"/>
          </a:p>
        </p:txBody>
      </p:sp>
      <p:sp>
        <p:nvSpPr>
          <p:cNvPr id="6" name="Rechteck 5"/>
          <p:cNvSpPr/>
          <p:nvPr/>
        </p:nvSpPr>
        <p:spPr>
          <a:xfrm>
            <a:off x="1524000" y="1268761"/>
            <a:ext cx="9144000" cy="830997"/>
          </a:xfrm>
          <a:prstGeom prst="rect">
            <a:avLst/>
          </a:prstGeom>
        </p:spPr>
        <p:txBody>
          <a:bodyPr wrap="square">
            <a:spAutoFit/>
          </a:bodyPr>
          <a:lstStyle/>
          <a:p>
            <a:pPr hangingPunct="0">
              <a:spcBef>
                <a:spcPts val="1625"/>
              </a:spcBef>
              <a:defRPr sz="1800" b="0" i="0" u="none" strike="noStrike" kern="0" cap="none" spc="0" baseline="0">
                <a:solidFill>
                  <a:srgbClr val="000000"/>
                </a:solidFill>
                <a:uFillTx/>
              </a:defRPr>
            </a:pPr>
            <a:r>
              <a:rPr lang="de-DE" sz="2400" dirty="0">
                <a:ea typeface="Lucida Sans Unicode" pitchFamily="2"/>
                <a:cs typeface="Tahoma" pitchFamily="2"/>
              </a:rPr>
              <a:t>Was sind die häufigsten Spielsituationen und Entscheidungen, die bei Spielern/Trainern immer wieder zu Missverständnissen führen (kann)?</a:t>
            </a:r>
          </a:p>
        </p:txBody>
      </p:sp>
      <p:sp>
        <p:nvSpPr>
          <p:cNvPr id="7" name="Textfeld 6"/>
          <p:cNvSpPr txBox="1"/>
          <p:nvPr/>
        </p:nvSpPr>
        <p:spPr>
          <a:xfrm>
            <a:off x="2855640" y="2644170"/>
            <a:ext cx="5040560" cy="1938992"/>
          </a:xfrm>
          <a:prstGeom prst="rect">
            <a:avLst/>
          </a:prstGeom>
          <a:noFill/>
        </p:spPr>
        <p:txBody>
          <a:bodyPr wrap="square" rtlCol="0">
            <a:spAutoFit/>
          </a:bodyPr>
          <a:lstStyle/>
          <a:p>
            <a:pPr marL="285750" indent="-285750">
              <a:buFont typeface="Arial" panose="020B0604020202020204" pitchFamily="34" charset="0"/>
              <a:buChar char="•"/>
            </a:pPr>
            <a:r>
              <a:rPr lang="de-DE" sz="2400" b="1" dirty="0" err="1"/>
              <a:t>Selfpass</a:t>
            </a:r>
            <a:endParaRPr lang="de-DE" sz="2400" b="1" dirty="0"/>
          </a:p>
          <a:p>
            <a:pPr marL="285750" indent="-285750">
              <a:buFont typeface="Arial" panose="020B0604020202020204" pitchFamily="34" charset="0"/>
              <a:buChar char="•"/>
            </a:pPr>
            <a:r>
              <a:rPr lang="de-DE" sz="2400" b="1" dirty="0"/>
              <a:t>Abstand</a:t>
            </a:r>
          </a:p>
          <a:p>
            <a:pPr marL="285750" indent="-285750">
              <a:buFont typeface="Arial" panose="020B0604020202020204" pitchFamily="34" charset="0"/>
              <a:buChar char="•"/>
            </a:pPr>
            <a:r>
              <a:rPr lang="de-DE" sz="2400" b="1" dirty="0" err="1"/>
              <a:t>Schlenzbälle</a:t>
            </a:r>
            <a:endParaRPr lang="de-DE" sz="2400" b="1" dirty="0"/>
          </a:p>
          <a:p>
            <a:pPr marL="285750" indent="-285750">
              <a:buFont typeface="Arial" panose="020B0604020202020204" pitchFamily="34" charset="0"/>
              <a:buChar char="•"/>
            </a:pPr>
            <a:r>
              <a:rPr lang="de-DE" sz="2400" b="1" dirty="0"/>
              <a:t>Gefährliche Bälle</a:t>
            </a:r>
          </a:p>
          <a:p>
            <a:pPr marL="285750" indent="-285750">
              <a:buFont typeface="Arial" panose="020B0604020202020204" pitchFamily="34" charset="0"/>
              <a:buChar char="•"/>
            </a:pPr>
            <a:r>
              <a:rPr lang="de-DE" sz="2400" b="1" dirty="0"/>
              <a:t>Sonstiges</a:t>
            </a:r>
          </a:p>
        </p:txBody>
      </p:sp>
    </p:spTree>
    <p:extLst>
      <p:ext uri="{BB962C8B-B14F-4D97-AF65-F5344CB8AC3E}">
        <p14:creationId xmlns:p14="http://schemas.microsoft.com/office/powerpoint/2010/main" val="104393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Strafecke – Spielstrafe</a:t>
            </a:r>
          </a:p>
        </p:txBody>
      </p:sp>
      <p:sp>
        <p:nvSpPr>
          <p:cNvPr id="6" name="Rechteck 5"/>
          <p:cNvSpPr/>
          <p:nvPr/>
        </p:nvSpPr>
        <p:spPr>
          <a:xfrm>
            <a:off x="1524000" y="1268761"/>
            <a:ext cx="9144000" cy="972061"/>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b="1" dirty="0">
                <a:solidFill>
                  <a:srgbClr val="000000"/>
                </a:solidFill>
                <a:latin typeface="+mj-lt"/>
                <a:ea typeface="Lucida Sans Unicode" pitchFamily="2"/>
                <a:cs typeface="Tahoma" pitchFamily="2"/>
              </a:rPr>
              <a:t>Zu entscheiden bei:</a:t>
            </a:r>
            <a:endParaRPr lang="de-DE" sz="2400" b="1" dirty="0">
              <a:latin typeface="+mj-lt"/>
              <a:ea typeface="Lucida Sans Unicode" pitchFamily="2"/>
              <a:cs typeface="Tahoma" pitchFamily="2"/>
            </a:endParaRPr>
          </a:p>
          <a:p>
            <a:pPr>
              <a:spcBef>
                <a:spcPts val="1125"/>
              </a:spcBef>
              <a:defRPr sz="1800" b="0" i="0" u="none" strike="noStrike" kern="0" cap="none" spc="0" baseline="0">
                <a:solidFill>
                  <a:srgbClr val="000000"/>
                </a:solidFill>
                <a:uFillTx/>
              </a:defRPr>
            </a:pPr>
            <a:r>
              <a:rPr lang="de-DE" sz="2400" dirty="0">
                <a:latin typeface="+mj-lt"/>
                <a:ea typeface="Lucida Sans Unicode" pitchFamily="2"/>
                <a:cs typeface="Tahoma" pitchFamily="2"/>
              </a:rPr>
              <a:t>3. wenn sich der Ball in der </a:t>
            </a:r>
            <a:r>
              <a:rPr lang="de-DE" sz="2400" u="sng" dirty="0">
                <a:latin typeface="+mj-lt"/>
                <a:ea typeface="Lucida Sans Unicode" pitchFamily="2"/>
                <a:cs typeface="Tahoma" pitchFamily="2"/>
              </a:rPr>
              <a:t>Ausrüstung des Torwarts</a:t>
            </a:r>
            <a:r>
              <a:rPr lang="de-DE" sz="2400" dirty="0">
                <a:latin typeface="+mj-lt"/>
                <a:ea typeface="Lucida Sans Unicode" pitchFamily="2"/>
                <a:cs typeface="Tahoma" pitchFamily="2"/>
              </a:rPr>
              <a:t> verfängt.</a:t>
            </a:r>
          </a:p>
        </p:txBody>
      </p:sp>
      <p:pic>
        <p:nvPicPr>
          <p:cNvPr id="19" name="SR-Strafecke1"/>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7392144" y="2957476"/>
            <a:ext cx="1814827" cy="2720312"/>
          </a:xfrm>
          <a:prstGeom prst="rect">
            <a:avLst/>
          </a:prstGeom>
          <a:noFill/>
          <a:ln>
            <a:noFill/>
          </a:ln>
        </p:spPr>
      </p:pic>
      <p:pic>
        <p:nvPicPr>
          <p:cNvPr id="13" name="Picture 15"/>
          <p:cNvPicPr>
            <a:picLocks noChangeAspect="1"/>
          </p:cNvPicPr>
          <p:nvPr/>
        </p:nvPicPr>
        <p:blipFill>
          <a:blip r:embed="rId4">
            <a:lum/>
            <a:alphaModFix/>
          </a:blip>
          <a:srcRect/>
          <a:stretch>
            <a:fillRect/>
          </a:stretch>
        </p:blipFill>
        <p:spPr>
          <a:xfrm>
            <a:off x="2711624" y="3288470"/>
            <a:ext cx="3911400" cy="2389318"/>
          </a:xfrm>
          <a:prstGeom prst="rect">
            <a:avLst/>
          </a:prstGeom>
          <a:solidFill>
            <a:srgbClr val="33CC33"/>
          </a:solidFill>
          <a:ln>
            <a:noFill/>
          </a:ln>
        </p:spPr>
      </p:pic>
      <p:grpSp>
        <p:nvGrpSpPr>
          <p:cNvPr id="14" name="Group 31"/>
          <p:cNvGrpSpPr/>
          <p:nvPr/>
        </p:nvGrpSpPr>
        <p:grpSpPr>
          <a:xfrm>
            <a:off x="2711625" y="4288916"/>
            <a:ext cx="497881" cy="448389"/>
            <a:chOff x="4500722" y="4500722"/>
            <a:chExt cx="497881" cy="448389"/>
          </a:xfrm>
        </p:grpSpPr>
        <p:sp>
          <p:nvSpPr>
            <p:cNvPr id="15" name="Oval 32"/>
            <p:cNvSpPr/>
            <p:nvPr/>
          </p:nvSpPr>
          <p:spPr>
            <a:xfrm>
              <a:off x="4500722" y="4500722"/>
              <a:ext cx="415795" cy="43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a:solidFill>
                <a:srgbClr val="000000"/>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16" name="Text Box 33"/>
            <p:cNvSpPr/>
            <p:nvPr/>
          </p:nvSpPr>
          <p:spPr>
            <a:xfrm>
              <a:off x="4500722" y="4500722"/>
              <a:ext cx="497881"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spcBef>
                  <a:spcPts val="1125"/>
                </a:spcBef>
                <a:defRPr sz="1800" b="0" i="0" u="none" strike="noStrike" kern="0" cap="none" spc="0" baseline="0">
                  <a:solidFill>
                    <a:srgbClr val="000000"/>
                  </a:solidFill>
                  <a:uFillTx/>
                </a:defRPr>
              </a:pPr>
              <a:r>
                <a:rPr lang="de-DE" sz="2400">
                  <a:solidFill>
                    <a:srgbClr val="003399"/>
                  </a:solidFill>
                  <a:latin typeface="Times New Roman" pitchFamily="18"/>
                  <a:ea typeface="Lucida Sans Unicode" pitchFamily="2"/>
                  <a:cs typeface="Tahoma" pitchFamily="2"/>
                </a:rPr>
                <a:t>3.</a:t>
              </a:r>
            </a:p>
          </p:txBody>
        </p:sp>
      </p:grpSp>
      <p:sp>
        <p:nvSpPr>
          <p:cNvPr id="17" name="Rectangle 41"/>
          <p:cNvSpPr/>
          <p:nvPr/>
        </p:nvSpPr>
        <p:spPr>
          <a:xfrm>
            <a:off x="3709903" y="3344277"/>
            <a:ext cx="1992239" cy="228743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0000">
              <a:alpha val="20000"/>
            </a:srgbClr>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18" name="AutoShape 42"/>
          <p:cNvSpPr/>
          <p:nvPr/>
        </p:nvSpPr>
        <p:spPr>
          <a:xfrm>
            <a:off x="4157739" y="3920631"/>
            <a:ext cx="1055519" cy="1117442"/>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17401"/>
              <a:gd name="f11" fmla="val 15493"/>
              <a:gd name="f12" fmla="val 18376"/>
              <a:gd name="f13" fmla="val 14122"/>
              <a:gd name="f14" fmla="val 18900"/>
              <a:gd name="f15" fmla="val 12482"/>
              <a:gd name="f16" fmla="val 6326"/>
              <a:gd name="f17" fmla="val 15273"/>
              <a:gd name="f18" fmla="val 2700"/>
              <a:gd name="f19" fmla="val 9117"/>
              <a:gd name="f20" fmla="val 2699"/>
              <a:gd name="f21" fmla="val 7477"/>
              <a:gd name="f22" fmla="val 3223"/>
              <a:gd name="f23" fmla="val 6106"/>
              <a:gd name="f24" fmla="val 4198"/>
              <a:gd name="f25" fmla="val 10799"/>
              <a:gd name="f26" fmla="+- 0 0 0"/>
              <a:gd name="f27" fmla="*/ f3 1 21600"/>
              <a:gd name="f28" fmla="*/ f4 1 21600"/>
              <a:gd name="f29" fmla="val f5"/>
              <a:gd name="f30" fmla="val f6"/>
              <a:gd name="f31" fmla="*/ f26 f0 1"/>
              <a:gd name="f32" fmla="+- f30 0 f29"/>
              <a:gd name="f33" fmla="*/ f31 1 f2"/>
              <a:gd name="f34" fmla="*/ f32 1 21600"/>
              <a:gd name="f35" fmla="+- f33 0 f1"/>
              <a:gd name="f36" fmla="*/ 527844 f34 1"/>
              <a:gd name="f37" fmla="*/ 0 f34 1"/>
              <a:gd name="f38" fmla="*/ 154590 f34 1"/>
              <a:gd name="f39" fmla="*/ 163656 f34 1"/>
              <a:gd name="f40" fmla="*/ 558800 f34 1"/>
              <a:gd name="f41" fmla="*/ 953944 f34 1"/>
              <a:gd name="f42" fmla="*/ 1117600 f34 1"/>
              <a:gd name="f43" fmla="*/ 901098 f34 1"/>
              <a:gd name="f44" fmla="*/ 1055688 f34 1"/>
              <a:gd name="f45" fmla="*/ f29 1 f34"/>
              <a:gd name="f46" fmla="*/ f30 1 f34"/>
              <a:gd name="f47" fmla="*/ f36 1 f34"/>
              <a:gd name="f48" fmla="*/ f37 1 f34"/>
              <a:gd name="f49" fmla="*/ f38 1 f34"/>
              <a:gd name="f50" fmla="*/ f39 1 f34"/>
              <a:gd name="f51" fmla="*/ f40 1 f34"/>
              <a:gd name="f52" fmla="*/ f41 1 f34"/>
              <a:gd name="f53" fmla="*/ f42 1 f34"/>
              <a:gd name="f54" fmla="*/ f43 1 f34"/>
              <a:gd name="f55" fmla="*/ f44 1 f34"/>
              <a:gd name="f56" fmla="*/ f45 f27 1"/>
              <a:gd name="f57" fmla="*/ f46 f27 1"/>
              <a:gd name="f58" fmla="*/ f46 f28 1"/>
              <a:gd name="f59" fmla="*/ f45 f28 1"/>
              <a:gd name="f60" fmla="*/ f47 f27 1"/>
              <a:gd name="f61" fmla="*/ f48 f28 1"/>
              <a:gd name="f62" fmla="*/ f49 f27 1"/>
              <a:gd name="f63" fmla="*/ f50 f28 1"/>
              <a:gd name="f64" fmla="*/ f48 f27 1"/>
              <a:gd name="f65" fmla="*/ f51 f28 1"/>
              <a:gd name="f66" fmla="*/ f52 f28 1"/>
              <a:gd name="f67" fmla="*/ f53 f28 1"/>
              <a:gd name="f68" fmla="*/ f54 f27 1"/>
              <a:gd name="f69" fmla="*/ f55 f27 1"/>
            </a:gdLst>
            <a:ahLst/>
            <a:cxnLst>
              <a:cxn ang="3cd4">
                <a:pos x="hc" y="t"/>
              </a:cxn>
              <a:cxn ang="0">
                <a:pos x="r" y="vc"/>
              </a:cxn>
              <a:cxn ang="cd4">
                <a:pos x="hc" y="b"/>
              </a:cxn>
              <a:cxn ang="cd2">
                <a:pos x="l" y="vc"/>
              </a:cxn>
              <a:cxn ang="f35">
                <a:pos x="f60" y="f61"/>
              </a:cxn>
              <a:cxn ang="f35">
                <a:pos x="f62" y="f63"/>
              </a:cxn>
              <a:cxn ang="f35">
                <a:pos x="f64" y="f65"/>
              </a:cxn>
              <a:cxn ang="f35">
                <a:pos x="f62" y="f66"/>
              </a:cxn>
              <a:cxn ang="f35">
                <a:pos x="f60" y="f67"/>
              </a:cxn>
              <a:cxn ang="f35">
                <a:pos x="f68" y="f66"/>
              </a:cxn>
              <a:cxn ang="f35">
                <a:pos x="f69" y="f65"/>
              </a:cxn>
              <a:cxn ang="f35">
                <a:pos x="f68" y="f63"/>
              </a:cxn>
            </a:cxnLst>
            <a:rect l="f56" t="f59" r="f57" b="f58"/>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11"/>
                </a:moveTo>
                <a:cubicBezTo>
                  <a:pt x="f12" y="f13"/>
                  <a:pt x="f14" y="f15"/>
                  <a:pt x="f14" y="f7"/>
                </a:cubicBezTo>
                <a:cubicBezTo>
                  <a:pt x="f14" y="f16"/>
                  <a:pt x="f17" y="f18"/>
                  <a:pt x="f7" y="f18"/>
                </a:cubicBezTo>
                <a:cubicBezTo>
                  <a:pt x="f19" y="f20"/>
                  <a:pt x="f21" y="f22"/>
                  <a:pt x="f23" y="f24"/>
                </a:cubicBezTo>
                <a:close/>
                <a:moveTo>
                  <a:pt x="f24" y="f23"/>
                </a:moveTo>
                <a:cubicBezTo>
                  <a:pt x="f22" y="f21"/>
                  <a:pt x="f18" y="f19"/>
                  <a:pt x="f18" y="f25"/>
                </a:cubicBezTo>
                <a:cubicBezTo>
                  <a:pt x="f18" y="f17"/>
                  <a:pt x="f16" y="f14"/>
                  <a:pt x="f7" y="f14"/>
                </a:cubicBezTo>
                <a:cubicBezTo>
                  <a:pt x="f15" y="f14"/>
                  <a:pt x="f13" y="f12"/>
                  <a:pt x="f11" y="f10"/>
                </a:cubicBezTo>
                <a:close/>
              </a:path>
            </a:pathLst>
          </a:custGeom>
          <a:solidFill>
            <a:srgbClr val="FF0000">
              <a:alpha val="50000"/>
            </a:srgbClr>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294763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Strafecke – Spielstrafe</a:t>
            </a:r>
          </a:p>
        </p:txBody>
      </p:sp>
      <p:sp>
        <p:nvSpPr>
          <p:cNvPr id="6" name="Rechteck 5"/>
          <p:cNvSpPr/>
          <p:nvPr/>
        </p:nvSpPr>
        <p:spPr>
          <a:xfrm>
            <a:off x="1524000" y="1268761"/>
            <a:ext cx="9144000" cy="972061"/>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b="1" dirty="0">
                <a:solidFill>
                  <a:srgbClr val="000000"/>
                </a:solidFill>
                <a:latin typeface="+mj-lt"/>
                <a:ea typeface="Lucida Sans Unicode" pitchFamily="2"/>
                <a:cs typeface="Tahoma" pitchFamily="2"/>
              </a:rPr>
              <a:t>Zu entscheiden bei:</a:t>
            </a:r>
            <a:endParaRPr lang="de-DE" sz="2400" b="1" dirty="0">
              <a:latin typeface="+mj-lt"/>
              <a:ea typeface="Lucida Sans Unicode" pitchFamily="2"/>
              <a:cs typeface="Tahoma" pitchFamily="2"/>
            </a:endParaRPr>
          </a:p>
          <a:p>
            <a:pPr>
              <a:spcBef>
                <a:spcPts val="1125"/>
              </a:spcBef>
              <a:defRPr sz="1800" b="0" i="0" u="none" strike="noStrike" kern="0" cap="none" spc="0" baseline="0">
                <a:solidFill>
                  <a:srgbClr val="000000"/>
                </a:solidFill>
                <a:uFillTx/>
              </a:defRPr>
            </a:pPr>
            <a:r>
              <a:rPr lang="de-DE" sz="2400" dirty="0">
                <a:latin typeface="+mj-lt"/>
                <a:ea typeface="Lucida Sans Unicode" pitchFamily="2"/>
                <a:cs typeface="Tahoma" pitchFamily="2"/>
              </a:rPr>
              <a:t>4. </a:t>
            </a:r>
            <a:r>
              <a:rPr lang="de-DE" sz="2400" u="sng" dirty="0">
                <a:latin typeface="+mj-lt"/>
                <a:ea typeface="Lucida Sans Unicode" pitchFamily="2"/>
                <a:cs typeface="Tahoma" pitchFamily="2"/>
              </a:rPr>
              <a:t>absichtlichem Spielen</a:t>
            </a:r>
            <a:r>
              <a:rPr lang="de-DE" sz="2400" dirty="0">
                <a:latin typeface="+mj-lt"/>
                <a:ea typeface="Lucida Sans Unicode" pitchFamily="2"/>
                <a:cs typeface="Tahoma" pitchFamily="2"/>
              </a:rPr>
              <a:t> des Balls in das eigene </a:t>
            </a:r>
            <a:r>
              <a:rPr lang="de-DE" sz="2400" u="sng" dirty="0">
                <a:latin typeface="+mj-lt"/>
                <a:ea typeface="Lucida Sans Unicode" pitchFamily="2"/>
                <a:cs typeface="Tahoma" pitchFamily="2"/>
              </a:rPr>
              <a:t>Grundlinienaus</a:t>
            </a:r>
            <a:endParaRPr lang="de-DE" sz="2400" dirty="0">
              <a:latin typeface="+mj-lt"/>
              <a:ea typeface="Lucida Sans Unicode" pitchFamily="2"/>
              <a:cs typeface="Tahoma" pitchFamily="2"/>
            </a:endParaRPr>
          </a:p>
        </p:txBody>
      </p:sp>
      <p:pic>
        <p:nvPicPr>
          <p:cNvPr id="19" name="SR-Strafecke1"/>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7392144" y="2957476"/>
            <a:ext cx="1814827" cy="2720312"/>
          </a:xfrm>
          <a:prstGeom prst="rect">
            <a:avLst/>
          </a:prstGeom>
          <a:noFill/>
          <a:ln>
            <a:noFill/>
          </a:ln>
        </p:spPr>
      </p:pic>
      <p:pic>
        <p:nvPicPr>
          <p:cNvPr id="20" name="Picture 15"/>
          <p:cNvPicPr>
            <a:picLocks noChangeAspect="1"/>
          </p:cNvPicPr>
          <p:nvPr/>
        </p:nvPicPr>
        <p:blipFill>
          <a:blip r:embed="rId4">
            <a:lum/>
            <a:alphaModFix/>
          </a:blip>
          <a:srcRect/>
          <a:stretch>
            <a:fillRect/>
          </a:stretch>
        </p:blipFill>
        <p:spPr>
          <a:xfrm>
            <a:off x="2783632" y="3219046"/>
            <a:ext cx="3911400" cy="2389318"/>
          </a:xfrm>
          <a:prstGeom prst="rect">
            <a:avLst/>
          </a:prstGeom>
          <a:solidFill>
            <a:srgbClr val="33CC33"/>
          </a:solidFill>
          <a:ln>
            <a:noFill/>
          </a:ln>
        </p:spPr>
      </p:pic>
      <p:grpSp>
        <p:nvGrpSpPr>
          <p:cNvPr id="21" name="Group 37"/>
          <p:cNvGrpSpPr/>
          <p:nvPr/>
        </p:nvGrpSpPr>
        <p:grpSpPr>
          <a:xfrm>
            <a:off x="2605791" y="5128845"/>
            <a:ext cx="497881" cy="448389"/>
            <a:chOff x="4322880" y="5410075"/>
            <a:chExt cx="497881" cy="448389"/>
          </a:xfrm>
        </p:grpSpPr>
        <p:sp>
          <p:nvSpPr>
            <p:cNvPr id="22" name="Oval 38"/>
            <p:cNvSpPr/>
            <p:nvPr/>
          </p:nvSpPr>
          <p:spPr>
            <a:xfrm>
              <a:off x="4322880" y="5410075"/>
              <a:ext cx="415795" cy="43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a:solidFill>
                <a:srgbClr val="000000"/>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3" name="Text Box 39"/>
            <p:cNvSpPr/>
            <p:nvPr/>
          </p:nvSpPr>
          <p:spPr>
            <a:xfrm>
              <a:off x="4322880" y="5410075"/>
              <a:ext cx="497881"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spcBef>
                  <a:spcPts val="1125"/>
                </a:spcBef>
                <a:defRPr sz="1800" b="0" i="0" u="none" strike="noStrike" kern="0" cap="none" spc="0" baseline="0">
                  <a:solidFill>
                    <a:srgbClr val="000000"/>
                  </a:solidFill>
                  <a:uFillTx/>
                </a:defRPr>
              </a:pPr>
              <a:r>
                <a:rPr lang="de-DE" sz="2400">
                  <a:solidFill>
                    <a:srgbClr val="003399"/>
                  </a:solidFill>
                  <a:latin typeface="Times New Roman" pitchFamily="18"/>
                  <a:ea typeface="Lucida Sans Unicode" pitchFamily="2"/>
                  <a:cs typeface="Tahoma" pitchFamily="2"/>
                </a:rPr>
                <a:t>4.</a:t>
              </a:r>
            </a:p>
          </p:txBody>
        </p:sp>
      </p:grpSp>
      <p:sp>
        <p:nvSpPr>
          <p:cNvPr id="24" name="Rectangle 41"/>
          <p:cNvSpPr/>
          <p:nvPr/>
        </p:nvSpPr>
        <p:spPr>
          <a:xfrm>
            <a:off x="3781911" y="3274853"/>
            <a:ext cx="1992239" cy="228743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0000">
              <a:alpha val="20000"/>
            </a:srgbClr>
          </a:solid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5" name="AutoShape 42"/>
          <p:cNvSpPr/>
          <p:nvPr/>
        </p:nvSpPr>
        <p:spPr>
          <a:xfrm>
            <a:off x="4229747" y="3851207"/>
            <a:ext cx="1055519" cy="1117442"/>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17401"/>
              <a:gd name="f11" fmla="val 15493"/>
              <a:gd name="f12" fmla="val 18376"/>
              <a:gd name="f13" fmla="val 14122"/>
              <a:gd name="f14" fmla="val 18900"/>
              <a:gd name="f15" fmla="val 12482"/>
              <a:gd name="f16" fmla="val 6326"/>
              <a:gd name="f17" fmla="val 15273"/>
              <a:gd name="f18" fmla="val 2700"/>
              <a:gd name="f19" fmla="val 9117"/>
              <a:gd name="f20" fmla="val 2699"/>
              <a:gd name="f21" fmla="val 7477"/>
              <a:gd name="f22" fmla="val 3223"/>
              <a:gd name="f23" fmla="val 6106"/>
              <a:gd name="f24" fmla="val 4198"/>
              <a:gd name="f25" fmla="val 10799"/>
              <a:gd name="f26" fmla="+- 0 0 0"/>
              <a:gd name="f27" fmla="*/ f3 1 21600"/>
              <a:gd name="f28" fmla="*/ f4 1 21600"/>
              <a:gd name="f29" fmla="val f5"/>
              <a:gd name="f30" fmla="val f6"/>
              <a:gd name="f31" fmla="*/ f26 f0 1"/>
              <a:gd name="f32" fmla="+- f30 0 f29"/>
              <a:gd name="f33" fmla="*/ f31 1 f2"/>
              <a:gd name="f34" fmla="*/ f32 1 21600"/>
              <a:gd name="f35" fmla="+- f33 0 f1"/>
              <a:gd name="f36" fmla="*/ 527844 f34 1"/>
              <a:gd name="f37" fmla="*/ 0 f34 1"/>
              <a:gd name="f38" fmla="*/ 154590 f34 1"/>
              <a:gd name="f39" fmla="*/ 163656 f34 1"/>
              <a:gd name="f40" fmla="*/ 558800 f34 1"/>
              <a:gd name="f41" fmla="*/ 953944 f34 1"/>
              <a:gd name="f42" fmla="*/ 1117600 f34 1"/>
              <a:gd name="f43" fmla="*/ 901098 f34 1"/>
              <a:gd name="f44" fmla="*/ 1055688 f34 1"/>
              <a:gd name="f45" fmla="*/ f29 1 f34"/>
              <a:gd name="f46" fmla="*/ f30 1 f34"/>
              <a:gd name="f47" fmla="*/ f36 1 f34"/>
              <a:gd name="f48" fmla="*/ f37 1 f34"/>
              <a:gd name="f49" fmla="*/ f38 1 f34"/>
              <a:gd name="f50" fmla="*/ f39 1 f34"/>
              <a:gd name="f51" fmla="*/ f40 1 f34"/>
              <a:gd name="f52" fmla="*/ f41 1 f34"/>
              <a:gd name="f53" fmla="*/ f42 1 f34"/>
              <a:gd name="f54" fmla="*/ f43 1 f34"/>
              <a:gd name="f55" fmla="*/ f44 1 f34"/>
              <a:gd name="f56" fmla="*/ f45 f27 1"/>
              <a:gd name="f57" fmla="*/ f46 f27 1"/>
              <a:gd name="f58" fmla="*/ f46 f28 1"/>
              <a:gd name="f59" fmla="*/ f45 f28 1"/>
              <a:gd name="f60" fmla="*/ f47 f27 1"/>
              <a:gd name="f61" fmla="*/ f48 f28 1"/>
              <a:gd name="f62" fmla="*/ f49 f27 1"/>
              <a:gd name="f63" fmla="*/ f50 f28 1"/>
              <a:gd name="f64" fmla="*/ f48 f27 1"/>
              <a:gd name="f65" fmla="*/ f51 f28 1"/>
              <a:gd name="f66" fmla="*/ f52 f28 1"/>
              <a:gd name="f67" fmla="*/ f53 f28 1"/>
              <a:gd name="f68" fmla="*/ f54 f27 1"/>
              <a:gd name="f69" fmla="*/ f55 f27 1"/>
            </a:gdLst>
            <a:ahLst/>
            <a:cxnLst>
              <a:cxn ang="3cd4">
                <a:pos x="hc" y="t"/>
              </a:cxn>
              <a:cxn ang="0">
                <a:pos x="r" y="vc"/>
              </a:cxn>
              <a:cxn ang="cd4">
                <a:pos x="hc" y="b"/>
              </a:cxn>
              <a:cxn ang="cd2">
                <a:pos x="l" y="vc"/>
              </a:cxn>
              <a:cxn ang="f35">
                <a:pos x="f60" y="f61"/>
              </a:cxn>
              <a:cxn ang="f35">
                <a:pos x="f62" y="f63"/>
              </a:cxn>
              <a:cxn ang="f35">
                <a:pos x="f64" y="f65"/>
              </a:cxn>
              <a:cxn ang="f35">
                <a:pos x="f62" y="f66"/>
              </a:cxn>
              <a:cxn ang="f35">
                <a:pos x="f60" y="f67"/>
              </a:cxn>
              <a:cxn ang="f35">
                <a:pos x="f68" y="f66"/>
              </a:cxn>
              <a:cxn ang="f35">
                <a:pos x="f69" y="f65"/>
              </a:cxn>
              <a:cxn ang="f35">
                <a:pos x="f68" y="f63"/>
              </a:cxn>
            </a:cxnLst>
            <a:rect l="f56" t="f59" r="f57" b="f58"/>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11"/>
                </a:moveTo>
                <a:cubicBezTo>
                  <a:pt x="f12" y="f13"/>
                  <a:pt x="f14" y="f15"/>
                  <a:pt x="f14" y="f7"/>
                </a:cubicBezTo>
                <a:cubicBezTo>
                  <a:pt x="f14" y="f16"/>
                  <a:pt x="f17" y="f18"/>
                  <a:pt x="f7" y="f18"/>
                </a:cubicBezTo>
                <a:cubicBezTo>
                  <a:pt x="f19" y="f20"/>
                  <a:pt x="f21" y="f22"/>
                  <a:pt x="f23" y="f24"/>
                </a:cubicBezTo>
                <a:close/>
                <a:moveTo>
                  <a:pt x="f24" y="f23"/>
                </a:moveTo>
                <a:cubicBezTo>
                  <a:pt x="f22" y="f21"/>
                  <a:pt x="f18" y="f19"/>
                  <a:pt x="f18" y="f25"/>
                </a:cubicBezTo>
                <a:cubicBezTo>
                  <a:pt x="f18" y="f17"/>
                  <a:pt x="f16" y="f14"/>
                  <a:pt x="f7" y="f14"/>
                </a:cubicBezTo>
                <a:cubicBezTo>
                  <a:pt x="f15" y="f14"/>
                  <a:pt x="f13" y="f12"/>
                  <a:pt x="f11" y="f10"/>
                </a:cubicBezTo>
                <a:close/>
              </a:path>
            </a:pathLst>
          </a:custGeom>
          <a:solidFill>
            <a:srgbClr val="FF0000">
              <a:alpha val="50000"/>
            </a:srgbClr>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818030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Strafecke – Durchführung</a:t>
            </a:r>
          </a:p>
        </p:txBody>
      </p:sp>
      <p:sp>
        <p:nvSpPr>
          <p:cNvPr id="6" name="Rechteck 5"/>
          <p:cNvSpPr/>
          <p:nvPr/>
        </p:nvSpPr>
        <p:spPr>
          <a:xfrm>
            <a:off x="1524000" y="1268761"/>
            <a:ext cx="9144000" cy="4144724"/>
          </a:xfrm>
          <a:prstGeom prst="rect">
            <a:avLst/>
          </a:prstGeom>
        </p:spPr>
        <p:txBody>
          <a:bodyPr wrap="square">
            <a:spAutoFit/>
          </a:bodyPr>
          <a:lstStyle/>
          <a:p>
            <a:pPr marL="800100" lvl="1" indent="-342900">
              <a:spcBef>
                <a:spcPts val="675"/>
              </a:spcBef>
              <a:buClr>
                <a:schemeClr val="tx1"/>
              </a:buClr>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Max. 4 (</a:t>
            </a:r>
            <a:r>
              <a:rPr lang="de-DE" sz="2400" dirty="0">
                <a:solidFill>
                  <a:srgbClr val="0070C0"/>
                </a:solidFill>
                <a:latin typeface="+mj-lt"/>
                <a:ea typeface="Lucida Sans Unicode" pitchFamily="2"/>
                <a:cs typeface="Tahoma" pitchFamily="2"/>
              </a:rPr>
              <a:t>Halle max. 5</a:t>
            </a:r>
            <a:r>
              <a:rPr lang="de-DE" sz="2400" dirty="0">
                <a:latin typeface="+mj-lt"/>
                <a:ea typeface="Lucida Sans Unicode" pitchFamily="2"/>
                <a:cs typeface="Tahoma" pitchFamily="2"/>
              </a:rPr>
              <a:t>) Abwehrspieler plus Torwart müssen hinter der eigenen Grundlinie zwischen den Verteidigerpunkten stehen (</a:t>
            </a:r>
            <a:r>
              <a:rPr lang="de-DE" sz="2400" kern="0" dirty="0">
                <a:solidFill>
                  <a:srgbClr val="0070C0"/>
                </a:solidFill>
                <a:latin typeface="+mj-lt"/>
                <a:ea typeface="Lucida Sans Unicode" pitchFamily="2"/>
                <a:cs typeface="Tahoma" pitchFamily="2"/>
              </a:rPr>
              <a:t>Halle auf gegenüberliegenden Seite des Tores von dem Hereingeber</a:t>
            </a:r>
            <a:r>
              <a:rPr lang="de-DE" sz="2400" dirty="0">
                <a:latin typeface="+mj-lt"/>
                <a:ea typeface="Lucida Sans Unicode" pitchFamily="2"/>
                <a:cs typeface="Tahoma" pitchFamily="2"/>
              </a:rPr>
              <a:t>)</a:t>
            </a:r>
          </a:p>
          <a:p>
            <a:pPr marL="800100" lvl="1" indent="-342900">
              <a:spcBef>
                <a:spcPts val="675"/>
              </a:spcBef>
              <a:buClr>
                <a:schemeClr val="tx1"/>
              </a:buClr>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Abwehrspieler dürfen sich am Tor festhalten oder abstützen, jedoch dabei das Tor nicht verschieben</a:t>
            </a:r>
          </a:p>
          <a:p>
            <a:pPr marL="800100" lvl="1" indent="-342900">
              <a:spcBef>
                <a:spcPts val="675"/>
              </a:spcBef>
              <a:buClr>
                <a:schemeClr val="tx1"/>
              </a:buClr>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Ball </a:t>
            </a:r>
            <a:r>
              <a:rPr lang="de-DE" sz="2400" u="sng" dirty="0">
                <a:latin typeface="+mj-lt"/>
                <a:ea typeface="Lucida Sans Unicode" pitchFamily="2"/>
                <a:cs typeface="Tahoma" pitchFamily="2"/>
              </a:rPr>
              <a:t>muss</a:t>
            </a:r>
            <a:r>
              <a:rPr lang="de-DE" sz="2400" dirty="0">
                <a:latin typeface="+mj-lt"/>
                <a:ea typeface="Lucida Sans Unicode" pitchFamily="2"/>
                <a:cs typeface="Tahoma" pitchFamily="2"/>
              </a:rPr>
              <a:t> den Schusskreis verlassen</a:t>
            </a:r>
          </a:p>
          <a:p>
            <a:pPr marL="800100" lvl="1" indent="-342900">
              <a:spcBef>
                <a:spcPts val="675"/>
              </a:spcBef>
              <a:buClr>
                <a:schemeClr val="tx1"/>
              </a:buClr>
              <a:buSzPct val="100000"/>
              <a:buFont typeface="Arial" panose="020B0604020202020204" pitchFamily="34" charset="0"/>
              <a:buChar char="•"/>
              <a:defRPr sz="1800" b="0" i="0" u="none" strike="noStrike" kern="0" cap="none" spc="0" baseline="0">
                <a:solidFill>
                  <a:srgbClr val="000000"/>
                </a:solidFill>
                <a:uFillTx/>
              </a:defRPr>
            </a:pPr>
            <a:r>
              <a:rPr lang="de-DE" sz="2400" u="sng" dirty="0">
                <a:latin typeface="+mj-lt"/>
                <a:ea typeface="Lucida Sans Unicode" pitchFamily="2"/>
                <a:cs typeface="Tahoma" pitchFamily="2"/>
              </a:rPr>
              <a:t>Erster</a:t>
            </a:r>
            <a:r>
              <a:rPr lang="de-DE" sz="2400" dirty="0">
                <a:latin typeface="+mj-lt"/>
                <a:ea typeface="Lucida Sans Unicode" pitchFamily="2"/>
                <a:cs typeface="Tahoma" pitchFamily="2"/>
              </a:rPr>
              <a:t> </a:t>
            </a:r>
            <a:r>
              <a:rPr lang="de-DE" sz="2400" u="sng" dirty="0">
                <a:latin typeface="+mj-lt"/>
                <a:ea typeface="Lucida Sans Unicode" pitchFamily="2"/>
                <a:cs typeface="Tahoma" pitchFamily="2"/>
              </a:rPr>
              <a:t>geschlagener</a:t>
            </a:r>
            <a:r>
              <a:rPr lang="de-DE" sz="2400" dirty="0">
                <a:latin typeface="+mj-lt"/>
                <a:ea typeface="Lucida Sans Unicode" pitchFamily="2"/>
                <a:cs typeface="Tahoma" pitchFamily="2"/>
              </a:rPr>
              <a:t> </a:t>
            </a:r>
            <a:r>
              <a:rPr lang="de-DE" sz="2400" u="sng" dirty="0">
                <a:latin typeface="+mj-lt"/>
                <a:ea typeface="Lucida Sans Unicode" pitchFamily="2"/>
                <a:cs typeface="Tahoma" pitchFamily="2"/>
              </a:rPr>
              <a:t>Torschuss</a:t>
            </a:r>
            <a:r>
              <a:rPr lang="de-DE" sz="2400" dirty="0">
                <a:latin typeface="+mj-lt"/>
                <a:ea typeface="Lucida Sans Unicode" pitchFamily="2"/>
                <a:cs typeface="Tahoma" pitchFamily="2"/>
              </a:rPr>
              <a:t>: nicht über Bretthöhe (46 cm) (</a:t>
            </a:r>
            <a:r>
              <a:rPr lang="de-DE" sz="2400" dirty="0">
                <a:solidFill>
                  <a:srgbClr val="0070C0"/>
                </a:solidFill>
                <a:latin typeface="+mj-lt"/>
                <a:ea typeface="Lucida Sans Unicode" pitchFamily="2"/>
                <a:cs typeface="Tahoma" pitchFamily="2"/>
              </a:rPr>
              <a:t>gilt nicht für Halle</a:t>
            </a:r>
            <a:r>
              <a:rPr lang="de-DE" sz="2400" dirty="0">
                <a:latin typeface="+mj-lt"/>
                <a:ea typeface="Lucida Sans Unicode" pitchFamily="2"/>
                <a:cs typeface="Tahoma" pitchFamily="2"/>
              </a:rPr>
              <a:t>)</a:t>
            </a:r>
          </a:p>
          <a:p>
            <a:pPr marL="800100" lvl="1" indent="-342900">
              <a:spcBef>
                <a:spcPts val="675"/>
              </a:spcBef>
              <a:buClr>
                <a:schemeClr val="tx1"/>
              </a:buClr>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Hochschlenzen in beliebiger Höhe</a:t>
            </a:r>
          </a:p>
        </p:txBody>
      </p:sp>
    </p:spTree>
    <p:extLst>
      <p:ext uri="{BB962C8B-B14F-4D97-AF65-F5344CB8AC3E}">
        <p14:creationId xmlns:p14="http://schemas.microsoft.com/office/powerpoint/2010/main" val="2841313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Strafecke – Beendigung</a:t>
            </a:r>
          </a:p>
        </p:txBody>
      </p:sp>
      <p:sp>
        <p:nvSpPr>
          <p:cNvPr id="6" name="Rechteck 5"/>
          <p:cNvSpPr/>
          <p:nvPr/>
        </p:nvSpPr>
        <p:spPr>
          <a:xfrm>
            <a:off x="1524000" y="1268761"/>
            <a:ext cx="9144000" cy="5332229"/>
          </a:xfrm>
          <a:prstGeom prst="rect">
            <a:avLst/>
          </a:prstGeom>
        </p:spPr>
        <p:txBody>
          <a:bodyPr wrap="square">
            <a:spAutoFit/>
          </a:bodyPr>
          <a:lstStyle/>
          <a:p>
            <a:pPr lvl="1">
              <a:spcBef>
                <a:spcPts val="675"/>
              </a:spcBef>
              <a:buClr>
                <a:srgbClr val="0066CC"/>
              </a:buClr>
              <a:buSzPct val="100000"/>
              <a:defRPr sz="1800" b="0" i="0" u="none" strike="noStrike" kern="0" cap="none" spc="0" baseline="0">
                <a:solidFill>
                  <a:srgbClr val="000000"/>
                </a:solidFill>
                <a:uFillTx/>
              </a:defRPr>
            </a:pPr>
            <a:r>
              <a:rPr lang="de-DE" sz="2400" b="1" u="sng" dirty="0">
                <a:latin typeface="+mj-lt"/>
                <a:ea typeface="Lucida Sans Unicode" pitchFamily="2"/>
                <a:cs typeface="Tahoma" pitchFamily="2"/>
              </a:rPr>
              <a:t>Wann ist die Strafecke beendet?</a:t>
            </a:r>
          </a:p>
          <a:p>
            <a:pPr marL="800100" lvl="1" indent="-342900">
              <a:spcBef>
                <a:spcPts val="675"/>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ein </a:t>
            </a:r>
            <a:r>
              <a:rPr lang="de-DE" sz="2400" u="sng" dirty="0">
                <a:latin typeface="+mj-lt"/>
                <a:ea typeface="Lucida Sans Unicode" pitchFamily="2"/>
                <a:cs typeface="Tahoma" pitchFamily="2"/>
              </a:rPr>
              <a:t>Tor</a:t>
            </a:r>
            <a:r>
              <a:rPr lang="de-DE" sz="2400" dirty="0">
                <a:latin typeface="+mj-lt"/>
                <a:ea typeface="Lucida Sans Unicode" pitchFamily="2"/>
                <a:cs typeface="Tahoma" pitchFamily="2"/>
              </a:rPr>
              <a:t> erzielt wurde</a:t>
            </a:r>
          </a:p>
          <a:p>
            <a:pPr marL="800100" lvl="1" indent="-342900">
              <a:spcBef>
                <a:spcPts val="675"/>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der Ball ins </a:t>
            </a:r>
            <a:r>
              <a:rPr lang="de-DE" sz="2400" u="sng" dirty="0">
                <a:latin typeface="+mj-lt"/>
                <a:ea typeface="Lucida Sans Unicode" pitchFamily="2"/>
                <a:cs typeface="Tahoma" pitchFamily="2"/>
              </a:rPr>
              <a:t>Grundlinienaus</a:t>
            </a:r>
            <a:r>
              <a:rPr lang="de-DE" sz="2400" dirty="0">
                <a:latin typeface="+mj-lt"/>
                <a:ea typeface="Lucida Sans Unicode" pitchFamily="2"/>
                <a:cs typeface="Tahoma" pitchFamily="2"/>
              </a:rPr>
              <a:t> geht</a:t>
            </a:r>
          </a:p>
          <a:p>
            <a:pPr marL="800100" lvl="1" indent="-342900">
              <a:spcBef>
                <a:spcPts val="675"/>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ein </a:t>
            </a:r>
            <a:r>
              <a:rPr lang="de-DE" sz="2400" u="sng" dirty="0">
                <a:latin typeface="+mj-lt"/>
                <a:ea typeface="Lucida Sans Unicode" pitchFamily="2"/>
                <a:cs typeface="Tahoma" pitchFamily="2"/>
              </a:rPr>
              <a:t>Angreifer</a:t>
            </a:r>
            <a:r>
              <a:rPr lang="de-DE" sz="2400" dirty="0">
                <a:latin typeface="+mj-lt"/>
                <a:ea typeface="Lucida Sans Unicode" pitchFamily="2"/>
                <a:cs typeface="Tahoma" pitchFamily="2"/>
              </a:rPr>
              <a:t> einen </a:t>
            </a:r>
            <a:r>
              <a:rPr lang="de-DE" sz="2400" u="sng" dirty="0">
                <a:latin typeface="+mj-lt"/>
                <a:ea typeface="Lucida Sans Unicode" pitchFamily="2"/>
                <a:cs typeface="Tahoma" pitchFamily="2"/>
              </a:rPr>
              <a:t>Regelverstoß</a:t>
            </a:r>
            <a:r>
              <a:rPr lang="de-DE" sz="2400" dirty="0">
                <a:latin typeface="+mj-lt"/>
                <a:ea typeface="Lucida Sans Unicode" pitchFamily="2"/>
                <a:cs typeface="Tahoma" pitchFamily="2"/>
              </a:rPr>
              <a:t> begeht</a:t>
            </a:r>
          </a:p>
          <a:p>
            <a:pPr marL="800100" lvl="1" indent="-342900">
              <a:spcBef>
                <a:spcPts val="675"/>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der Ball zum </a:t>
            </a:r>
            <a:r>
              <a:rPr lang="de-DE" sz="2400" u="sng" dirty="0">
                <a:latin typeface="+mj-lt"/>
                <a:ea typeface="Lucida Sans Unicode" pitchFamily="2"/>
                <a:cs typeface="Tahoma" pitchFamily="2"/>
              </a:rPr>
              <a:t>2. mal</a:t>
            </a:r>
            <a:r>
              <a:rPr lang="de-DE" sz="2400" dirty="0">
                <a:latin typeface="+mj-lt"/>
                <a:ea typeface="Lucida Sans Unicode" pitchFamily="2"/>
                <a:cs typeface="Tahoma" pitchFamily="2"/>
              </a:rPr>
              <a:t> den Schusskreis verlassen hat </a:t>
            </a:r>
            <a:r>
              <a:rPr lang="de-DE" sz="2400" b="1" dirty="0">
                <a:latin typeface="+mj-lt"/>
                <a:ea typeface="Lucida Sans Unicode" pitchFamily="2"/>
                <a:cs typeface="Tahoma" pitchFamily="2"/>
              </a:rPr>
              <a:t>Achtung (Feld):</a:t>
            </a:r>
            <a:r>
              <a:rPr lang="de-DE" sz="2400" dirty="0">
                <a:latin typeface="+mj-lt"/>
                <a:ea typeface="Lucida Sans Unicode" pitchFamily="2"/>
                <a:cs typeface="Tahoma" pitchFamily="2"/>
              </a:rPr>
              <a:t> hebt </a:t>
            </a:r>
            <a:r>
              <a:rPr lang="de-DE" sz="2400" u="sng" dirty="0">
                <a:latin typeface="+mj-lt"/>
                <a:ea typeface="Lucida Sans Unicode" pitchFamily="2"/>
                <a:cs typeface="Tahoma" pitchFamily="2"/>
              </a:rPr>
              <a:t>nicht</a:t>
            </a:r>
            <a:r>
              <a:rPr lang="de-DE" sz="2400" dirty="0">
                <a:latin typeface="+mj-lt"/>
                <a:ea typeface="Lucida Sans Unicode" pitchFamily="2"/>
                <a:cs typeface="Tahoma" pitchFamily="2"/>
              </a:rPr>
              <a:t> die 46-cm-Schlaghöhe beim ersten Torschuss auf!!!</a:t>
            </a:r>
          </a:p>
          <a:p>
            <a:pPr marL="800100" lvl="1" indent="-342900">
              <a:spcBef>
                <a:spcPts val="675"/>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der Ball den Schusskreis um mehr als </a:t>
            </a:r>
            <a:r>
              <a:rPr lang="de-DE" sz="2400" u="sng" dirty="0">
                <a:latin typeface="+mj-lt"/>
                <a:ea typeface="Lucida Sans Unicode" pitchFamily="2"/>
                <a:cs typeface="Tahoma" pitchFamily="2"/>
              </a:rPr>
              <a:t>5m </a:t>
            </a:r>
            <a:r>
              <a:rPr lang="de-DE" sz="2400" dirty="0">
                <a:latin typeface="+mj-lt"/>
                <a:ea typeface="Lucida Sans Unicode" pitchFamily="2"/>
                <a:cs typeface="Tahoma" pitchFamily="2"/>
              </a:rPr>
              <a:t> (</a:t>
            </a:r>
            <a:r>
              <a:rPr lang="de-DE" sz="2400" dirty="0">
                <a:solidFill>
                  <a:srgbClr val="0070C0"/>
                </a:solidFill>
                <a:latin typeface="+mj-lt"/>
                <a:ea typeface="Lucida Sans Unicode" pitchFamily="2"/>
                <a:cs typeface="Tahoma" pitchFamily="2"/>
              </a:rPr>
              <a:t>Halle 3m</a:t>
            </a:r>
            <a:r>
              <a:rPr lang="de-DE" sz="2400" dirty="0">
                <a:latin typeface="+mj-lt"/>
                <a:ea typeface="Lucida Sans Unicode" pitchFamily="2"/>
                <a:cs typeface="Tahoma" pitchFamily="2"/>
              </a:rPr>
              <a:t>) verlassen hat</a:t>
            </a:r>
          </a:p>
          <a:p>
            <a:pPr marL="800100" lvl="1" indent="-342900">
              <a:spcBef>
                <a:spcPts val="675"/>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Entscheidung auf </a:t>
            </a:r>
            <a:r>
              <a:rPr lang="de-DE" sz="2400" u="sng" dirty="0">
                <a:latin typeface="+mj-lt"/>
                <a:ea typeface="Lucida Sans Unicode" pitchFamily="2"/>
                <a:cs typeface="Tahoma" pitchFamily="2"/>
              </a:rPr>
              <a:t>7-m-Ball</a:t>
            </a:r>
          </a:p>
          <a:p>
            <a:pPr marL="800100" lvl="1" indent="-342900">
              <a:spcBef>
                <a:spcPts val="675"/>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Ein </a:t>
            </a:r>
            <a:r>
              <a:rPr lang="de-DE" sz="2400" u="sng" dirty="0">
                <a:latin typeface="+mj-lt"/>
                <a:ea typeface="Lucida Sans Unicode" pitchFamily="2"/>
                <a:cs typeface="Tahoma" pitchFamily="2"/>
              </a:rPr>
              <a:t>Verteidiger</a:t>
            </a:r>
            <a:r>
              <a:rPr lang="de-DE" sz="2400" dirty="0">
                <a:latin typeface="+mj-lt"/>
                <a:ea typeface="Lucida Sans Unicode" pitchFamily="2"/>
                <a:cs typeface="Tahoma" pitchFamily="2"/>
              </a:rPr>
              <a:t> einen </a:t>
            </a:r>
            <a:r>
              <a:rPr lang="de-DE" sz="2400" u="sng" dirty="0">
                <a:latin typeface="+mj-lt"/>
                <a:ea typeface="Lucida Sans Unicode" pitchFamily="2"/>
                <a:cs typeface="Tahoma" pitchFamily="2"/>
              </a:rPr>
              <a:t>Regelverstoß</a:t>
            </a:r>
            <a:r>
              <a:rPr lang="de-DE" sz="2400" dirty="0">
                <a:latin typeface="+mj-lt"/>
                <a:ea typeface="Lucida Sans Unicode" pitchFamily="2"/>
                <a:cs typeface="Tahoma" pitchFamily="2"/>
              </a:rPr>
              <a:t> begeht, ohne dass eine Strafecke verhängt wird (z.B. Freischlag am Kreis)</a:t>
            </a:r>
          </a:p>
          <a:p>
            <a:pPr marL="800100" lvl="1" indent="-342900">
              <a:spcBef>
                <a:spcPts val="675"/>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der Ball ins </a:t>
            </a:r>
            <a:r>
              <a:rPr lang="de-DE" sz="2400" u="sng" dirty="0">
                <a:latin typeface="+mj-lt"/>
                <a:ea typeface="Lucida Sans Unicode" pitchFamily="2"/>
                <a:cs typeface="Tahoma" pitchFamily="2"/>
              </a:rPr>
              <a:t>Seitenaus</a:t>
            </a:r>
            <a:r>
              <a:rPr lang="de-DE" sz="2400" dirty="0">
                <a:latin typeface="+mj-lt"/>
                <a:ea typeface="Lucida Sans Unicode" pitchFamily="2"/>
                <a:cs typeface="Tahoma" pitchFamily="2"/>
              </a:rPr>
              <a:t> geht (</a:t>
            </a:r>
            <a:r>
              <a:rPr lang="de-DE" sz="2400" dirty="0">
                <a:solidFill>
                  <a:srgbClr val="0070C0"/>
                </a:solidFill>
                <a:latin typeface="+mj-lt"/>
                <a:ea typeface="Lucida Sans Unicode" pitchFamily="2"/>
                <a:cs typeface="Tahoma" pitchFamily="2"/>
              </a:rPr>
              <a:t>Halle über Bande</a:t>
            </a:r>
            <a:r>
              <a:rPr lang="de-DE" sz="2400" dirty="0">
                <a:latin typeface="+mj-lt"/>
                <a:ea typeface="Lucida Sans Unicode" pitchFamily="2"/>
                <a:cs typeface="Tahoma" pitchFamily="2"/>
              </a:rPr>
              <a:t>)</a:t>
            </a:r>
          </a:p>
          <a:p>
            <a:pPr marL="800100" lvl="1" indent="-342900">
              <a:spcBef>
                <a:spcPts val="675"/>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Entscheidung auf </a:t>
            </a:r>
            <a:r>
              <a:rPr lang="de-DE" sz="2400" u="sng" dirty="0">
                <a:latin typeface="+mj-lt"/>
                <a:ea typeface="Lucida Sans Unicode" pitchFamily="2"/>
                <a:cs typeface="Tahoma" pitchFamily="2"/>
              </a:rPr>
              <a:t>Bully</a:t>
            </a:r>
            <a:r>
              <a:rPr lang="de-DE" sz="2400" dirty="0">
                <a:latin typeface="+mj-lt"/>
                <a:ea typeface="Lucida Sans Unicode" pitchFamily="2"/>
                <a:cs typeface="Tahoma" pitchFamily="2"/>
              </a:rPr>
              <a:t> (nicht bei Schlussstrafecke)</a:t>
            </a:r>
          </a:p>
        </p:txBody>
      </p:sp>
    </p:spTree>
    <p:extLst>
      <p:ext uri="{BB962C8B-B14F-4D97-AF65-F5344CB8AC3E}">
        <p14:creationId xmlns:p14="http://schemas.microsoft.com/office/powerpoint/2010/main" val="101880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Strafecke – Gefährlichkeit</a:t>
            </a:r>
          </a:p>
        </p:txBody>
      </p:sp>
      <p:sp>
        <p:nvSpPr>
          <p:cNvPr id="6" name="Rechteck 5"/>
          <p:cNvSpPr/>
          <p:nvPr/>
        </p:nvSpPr>
        <p:spPr>
          <a:xfrm>
            <a:off x="1524000" y="1268760"/>
            <a:ext cx="9144000" cy="2099036"/>
          </a:xfrm>
          <a:prstGeom prst="rect">
            <a:avLst/>
          </a:prstGeom>
        </p:spPr>
        <p:txBody>
          <a:bodyPr wrap="square">
            <a:spAutoFit/>
          </a:bodyPr>
          <a:lstStyle/>
          <a:p>
            <a:pPr lvl="1">
              <a:spcBef>
                <a:spcPts val="675"/>
              </a:spcBef>
              <a:buClr>
                <a:srgbClr val="0066CC"/>
              </a:buClr>
              <a:buSzPct val="100000"/>
              <a:defRPr sz="1800" b="0" i="0" u="none" strike="noStrike" kern="0" cap="none" spc="0" baseline="0">
                <a:solidFill>
                  <a:srgbClr val="000000"/>
                </a:solidFill>
                <a:uFillTx/>
              </a:defRPr>
            </a:pPr>
            <a:r>
              <a:rPr lang="de-DE" sz="2400" b="1" u="sng" dirty="0">
                <a:latin typeface="+mj-lt"/>
                <a:ea typeface="Lucida Sans Unicode" pitchFamily="2"/>
                <a:cs typeface="Tahoma" pitchFamily="2"/>
              </a:rPr>
              <a:t>Wann ist die Strafecke als gefährlich abzupfeifen?</a:t>
            </a:r>
          </a:p>
          <a:p>
            <a:pPr marL="0" lvl="1">
              <a:lnSpc>
                <a:spcPct val="90000"/>
              </a:lnSpc>
              <a:spcBef>
                <a:spcPts val="600"/>
              </a:spcBef>
              <a:spcAft>
                <a:spcPts val="1200"/>
              </a:spcAft>
              <a:buClr>
                <a:srgbClr val="0066CC"/>
              </a:buClr>
              <a:buSzPct val="100000"/>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a:p>
            <a:pPr marL="914400" lvl="3">
              <a:lnSpc>
                <a:spcPct val="90000"/>
              </a:lnSpc>
              <a:spcBef>
                <a:spcPts val="600"/>
              </a:spcBef>
              <a:spcAft>
                <a:spcPts val="1200"/>
              </a:spcAft>
              <a:buClr>
                <a:srgbClr val="0066CC"/>
              </a:buClr>
              <a:buSzPct val="100000"/>
              <a:defRPr sz="1800" b="0" i="0" u="none" strike="noStrike" kern="0" cap="none" spc="0" baseline="0">
                <a:solidFill>
                  <a:srgbClr val="000000"/>
                </a:solidFill>
                <a:uFillTx/>
              </a:defRPr>
            </a:pPr>
            <a:r>
              <a:rPr lang="de-DE" sz="2400" dirty="0">
                <a:latin typeface="+mj-lt"/>
                <a:ea typeface="Lucida Sans Unicode" pitchFamily="2"/>
                <a:cs typeface="Tahoma" pitchFamily="2"/>
              </a:rPr>
              <a:t>Wenn der geschlenzte Ball beim </a:t>
            </a:r>
            <a:r>
              <a:rPr lang="de-DE" sz="2400" u="sng" dirty="0">
                <a:latin typeface="+mj-lt"/>
                <a:ea typeface="Lucida Sans Unicode" pitchFamily="2"/>
                <a:cs typeface="Tahoma" pitchFamily="2"/>
              </a:rPr>
              <a:t>ersten</a:t>
            </a:r>
            <a:r>
              <a:rPr lang="de-DE" sz="2400" dirty="0">
                <a:latin typeface="+mj-lt"/>
                <a:ea typeface="Lucida Sans Unicode" pitchFamily="2"/>
                <a:cs typeface="Tahoma" pitchFamily="2"/>
              </a:rPr>
              <a:t> Torschuss einen Abwehrspieler, der sich </a:t>
            </a:r>
            <a:r>
              <a:rPr lang="de-DE" sz="2400" u="sng" dirty="0">
                <a:latin typeface="+mj-lt"/>
                <a:ea typeface="Lucida Sans Unicode" pitchFamily="2"/>
                <a:cs typeface="Tahoma" pitchFamily="2"/>
              </a:rPr>
              <a:t>näher als 5 m</a:t>
            </a:r>
            <a:r>
              <a:rPr lang="de-DE" sz="2400" dirty="0">
                <a:latin typeface="+mj-lt"/>
                <a:ea typeface="Lucida Sans Unicode" pitchFamily="2"/>
                <a:cs typeface="Tahoma" pitchFamily="2"/>
              </a:rPr>
              <a:t> (</a:t>
            </a:r>
            <a:r>
              <a:rPr lang="de-DE" sz="2400" kern="0" dirty="0">
                <a:solidFill>
                  <a:srgbClr val="0070C0"/>
                </a:solidFill>
                <a:latin typeface="+mj-lt"/>
                <a:ea typeface="Lucida Sans Unicode" pitchFamily="2"/>
                <a:cs typeface="Tahoma" pitchFamily="2"/>
              </a:rPr>
              <a:t>Halle 3 m</a:t>
            </a:r>
            <a:r>
              <a:rPr lang="de-DE" sz="2400" dirty="0">
                <a:latin typeface="+mj-lt"/>
                <a:ea typeface="Lucida Sans Unicode" pitchFamily="2"/>
                <a:cs typeface="Tahoma" pitchFamily="2"/>
              </a:rPr>
              <a:t>) zu dem Schützen befindet </a:t>
            </a:r>
            <a:r>
              <a:rPr lang="de-DE" sz="2400" u="sng" dirty="0">
                <a:latin typeface="+mj-lt"/>
                <a:ea typeface="Lucida Sans Unicode" pitchFamily="2"/>
                <a:cs typeface="Tahoma" pitchFamily="2"/>
              </a:rPr>
              <a:t>oberhalb</a:t>
            </a:r>
            <a:r>
              <a:rPr lang="de-DE" sz="2400" dirty="0">
                <a:latin typeface="+mj-lt"/>
                <a:ea typeface="Lucida Sans Unicode" pitchFamily="2"/>
                <a:cs typeface="Tahoma" pitchFamily="2"/>
              </a:rPr>
              <a:t> oder auf </a:t>
            </a:r>
            <a:r>
              <a:rPr lang="de-DE" sz="2400" u="sng" dirty="0">
                <a:latin typeface="+mj-lt"/>
                <a:ea typeface="Lucida Sans Unicode" pitchFamily="2"/>
                <a:cs typeface="Tahoma" pitchFamily="2"/>
              </a:rPr>
              <a:t>dem Knie</a:t>
            </a:r>
            <a:r>
              <a:rPr lang="de-DE" sz="2400" dirty="0">
                <a:latin typeface="+mj-lt"/>
                <a:ea typeface="Lucida Sans Unicode" pitchFamily="2"/>
                <a:cs typeface="Tahoma" pitchFamily="2"/>
              </a:rPr>
              <a:t> am Körper trifft.</a:t>
            </a:r>
          </a:p>
        </p:txBody>
      </p:sp>
    </p:spTree>
    <p:extLst>
      <p:ext uri="{BB962C8B-B14F-4D97-AF65-F5344CB8AC3E}">
        <p14:creationId xmlns:p14="http://schemas.microsoft.com/office/powerpoint/2010/main" val="853883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Strafecke – Gesichtsschutz („Ecken-Maske“)</a:t>
            </a:r>
          </a:p>
        </p:txBody>
      </p:sp>
      <p:sp>
        <p:nvSpPr>
          <p:cNvPr id="6" name="Rechteck 5"/>
          <p:cNvSpPr/>
          <p:nvPr/>
        </p:nvSpPr>
        <p:spPr>
          <a:xfrm>
            <a:off x="1524000" y="1268761"/>
            <a:ext cx="9144000" cy="3213187"/>
          </a:xfrm>
          <a:prstGeom prst="rect">
            <a:avLst/>
          </a:prstGeom>
        </p:spPr>
        <p:txBody>
          <a:bodyPr wrap="square">
            <a:spAutoFit/>
          </a:bodyPr>
          <a:lstStyle/>
          <a:p>
            <a:pPr marL="914400" lvl="3">
              <a:lnSpc>
                <a:spcPct val="90000"/>
              </a:lnSpc>
              <a:spcBef>
                <a:spcPts val="600"/>
              </a:spcBef>
              <a:spcAft>
                <a:spcPts val="1200"/>
              </a:spcAft>
              <a:buClr>
                <a:srgbClr val="0066CC"/>
              </a:buClr>
              <a:buSzPct val="100000"/>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a:p>
            <a:pPr marL="914400" lvl="3">
              <a:lnSpc>
                <a:spcPct val="90000"/>
              </a:lnSpc>
              <a:spcBef>
                <a:spcPts val="600"/>
              </a:spcBef>
              <a:spcAft>
                <a:spcPts val="1200"/>
              </a:spcAft>
              <a:buClr>
                <a:srgbClr val="0066CC"/>
              </a:buClr>
              <a:buSzPct val="100000"/>
              <a:defRPr sz="1800" b="0" i="0" u="none" strike="noStrike" kern="0" cap="none" spc="0" baseline="0">
                <a:solidFill>
                  <a:srgbClr val="000000"/>
                </a:solidFill>
                <a:uFillTx/>
              </a:defRPr>
            </a:pPr>
            <a:r>
              <a:rPr lang="de-DE" sz="2400" dirty="0">
                <a:latin typeface="+mj-lt"/>
                <a:ea typeface="Lucida Sans Unicode" pitchFamily="2"/>
                <a:cs typeface="Tahoma" pitchFamily="2"/>
              </a:rPr>
              <a:t/>
            </a:r>
            <a:br>
              <a:rPr lang="de-DE" sz="2400" dirty="0">
                <a:latin typeface="+mj-lt"/>
                <a:ea typeface="Lucida Sans Unicode" pitchFamily="2"/>
                <a:cs typeface="Tahoma" pitchFamily="2"/>
              </a:rPr>
            </a:br>
            <a:r>
              <a:rPr lang="de-DE" sz="2400" dirty="0">
                <a:latin typeface="+mj-lt"/>
                <a:ea typeface="Lucida Sans Unicode" pitchFamily="2"/>
                <a:cs typeface="Tahoma" pitchFamily="2"/>
              </a:rPr>
              <a:t>Spieler, die zur Strafeckenabwehr eine Gesichtsschutzmaske tragen, dürfen nur zur Beendigung der Abwehraktion kurz, max. 2m (</a:t>
            </a:r>
            <a:r>
              <a:rPr lang="de-DE" sz="2400" dirty="0">
                <a:solidFill>
                  <a:srgbClr val="0070C0"/>
                </a:solidFill>
                <a:latin typeface="+mj-lt"/>
                <a:ea typeface="Lucida Sans Unicode" pitchFamily="2"/>
                <a:cs typeface="Tahoma" pitchFamily="2"/>
              </a:rPr>
              <a:t>Halle 1m</a:t>
            </a:r>
            <a:r>
              <a:rPr lang="de-DE" sz="2400" dirty="0">
                <a:latin typeface="+mj-lt"/>
                <a:ea typeface="Lucida Sans Unicode" pitchFamily="2"/>
                <a:cs typeface="Tahoma" pitchFamily="2"/>
              </a:rPr>
              <a:t>) mit der Maske den Schusskreis verlassen, ansonsten ist dies nicht zulässig und es muss ein Freischlag am Schusskreis gegen den betroffenen Spieler verhängt werden.</a:t>
            </a:r>
          </a:p>
          <a:p>
            <a:pPr marL="914400" lvl="3">
              <a:lnSpc>
                <a:spcPct val="90000"/>
              </a:lnSpc>
              <a:spcBef>
                <a:spcPts val="600"/>
              </a:spcBef>
              <a:spcAft>
                <a:spcPts val="1200"/>
              </a:spcAft>
              <a:buClr>
                <a:srgbClr val="0066CC"/>
              </a:buClr>
              <a:buSzPct val="100000"/>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p:txBody>
      </p:sp>
    </p:spTree>
    <p:extLst>
      <p:ext uri="{BB962C8B-B14F-4D97-AF65-F5344CB8AC3E}">
        <p14:creationId xmlns:p14="http://schemas.microsoft.com/office/powerpoint/2010/main" val="1497489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Strafecke – „</a:t>
            </a:r>
            <a:r>
              <a:rPr lang="de-DE" sz="3400" b="1" dirty="0" err="1">
                <a:solidFill>
                  <a:srgbClr val="00B050"/>
                </a:solidFill>
              </a:rPr>
              <a:t>Cheating</a:t>
            </a:r>
            <a:r>
              <a:rPr lang="de-DE" sz="3400" b="1" dirty="0">
                <a:solidFill>
                  <a:srgbClr val="00B050"/>
                </a:solidFill>
              </a:rPr>
              <a:t>“</a:t>
            </a:r>
          </a:p>
        </p:txBody>
      </p:sp>
      <p:sp>
        <p:nvSpPr>
          <p:cNvPr id="6" name="Rechteck 5"/>
          <p:cNvSpPr/>
          <p:nvPr/>
        </p:nvSpPr>
        <p:spPr>
          <a:xfrm>
            <a:off x="1524000" y="1268760"/>
            <a:ext cx="9144000" cy="5567678"/>
          </a:xfrm>
          <a:prstGeom prst="rect">
            <a:avLst/>
          </a:prstGeom>
        </p:spPr>
        <p:txBody>
          <a:bodyPr wrap="square">
            <a:spAutoFit/>
          </a:bodyPr>
          <a:lstStyle/>
          <a:p>
            <a:pPr marL="0" lvl="1">
              <a:lnSpc>
                <a:spcPct val="90000"/>
              </a:lnSpc>
              <a:spcBef>
                <a:spcPts val="600"/>
              </a:spcBef>
              <a:spcAft>
                <a:spcPts val="1200"/>
              </a:spcAft>
              <a:buClr>
                <a:srgbClr val="0066CC"/>
              </a:buClr>
              <a:buSzPct val="100000"/>
              <a:defRPr sz="1800" b="0" i="0" u="none" strike="noStrike" kern="0" cap="none" spc="0" baseline="0">
                <a:solidFill>
                  <a:srgbClr val="000000"/>
                </a:solidFill>
                <a:uFillTx/>
              </a:defRPr>
            </a:pPr>
            <a:r>
              <a:rPr lang="de-DE" sz="2400" dirty="0">
                <a:latin typeface="+mj-lt"/>
                <a:ea typeface="Lucida Sans Unicode" pitchFamily="2"/>
                <a:cs typeface="Tahoma" pitchFamily="2"/>
              </a:rPr>
              <a:t>Bei zu frühem Herauslaufen der Verteidiger (bzw. Tor verschieben):</a:t>
            </a:r>
          </a:p>
          <a:p>
            <a:pPr marL="342900" lvl="1" indent="-342900">
              <a:lnSpc>
                <a:spcPct val="90000"/>
              </a:lnSpc>
              <a:spcBef>
                <a:spcPts val="600"/>
              </a:spcBef>
              <a:spcAft>
                <a:spcPts val="1200"/>
              </a:spcAft>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Verursacher muss zur Mittellinie und Mannschaft verteidigt mit einem Spieler weniger; Verteidiger darf nicht ersetzt werden (Strafecke wird nach der Vorteilsregel angehalten oder wiederholt)</a:t>
            </a:r>
          </a:p>
          <a:p>
            <a:pPr marL="342900" lvl="1" indent="-342900">
              <a:lnSpc>
                <a:spcPct val="90000"/>
              </a:lnSpc>
              <a:spcBef>
                <a:spcPts val="600"/>
              </a:spcBef>
              <a:spcAft>
                <a:spcPts val="1200"/>
              </a:spcAft>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Falls der Torwart zu früh läuft, muss für ihn einer der Verteidiger zur Mittellinie; Mannschaft verteidigt in Unterzahl</a:t>
            </a:r>
          </a:p>
          <a:p>
            <a:pPr marL="342900" lvl="1" indent="-342900">
              <a:lnSpc>
                <a:spcPct val="90000"/>
              </a:lnSpc>
              <a:spcBef>
                <a:spcPts val="600"/>
              </a:spcBef>
              <a:spcAft>
                <a:spcPts val="1200"/>
              </a:spcAft>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Läuft ein Stürmer zu früh in den Schusskreis, muss dieser zur Mittellinie, darf aber ersetzt werden (Strafecke wird wiederholt, falls ein Tor fällt).</a:t>
            </a:r>
          </a:p>
          <a:p>
            <a:pPr marL="342900" lvl="1" indent="-342900">
              <a:lnSpc>
                <a:spcPct val="90000"/>
              </a:lnSpc>
              <a:spcBef>
                <a:spcPts val="600"/>
              </a:spcBef>
              <a:spcAft>
                <a:spcPts val="1200"/>
              </a:spcAft>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Versucht der Reingeber eine Täuschung um einen Frühstart zu provozieren, so hat auch dieser zur Mittelinie zu gehen.</a:t>
            </a:r>
          </a:p>
          <a:p>
            <a:pPr marL="342900" lvl="1" indent="-342900">
              <a:lnSpc>
                <a:spcPct val="90000"/>
              </a:lnSpc>
              <a:spcBef>
                <a:spcPts val="600"/>
              </a:spcBef>
              <a:spcAft>
                <a:spcPts val="1200"/>
              </a:spcAft>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Bei „neuer“ Strafecke können der/die Spieler von der Mittellinie wieder zur Verteidigung vervollständigen</a:t>
            </a:r>
          </a:p>
        </p:txBody>
      </p:sp>
    </p:spTree>
    <p:extLst>
      <p:ext uri="{BB962C8B-B14F-4D97-AF65-F5344CB8AC3E}">
        <p14:creationId xmlns:p14="http://schemas.microsoft.com/office/powerpoint/2010/main" val="3028317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Strafecke – Bestrafte Spieler</a:t>
            </a:r>
          </a:p>
        </p:txBody>
      </p:sp>
      <p:sp>
        <p:nvSpPr>
          <p:cNvPr id="6" name="Rechteck 5"/>
          <p:cNvSpPr/>
          <p:nvPr/>
        </p:nvSpPr>
        <p:spPr>
          <a:xfrm>
            <a:off x="1524000" y="1268761"/>
            <a:ext cx="9144000" cy="4893647"/>
          </a:xfrm>
          <a:prstGeom prst="rect">
            <a:avLst/>
          </a:prstGeom>
        </p:spPr>
        <p:txBody>
          <a:bodyPr wrap="square">
            <a:spAutoFit/>
          </a:bodyPr>
          <a:lstStyle/>
          <a:p>
            <a:pPr marL="177475" indent="-177475">
              <a:spcBef>
                <a:spcPts val="500"/>
              </a:spcBef>
              <a:defRPr sz="1800" b="0" i="0" u="none" strike="noStrike" kern="0" cap="none" spc="0" baseline="0">
                <a:solidFill>
                  <a:srgbClr val="000000"/>
                </a:solidFill>
                <a:uFillTx/>
              </a:defRPr>
            </a:pPr>
            <a:r>
              <a:rPr lang="de-DE" sz="2400" dirty="0">
                <a:latin typeface="+mj-lt"/>
                <a:ea typeface="Lucida Sans Unicode" pitchFamily="2"/>
                <a:cs typeface="Tahoma" pitchFamily="2"/>
              </a:rPr>
              <a:t>	Eine Mannschaft verteidigt aufgrund eines oder mehrfacher „Frühstarts“ die Strafecke mit einem bzw. mehreren Verteidiger weniger. Bei der Strafeckenausführung wird wegen eines Fußfehlers eine „neue“ Strafecke verhängt. Die verteidigende Mannschaft darf sich nun wieder </a:t>
            </a:r>
            <a:r>
              <a:rPr lang="de-DE" sz="2400" b="1" dirty="0">
                <a:latin typeface="+mj-lt"/>
                <a:ea typeface="Lucida Sans Unicode" pitchFamily="2"/>
                <a:cs typeface="Tahoma" pitchFamily="2"/>
              </a:rPr>
              <a:t>vervollständigen </a:t>
            </a:r>
            <a:r>
              <a:rPr lang="de-DE" sz="2400" dirty="0">
                <a:latin typeface="+mj-lt"/>
                <a:ea typeface="Lucida Sans Unicode" pitchFamily="2"/>
                <a:cs typeface="Tahoma" pitchFamily="2"/>
              </a:rPr>
              <a:t>um die entsprechende Strafecke zu verteidigen.</a:t>
            </a:r>
            <a:br>
              <a:rPr lang="de-DE" sz="2400" dirty="0">
                <a:latin typeface="+mj-lt"/>
                <a:ea typeface="Lucida Sans Unicode" pitchFamily="2"/>
                <a:cs typeface="Tahoma" pitchFamily="2"/>
              </a:rPr>
            </a:br>
            <a:r>
              <a:rPr lang="de-DE" sz="2400" dirty="0">
                <a:latin typeface="+mj-lt"/>
                <a:ea typeface="Lucida Sans Unicode" pitchFamily="2"/>
                <a:cs typeface="Tahoma" pitchFamily="2"/>
              </a:rPr>
              <a:t/>
            </a:r>
            <a:br>
              <a:rPr lang="de-DE" sz="2400" dirty="0">
                <a:latin typeface="+mj-lt"/>
                <a:ea typeface="Lucida Sans Unicode" pitchFamily="2"/>
                <a:cs typeface="Tahoma" pitchFamily="2"/>
              </a:rPr>
            </a:br>
            <a:r>
              <a:rPr lang="de-DE" sz="2400" dirty="0">
                <a:latin typeface="+mj-lt"/>
                <a:ea typeface="Lucida Sans Unicode" pitchFamily="2"/>
                <a:cs typeface="Tahoma" pitchFamily="2"/>
              </a:rPr>
              <a:t>Der zur Mittellinie geschickte Angreifer, der </a:t>
            </a:r>
            <a:r>
              <a:rPr lang="de-DE" sz="2400" dirty="0" smtClean="0">
                <a:latin typeface="+mj-lt"/>
                <a:ea typeface="Lucida Sans Unicode" pitchFamily="2"/>
                <a:cs typeface="Tahoma" pitchFamily="2"/>
              </a:rPr>
              <a:t>den Regelverstoß </a:t>
            </a:r>
            <a:r>
              <a:rPr lang="de-DE" sz="2400" dirty="0">
                <a:latin typeface="+mj-lt"/>
                <a:ea typeface="Lucida Sans Unicode" pitchFamily="2"/>
                <a:cs typeface="Tahoma" pitchFamily="2"/>
              </a:rPr>
              <a:t>begangen hat, darf zur Strafeckenausführung wieder an den Schusskreisrand zurückkehren, falls eine neue Strafecke verhängt wurde.</a:t>
            </a:r>
            <a:br>
              <a:rPr lang="de-DE" sz="2400" dirty="0">
                <a:latin typeface="+mj-lt"/>
                <a:ea typeface="Lucida Sans Unicode" pitchFamily="2"/>
                <a:cs typeface="Tahoma" pitchFamily="2"/>
              </a:rPr>
            </a:br>
            <a:r>
              <a:rPr lang="de-DE" sz="2400" dirty="0">
                <a:latin typeface="+mj-lt"/>
                <a:ea typeface="Lucida Sans Unicode" pitchFamily="2"/>
                <a:cs typeface="Tahoma" pitchFamily="2"/>
              </a:rPr>
              <a:t/>
            </a:r>
            <a:br>
              <a:rPr lang="de-DE" sz="2400" dirty="0">
                <a:latin typeface="+mj-lt"/>
                <a:ea typeface="Lucida Sans Unicode" pitchFamily="2"/>
                <a:cs typeface="Tahoma" pitchFamily="2"/>
              </a:rPr>
            </a:br>
            <a:r>
              <a:rPr lang="de-DE" sz="2400" dirty="0">
                <a:latin typeface="+mj-lt"/>
                <a:ea typeface="Lucida Sans Unicode" pitchFamily="2"/>
                <a:cs typeface="Tahoma" pitchFamily="2"/>
              </a:rPr>
              <a:t>Dies gilt </a:t>
            </a:r>
            <a:r>
              <a:rPr lang="de-DE" sz="2400" dirty="0" smtClean="0">
                <a:latin typeface="+mj-lt"/>
                <a:ea typeface="Lucida Sans Unicode" pitchFamily="2"/>
                <a:cs typeface="Tahoma" pitchFamily="2"/>
              </a:rPr>
              <a:t>für </a:t>
            </a:r>
            <a:r>
              <a:rPr lang="de-DE" sz="2400" dirty="0">
                <a:latin typeface="+mj-lt"/>
                <a:ea typeface="Lucida Sans Unicode" pitchFamily="2"/>
                <a:cs typeface="Tahoma" pitchFamily="2"/>
              </a:rPr>
              <a:t>Feld und </a:t>
            </a:r>
            <a:r>
              <a:rPr lang="de-DE" sz="2400" dirty="0">
                <a:solidFill>
                  <a:srgbClr val="0070C0"/>
                </a:solidFill>
                <a:latin typeface="+mj-lt"/>
                <a:ea typeface="Lucida Sans Unicode" pitchFamily="2"/>
                <a:cs typeface="Tahoma" pitchFamily="2"/>
              </a:rPr>
              <a:t>Halle</a:t>
            </a:r>
            <a:r>
              <a:rPr lang="de-DE" sz="2400" dirty="0">
                <a:latin typeface="+mj-lt"/>
                <a:ea typeface="Lucida Sans Unicode" pitchFamily="2"/>
                <a:cs typeface="Tahoma" pitchFamily="2"/>
              </a:rPr>
              <a:t>!</a:t>
            </a:r>
          </a:p>
        </p:txBody>
      </p:sp>
    </p:spTree>
    <p:extLst>
      <p:ext uri="{BB962C8B-B14F-4D97-AF65-F5344CB8AC3E}">
        <p14:creationId xmlns:p14="http://schemas.microsoft.com/office/powerpoint/2010/main" val="3545019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Strafecke – Stellungsspiel</a:t>
            </a:r>
          </a:p>
        </p:txBody>
      </p:sp>
      <p:sp>
        <p:nvSpPr>
          <p:cNvPr id="6" name="Rechteck 5"/>
          <p:cNvSpPr/>
          <p:nvPr/>
        </p:nvSpPr>
        <p:spPr>
          <a:xfrm>
            <a:off x="1524000" y="1268760"/>
            <a:ext cx="9144000" cy="424732"/>
          </a:xfrm>
          <a:prstGeom prst="rect">
            <a:avLst/>
          </a:prstGeom>
        </p:spPr>
        <p:txBody>
          <a:bodyPr wrap="square">
            <a:spAutoFit/>
          </a:bodyPr>
          <a:lstStyle/>
          <a:p>
            <a:pPr>
              <a:lnSpc>
                <a:spcPct val="90000"/>
              </a:lnSpc>
              <a:spcBef>
                <a:spcPts val="800"/>
              </a:spcBef>
              <a:defRPr sz="1800" b="0" i="0" u="none" strike="noStrike" kern="0" cap="none" spc="0" baseline="0">
                <a:solidFill>
                  <a:srgbClr val="000000"/>
                </a:solidFill>
                <a:uFillTx/>
              </a:defRPr>
            </a:pPr>
            <a:r>
              <a:rPr lang="de-DE" sz="2400" dirty="0">
                <a:solidFill>
                  <a:srgbClr val="000000"/>
                </a:solidFill>
                <a:ea typeface="Lucida Sans Unicode" pitchFamily="2"/>
                <a:cs typeface="Tahoma" pitchFamily="2"/>
              </a:rPr>
              <a:t>Ideales Stellungsspiel der Schiedsrichter bei einer Strafecke:</a:t>
            </a:r>
          </a:p>
        </p:txBody>
      </p:sp>
      <p:pic>
        <p:nvPicPr>
          <p:cNvPr id="28" name="Picture 55"/>
          <p:cNvPicPr>
            <a:picLocks noChangeAspect="1"/>
          </p:cNvPicPr>
          <p:nvPr/>
        </p:nvPicPr>
        <p:blipFill>
          <a:blip r:embed="rId3" cstate="email">
            <a:lum/>
            <a:alphaModFix/>
            <a:extLst>
              <a:ext uri="{28A0092B-C50C-407E-A947-70E740481C1C}">
                <a14:useLocalDpi xmlns:a14="http://schemas.microsoft.com/office/drawing/2010/main"/>
              </a:ext>
            </a:extLst>
          </a:blip>
          <a:srcRect/>
          <a:stretch>
            <a:fillRect/>
          </a:stretch>
        </p:blipFill>
        <p:spPr>
          <a:xfrm>
            <a:off x="1919541" y="1772816"/>
            <a:ext cx="3779635" cy="3109682"/>
          </a:xfrm>
          <a:prstGeom prst="rect">
            <a:avLst/>
          </a:prstGeom>
          <a:noFill/>
          <a:ln>
            <a:noFill/>
          </a:ln>
        </p:spPr>
      </p:pic>
      <p:pic>
        <p:nvPicPr>
          <p:cNvPr id="29" name="Picture 55"/>
          <p:cNvPicPr>
            <a:picLocks noChangeAspect="1"/>
          </p:cNvPicPr>
          <p:nvPr/>
        </p:nvPicPr>
        <p:blipFill>
          <a:blip r:embed="rId3" cstate="email">
            <a:lum/>
            <a:alphaModFix/>
            <a:extLst>
              <a:ext uri="{28A0092B-C50C-407E-A947-70E740481C1C}">
                <a14:useLocalDpi xmlns:a14="http://schemas.microsoft.com/office/drawing/2010/main"/>
              </a:ext>
            </a:extLst>
          </a:blip>
          <a:srcRect/>
          <a:stretch>
            <a:fillRect/>
          </a:stretch>
        </p:blipFill>
        <p:spPr>
          <a:xfrm>
            <a:off x="1919541" y="1772816"/>
            <a:ext cx="3779635" cy="3109682"/>
          </a:xfrm>
          <a:prstGeom prst="rect">
            <a:avLst/>
          </a:prstGeom>
          <a:noFill/>
          <a:ln>
            <a:noFill/>
          </a:ln>
        </p:spPr>
      </p:pic>
      <p:grpSp>
        <p:nvGrpSpPr>
          <p:cNvPr id="30" name="Group 22"/>
          <p:cNvGrpSpPr/>
          <p:nvPr/>
        </p:nvGrpSpPr>
        <p:grpSpPr>
          <a:xfrm>
            <a:off x="2600302" y="3796741"/>
            <a:ext cx="498238" cy="448389"/>
            <a:chOff x="2323801" y="3929039"/>
            <a:chExt cx="498238" cy="448389"/>
          </a:xfrm>
        </p:grpSpPr>
        <p:sp>
          <p:nvSpPr>
            <p:cNvPr id="31" name="Oval 23"/>
            <p:cNvSpPr/>
            <p:nvPr/>
          </p:nvSpPr>
          <p:spPr>
            <a:xfrm>
              <a:off x="2323801" y="3929039"/>
              <a:ext cx="416161" cy="43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a:solidFill>
                <a:srgbClr val="000000"/>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2" name="Text Box 24"/>
            <p:cNvSpPr/>
            <p:nvPr/>
          </p:nvSpPr>
          <p:spPr>
            <a:xfrm>
              <a:off x="2323801" y="3929039"/>
              <a:ext cx="498238"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spcBef>
                  <a:spcPts val="1125"/>
                </a:spcBef>
                <a:defRPr sz="1800" b="0" i="0" u="none" strike="noStrike" kern="0" cap="none" spc="0" baseline="0">
                  <a:solidFill>
                    <a:srgbClr val="000000"/>
                  </a:solidFill>
                  <a:uFillTx/>
                </a:defRPr>
              </a:pPr>
              <a:r>
                <a:rPr lang="de-DE" sz="2400">
                  <a:solidFill>
                    <a:srgbClr val="000000"/>
                  </a:solidFill>
                  <a:latin typeface="Times New Roman" pitchFamily="18"/>
                  <a:ea typeface="Lucida Sans Unicode" pitchFamily="2"/>
                  <a:cs typeface="Tahoma" pitchFamily="2"/>
                </a:rPr>
                <a:t>1.</a:t>
              </a:r>
            </a:p>
          </p:txBody>
        </p:sp>
      </p:grpSp>
      <p:grpSp>
        <p:nvGrpSpPr>
          <p:cNvPr id="33" name="Group 25"/>
          <p:cNvGrpSpPr/>
          <p:nvPr/>
        </p:nvGrpSpPr>
        <p:grpSpPr>
          <a:xfrm>
            <a:off x="3745104" y="1952103"/>
            <a:ext cx="497881" cy="464208"/>
            <a:chOff x="3468602" y="2084402"/>
            <a:chExt cx="497881" cy="464208"/>
          </a:xfrm>
        </p:grpSpPr>
        <p:sp>
          <p:nvSpPr>
            <p:cNvPr id="34" name="Oval 26"/>
            <p:cNvSpPr/>
            <p:nvPr/>
          </p:nvSpPr>
          <p:spPr>
            <a:xfrm>
              <a:off x="3479758" y="2084402"/>
              <a:ext cx="415795" cy="43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a:solidFill>
                <a:srgbClr val="000000"/>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5" name="Text Box 27"/>
            <p:cNvSpPr/>
            <p:nvPr/>
          </p:nvSpPr>
          <p:spPr>
            <a:xfrm>
              <a:off x="3468602" y="2100221"/>
              <a:ext cx="497881"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spcBef>
                  <a:spcPts val="1125"/>
                </a:spcBef>
                <a:defRPr sz="1800" b="0" i="0" u="none" strike="noStrike" kern="0" cap="none" spc="0" baseline="0">
                  <a:solidFill>
                    <a:srgbClr val="000000"/>
                  </a:solidFill>
                  <a:uFillTx/>
                </a:defRPr>
              </a:pPr>
              <a:r>
                <a:rPr lang="de-DE" sz="2400" dirty="0">
                  <a:solidFill>
                    <a:srgbClr val="000000"/>
                  </a:solidFill>
                  <a:latin typeface="Times New Roman" pitchFamily="18"/>
                  <a:ea typeface="Lucida Sans Unicode" pitchFamily="2"/>
                  <a:cs typeface="Tahoma" pitchFamily="2"/>
                </a:rPr>
                <a:t>2.</a:t>
              </a:r>
            </a:p>
          </p:txBody>
        </p:sp>
      </p:grpSp>
      <p:sp>
        <p:nvSpPr>
          <p:cNvPr id="36" name="Geschweifte Klammer links 22"/>
          <p:cNvSpPr/>
          <p:nvPr/>
        </p:nvSpPr>
        <p:spPr>
          <a:xfrm flipH="1">
            <a:off x="4276461" y="1796583"/>
            <a:ext cx="214198" cy="500039"/>
          </a:xfrm>
          <a:custGeom>
            <a:avLst>
              <a:gd name="f0" fmla="val 771"/>
              <a:gd name="f1" fmla="val 10800"/>
            </a:avLst>
            <a:gdLst>
              <a:gd name="f2" fmla="val 10800000"/>
              <a:gd name="f3" fmla="val 5400000"/>
              <a:gd name="f4" fmla="val 180"/>
              <a:gd name="f5" fmla="val w"/>
              <a:gd name="f6" fmla="val h"/>
              <a:gd name="f7" fmla="val 0"/>
              <a:gd name="f8" fmla="val 21600"/>
              <a:gd name="f9" fmla="val 5400"/>
              <a:gd name="f10" fmla="val 16200"/>
              <a:gd name="f11" fmla="val 10800"/>
              <a:gd name="f12" fmla="val -2147483647"/>
              <a:gd name="f13" fmla="val 2147483647"/>
              <a:gd name="f14" fmla="+- 0 0 0"/>
              <a:gd name="f15" fmla="*/ f5 1 21600"/>
              <a:gd name="f16" fmla="*/ f6 1 21600"/>
              <a:gd name="f17" fmla="val f7"/>
              <a:gd name="f18" fmla="val f8"/>
              <a:gd name="f19" fmla="pin 0 f0 5400"/>
              <a:gd name="f20" fmla="pin 0 f1 21600"/>
              <a:gd name="f21" fmla="*/ f14 f2 1"/>
              <a:gd name="f22" fmla="+- f18 0 f17"/>
              <a:gd name="f23" fmla="val f19"/>
              <a:gd name="f24" fmla="val f20"/>
              <a:gd name="f25" fmla="*/ f19 f16 1"/>
              <a:gd name="f26" fmla="*/ 0 f15 1"/>
              <a:gd name="f27" fmla="*/ f20 f16 1"/>
              <a:gd name="f28" fmla="*/ f21 1 f4"/>
              <a:gd name="f29" fmla="*/ f22 1 21600"/>
              <a:gd name="f30" fmla="*/ f23 1 2"/>
              <a:gd name="f31" fmla="+- 21600 0 f23"/>
              <a:gd name="f32" fmla="*/ f23 10000 1"/>
              <a:gd name="f33" fmla="+- f24 0 f23"/>
              <a:gd name="f34" fmla="+- f24 f23 0"/>
              <a:gd name="f35" fmla="+- f28 0 f3"/>
              <a:gd name="f36" fmla="*/ 10800 f29 1"/>
              <a:gd name="f37" fmla="*/ 13800 f29 1"/>
              <a:gd name="f38" fmla="*/ 21600 f29 1"/>
              <a:gd name="f39" fmla="*/ 0 f29 1"/>
              <a:gd name="f40" fmla="+- f24 0 f30"/>
              <a:gd name="f41" fmla="+- f24 f30 0"/>
              <a:gd name="f42" fmla="+- 21600 0 f30"/>
              <a:gd name="f43" fmla="*/ f32 1 31953"/>
              <a:gd name="f44" fmla="+- 21600 0 f43"/>
              <a:gd name="f45" fmla="*/ f36 1 f29"/>
              <a:gd name="f46" fmla="*/ f38 1 f29"/>
              <a:gd name="f47" fmla="*/ f39 1 f29"/>
              <a:gd name="f48" fmla="*/ f37 1 f29"/>
              <a:gd name="f49" fmla="*/ f43 f16 1"/>
              <a:gd name="f50" fmla="*/ f45 f15 1"/>
              <a:gd name="f51" fmla="*/ f48 f15 1"/>
              <a:gd name="f52" fmla="*/ f46 f15 1"/>
              <a:gd name="f53" fmla="*/ f44 f16 1"/>
              <a:gd name="f54" fmla="*/ f47 f16 1"/>
              <a:gd name="f55" fmla="*/ f47 f15 1"/>
              <a:gd name="f56" fmla="*/ f45 f16 1"/>
              <a:gd name="f57" fmla="*/ f46 f16 1"/>
            </a:gdLst>
            <a:ahLst>
              <a:ahXY gdRefY="f0" minY="f7" maxY="f9">
                <a:pos x="f50" y="f25"/>
              </a:ahXY>
              <a:ahXY gdRefY="f1" minY="f7" maxY="f8">
                <a:pos x="f26" y="f27"/>
              </a:ahXY>
            </a:ahLst>
            <a:cxnLst>
              <a:cxn ang="3cd4">
                <a:pos x="hc" y="t"/>
              </a:cxn>
              <a:cxn ang="0">
                <a:pos x="r" y="vc"/>
              </a:cxn>
              <a:cxn ang="cd4">
                <a:pos x="hc" y="b"/>
              </a:cxn>
              <a:cxn ang="cd2">
                <a:pos x="l" y="vc"/>
              </a:cxn>
              <a:cxn ang="f35">
                <a:pos x="f52" y="f54"/>
              </a:cxn>
              <a:cxn ang="f35">
                <a:pos x="f55" y="f56"/>
              </a:cxn>
              <a:cxn ang="f35">
                <a:pos x="f52" y="f57"/>
              </a:cxn>
            </a:cxnLst>
            <a:rect l="f51" t="f49" r="f52" b="f53"/>
            <a:pathLst>
              <a:path w="21600" h="21600">
                <a:moveTo>
                  <a:pt x="f8" y="f7"/>
                </a:moveTo>
                <a:cubicBezTo>
                  <a:pt x="f10" y="f7"/>
                  <a:pt x="f11" y="f30"/>
                  <a:pt x="f11" y="f23"/>
                </a:cubicBezTo>
                <a:lnTo>
                  <a:pt x="f11" y="f33"/>
                </a:lnTo>
                <a:cubicBezTo>
                  <a:pt x="f11" y="f40"/>
                  <a:pt x="f9" y="f24"/>
                  <a:pt x="f7" y="f24"/>
                </a:cubicBezTo>
                <a:cubicBezTo>
                  <a:pt x="f9" y="f24"/>
                  <a:pt x="f11" y="f41"/>
                  <a:pt x="f11" y="f34"/>
                </a:cubicBezTo>
                <a:lnTo>
                  <a:pt x="f11" y="f31"/>
                </a:lnTo>
                <a:cubicBezTo>
                  <a:pt x="f11" y="f42"/>
                  <a:pt x="f10" y="f8"/>
                  <a:pt x="f8" y="f8"/>
                </a:cubicBezTo>
              </a:path>
            </a:pathLst>
          </a:custGeom>
          <a:noFill/>
          <a:ln w="9363">
            <a:solidFill>
              <a:srgbClr val="003399"/>
            </a:solidFill>
            <a:prstDash val="solid"/>
            <a:miter/>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7" name="Gerade Verbindung 25"/>
          <p:cNvSpPr/>
          <p:nvPr/>
        </p:nvSpPr>
        <p:spPr>
          <a:xfrm flipH="1">
            <a:off x="3529105" y="2325060"/>
            <a:ext cx="287277" cy="211464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8" name="Gerade Verbindung 29"/>
          <p:cNvSpPr/>
          <p:nvPr/>
        </p:nvSpPr>
        <p:spPr>
          <a:xfrm flipH="1">
            <a:off x="4052544" y="2305986"/>
            <a:ext cx="80997" cy="211464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9" name="Textfeld 26"/>
          <p:cNvSpPr/>
          <p:nvPr/>
        </p:nvSpPr>
        <p:spPr>
          <a:xfrm>
            <a:off x="4457897" y="1867860"/>
            <a:ext cx="1000079"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defRPr sz="1800" b="0" i="0" u="none" strike="noStrike" kern="0" cap="none" spc="0" baseline="0">
                <a:solidFill>
                  <a:srgbClr val="000000"/>
                </a:solidFill>
                <a:uFillTx/>
              </a:defRPr>
            </a:pPr>
            <a:r>
              <a:rPr lang="de-DE" sz="2400">
                <a:solidFill>
                  <a:srgbClr val="000000"/>
                </a:solidFill>
                <a:effectLst>
                  <a:outerShdw dist="17962" dir="2700000">
                    <a:srgbClr val="000000"/>
                  </a:outerShdw>
                </a:effectLst>
                <a:latin typeface="Times New Roman" pitchFamily="18"/>
                <a:ea typeface="Lucida Sans Unicode" pitchFamily="2"/>
                <a:cs typeface="Tahoma" pitchFamily="2"/>
              </a:rPr>
              <a:t>1-3m</a:t>
            </a:r>
          </a:p>
        </p:txBody>
      </p:sp>
      <p:sp>
        <p:nvSpPr>
          <p:cNvPr id="3" name="Textfeld 2"/>
          <p:cNvSpPr txBox="1"/>
          <p:nvPr/>
        </p:nvSpPr>
        <p:spPr>
          <a:xfrm>
            <a:off x="5735960" y="1861935"/>
            <a:ext cx="4608512" cy="2677656"/>
          </a:xfrm>
          <a:prstGeom prst="rect">
            <a:avLst/>
          </a:prstGeom>
          <a:noFill/>
        </p:spPr>
        <p:txBody>
          <a:bodyPr wrap="square" rtlCol="0">
            <a:spAutoFit/>
          </a:bodyPr>
          <a:lstStyle/>
          <a:p>
            <a:r>
              <a:rPr lang="de-DE" sz="2400" dirty="0"/>
              <a:t>SR         :</a:t>
            </a:r>
          </a:p>
          <a:p>
            <a:pPr marL="342900" indent="-342900">
              <a:buFontTx/>
              <a:buChar char="-"/>
            </a:pPr>
            <a:r>
              <a:rPr lang="de-DE" sz="2400" dirty="0"/>
              <a:t>Herauslaufen der Verteidiger</a:t>
            </a:r>
          </a:p>
          <a:p>
            <a:pPr marL="342900" indent="-342900">
              <a:buFontTx/>
              <a:buChar char="-"/>
            </a:pPr>
            <a:r>
              <a:rPr lang="de-DE" sz="2400" dirty="0"/>
              <a:t>Hereingabe des Balles</a:t>
            </a:r>
          </a:p>
          <a:p>
            <a:pPr marL="342900" indent="-342900">
              <a:buFontTx/>
              <a:buChar char="-"/>
            </a:pPr>
            <a:r>
              <a:rPr lang="de-DE" sz="2400" dirty="0"/>
              <a:t>Überschreiten der Grundlinie</a:t>
            </a:r>
          </a:p>
          <a:p>
            <a:pPr marL="342900" indent="-342900">
              <a:buFontTx/>
              <a:buChar char="-"/>
            </a:pPr>
            <a:r>
              <a:rPr lang="de-DE" sz="2400" dirty="0"/>
              <a:t>Allg. Verstöße im Schusskreis</a:t>
            </a:r>
          </a:p>
          <a:p>
            <a:r>
              <a:rPr lang="de-DE" sz="2400" dirty="0"/>
              <a:t>     Stellung:  ca. 2m von der                                                </a:t>
            </a:r>
            <a:r>
              <a:rPr lang="de-DE" sz="2400" dirty="0">
                <a:solidFill>
                  <a:schemeClr val="bg1"/>
                </a:solidFill>
              </a:rPr>
              <a:t>.</a:t>
            </a:r>
            <a:r>
              <a:rPr lang="de-DE" sz="2400" dirty="0"/>
              <a:t>    Grundlinie entfernt.</a:t>
            </a:r>
          </a:p>
        </p:txBody>
      </p:sp>
      <p:grpSp>
        <p:nvGrpSpPr>
          <p:cNvPr id="40" name="Group 22"/>
          <p:cNvGrpSpPr/>
          <p:nvPr/>
        </p:nvGrpSpPr>
        <p:grpSpPr>
          <a:xfrm>
            <a:off x="6237744" y="1880720"/>
            <a:ext cx="498238" cy="448389"/>
            <a:chOff x="8153284" y="1905115"/>
            <a:chExt cx="498238" cy="448389"/>
          </a:xfrm>
        </p:grpSpPr>
        <p:sp>
          <p:nvSpPr>
            <p:cNvPr id="41" name="Oval 23"/>
            <p:cNvSpPr/>
            <p:nvPr/>
          </p:nvSpPr>
          <p:spPr>
            <a:xfrm>
              <a:off x="8153284" y="1905115"/>
              <a:ext cx="416161" cy="43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a:solidFill>
                <a:srgbClr val="000000"/>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42" name="Text Box 24"/>
            <p:cNvSpPr/>
            <p:nvPr/>
          </p:nvSpPr>
          <p:spPr>
            <a:xfrm>
              <a:off x="8153284" y="1905115"/>
              <a:ext cx="498238"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spcBef>
                  <a:spcPts val="1125"/>
                </a:spcBef>
                <a:defRPr sz="1800" b="0" i="0" u="none" strike="noStrike" kern="0" cap="none" spc="0" baseline="0">
                  <a:solidFill>
                    <a:srgbClr val="000000"/>
                  </a:solidFill>
                  <a:uFillTx/>
                </a:defRPr>
              </a:pPr>
              <a:r>
                <a:rPr lang="de-DE" sz="2400" dirty="0">
                  <a:solidFill>
                    <a:srgbClr val="000000"/>
                  </a:solidFill>
                  <a:latin typeface="Times New Roman" pitchFamily="18"/>
                  <a:ea typeface="Lucida Sans Unicode" pitchFamily="2"/>
                  <a:cs typeface="Tahoma" pitchFamily="2"/>
                </a:rPr>
                <a:t>1.</a:t>
              </a:r>
            </a:p>
          </p:txBody>
        </p:sp>
      </p:grpSp>
      <p:sp>
        <p:nvSpPr>
          <p:cNvPr id="43" name="Textfeld 42"/>
          <p:cNvSpPr txBox="1"/>
          <p:nvPr/>
        </p:nvSpPr>
        <p:spPr>
          <a:xfrm>
            <a:off x="1972204" y="4509120"/>
            <a:ext cx="8660300" cy="2677656"/>
          </a:xfrm>
          <a:prstGeom prst="rect">
            <a:avLst/>
          </a:prstGeom>
          <a:noFill/>
        </p:spPr>
        <p:txBody>
          <a:bodyPr wrap="square" rtlCol="0">
            <a:spAutoFit/>
          </a:bodyPr>
          <a:lstStyle/>
          <a:p>
            <a:r>
              <a:rPr lang="de-DE" sz="2400" dirty="0"/>
              <a:t>SR         :</a:t>
            </a:r>
            <a:br>
              <a:rPr lang="de-DE" sz="2400" dirty="0"/>
            </a:br>
            <a:r>
              <a:rPr lang="de-DE" sz="2400" dirty="0"/>
              <a:t>- Er passt auf Körpertreffer der Herauslaufenden  (Kniehöhe?!) auf.</a:t>
            </a:r>
          </a:p>
          <a:p>
            <a:r>
              <a:rPr lang="de-DE" sz="2400" dirty="0"/>
              <a:t>- Torschussrichtung (7m ?!)</a:t>
            </a:r>
            <a:br>
              <a:rPr lang="de-DE" sz="2400" dirty="0"/>
            </a:br>
            <a:r>
              <a:rPr lang="de-DE" sz="2400" dirty="0"/>
              <a:t>- Allg. Verstöße im Kreis</a:t>
            </a:r>
            <a:br>
              <a:rPr lang="de-DE" sz="2400" dirty="0"/>
            </a:br>
            <a:r>
              <a:rPr lang="de-DE" sz="2400" dirty="0"/>
              <a:t>- Verteidiger an der Mittelinie</a:t>
            </a:r>
          </a:p>
          <a:p>
            <a:r>
              <a:rPr lang="de-DE" sz="2400" dirty="0"/>
              <a:t>Stellung: ca. 1-3m von der Mittellinie, entfernt, kurzer Pfosten.</a:t>
            </a:r>
          </a:p>
          <a:p>
            <a:endParaRPr lang="de-DE" sz="2400" dirty="0"/>
          </a:p>
        </p:txBody>
      </p:sp>
      <p:grpSp>
        <p:nvGrpSpPr>
          <p:cNvPr id="47" name="Gruppieren 46"/>
          <p:cNvGrpSpPr/>
          <p:nvPr/>
        </p:nvGrpSpPr>
        <p:grpSpPr>
          <a:xfrm>
            <a:off x="2518225" y="4508073"/>
            <a:ext cx="498238" cy="448389"/>
            <a:chOff x="8002435" y="1919161"/>
            <a:chExt cx="498238" cy="448389"/>
          </a:xfrm>
        </p:grpSpPr>
        <p:sp>
          <p:nvSpPr>
            <p:cNvPr id="48" name="Oval 23"/>
            <p:cNvSpPr/>
            <p:nvPr/>
          </p:nvSpPr>
          <p:spPr>
            <a:xfrm>
              <a:off x="8002435" y="1919161"/>
              <a:ext cx="416161" cy="43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a:solidFill>
                <a:srgbClr val="000000"/>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49" name="Text Box 24"/>
            <p:cNvSpPr/>
            <p:nvPr/>
          </p:nvSpPr>
          <p:spPr>
            <a:xfrm>
              <a:off x="8002435" y="1919161"/>
              <a:ext cx="498238"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spcBef>
                  <a:spcPts val="1125"/>
                </a:spcBef>
                <a:defRPr sz="1800" b="0" i="0" u="none" strike="noStrike" kern="0" cap="none" spc="0" baseline="0">
                  <a:solidFill>
                    <a:srgbClr val="000000"/>
                  </a:solidFill>
                  <a:uFillTx/>
                </a:defRPr>
              </a:pPr>
              <a:r>
                <a:rPr lang="de-DE" sz="2400" dirty="0">
                  <a:solidFill>
                    <a:srgbClr val="000000"/>
                  </a:solidFill>
                  <a:latin typeface="Times New Roman" pitchFamily="18"/>
                  <a:ea typeface="Lucida Sans Unicode" pitchFamily="2"/>
                  <a:cs typeface="Tahoma" pitchFamily="2"/>
                </a:rPr>
                <a:t>2.</a:t>
              </a:r>
            </a:p>
          </p:txBody>
        </p:sp>
      </p:grpSp>
    </p:spTree>
    <p:extLst>
      <p:ext uri="{BB962C8B-B14F-4D97-AF65-F5344CB8AC3E}">
        <p14:creationId xmlns:p14="http://schemas.microsoft.com/office/powerpoint/2010/main" val="1558041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7-m-Ball – Spielstrafe</a:t>
            </a:r>
          </a:p>
        </p:txBody>
      </p:sp>
      <p:sp>
        <p:nvSpPr>
          <p:cNvPr id="6" name="Rechteck 5"/>
          <p:cNvSpPr/>
          <p:nvPr/>
        </p:nvSpPr>
        <p:spPr>
          <a:xfrm>
            <a:off x="1524000" y="1268761"/>
            <a:ext cx="9144000" cy="1959511"/>
          </a:xfrm>
          <a:prstGeom prst="rect">
            <a:avLst/>
          </a:prstGeom>
        </p:spPr>
        <p:txBody>
          <a:bodyPr wrap="square">
            <a:spAutoFit/>
          </a:bodyPr>
          <a:lstStyle/>
          <a:p>
            <a:pPr>
              <a:lnSpc>
                <a:spcPct val="90000"/>
              </a:lnSpc>
              <a:spcBef>
                <a:spcPts val="800"/>
              </a:spcBef>
              <a:defRPr sz="1800" b="0" i="0" u="none" strike="noStrike" kern="0" cap="none" spc="0" baseline="0">
                <a:solidFill>
                  <a:srgbClr val="000000"/>
                </a:solidFill>
                <a:uFillTx/>
              </a:defRPr>
            </a:pPr>
            <a:r>
              <a:rPr lang="de-DE" sz="2400" dirty="0">
                <a:solidFill>
                  <a:srgbClr val="000000"/>
                </a:solidFill>
                <a:latin typeface="Times New Roman" pitchFamily="18"/>
                <a:ea typeface="Lucida Sans Unicode" pitchFamily="2"/>
                <a:cs typeface="Tahoma" pitchFamily="2"/>
              </a:rPr>
              <a:t>Zu entscheiden bei:</a:t>
            </a:r>
          </a:p>
          <a:p>
            <a:pPr marL="342900" indent="-342900">
              <a:lnSpc>
                <a:spcPct val="90000"/>
              </a:lnSpc>
              <a:spcBef>
                <a:spcPts val="800"/>
              </a:spcBef>
              <a:buFont typeface="Arial" panose="020B0604020202020204" pitchFamily="34" charset="0"/>
              <a:buChar char="•"/>
              <a:defRPr sz="1800" b="0" i="0" u="none" strike="noStrike" kern="0" cap="none" spc="0" baseline="0">
                <a:solidFill>
                  <a:srgbClr val="000000"/>
                </a:solidFill>
                <a:uFillTx/>
              </a:defRPr>
            </a:pPr>
            <a:r>
              <a:rPr lang="de-DE" sz="2400" u="sng" dirty="0">
                <a:latin typeface="Times New Roman" pitchFamily="18"/>
                <a:ea typeface="Lucida Sans Unicode" pitchFamily="2"/>
                <a:cs typeface="Tahoma" pitchFamily="2"/>
              </a:rPr>
              <a:t>unabsichtlichem</a:t>
            </a:r>
            <a:r>
              <a:rPr lang="de-DE" sz="2400" dirty="0">
                <a:latin typeface="Times New Roman" pitchFamily="18"/>
                <a:ea typeface="Lucida Sans Unicode" pitchFamily="2"/>
                <a:cs typeface="Tahoma" pitchFamily="2"/>
              </a:rPr>
              <a:t> Regelverstoß innerhalb des Schusskreises, durch den ein </a:t>
            </a:r>
            <a:r>
              <a:rPr lang="de-DE" sz="2400" u="sng" dirty="0">
                <a:latin typeface="Times New Roman" pitchFamily="18"/>
                <a:ea typeface="Lucida Sans Unicode" pitchFamily="2"/>
                <a:cs typeface="Tahoma" pitchFamily="2"/>
              </a:rPr>
              <a:t>Tor verhindert</a:t>
            </a:r>
            <a:r>
              <a:rPr lang="de-DE" sz="2400" dirty="0">
                <a:latin typeface="Times New Roman" pitchFamily="18"/>
                <a:ea typeface="Lucida Sans Unicode" pitchFamily="2"/>
                <a:cs typeface="Tahoma" pitchFamily="2"/>
              </a:rPr>
              <a:t> wird.</a:t>
            </a:r>
          </a:p>
          <a:p>
            <a:pPr marL="342900" indent="-342900">
              <a:lnSpc>
                <a:spcPct val="90000"/>
              </a:lnSpc>
              <a:spcBef>
                <a:spcPts val="800"/>
              </a:spcBef>
              <a:buFont typeface="Arial" panose="020B0604020202020204" pitchFamily="34" charset="0"/>
              <a:buChar char="•"/>
              <a:defRPr sz="1800" b="0" i="0" u="none" strike="noStrike" kern="0" cap="none" spc="0" baseline="0">
                <a:solidFill>
                  <a:srgbClr val="000000"/>
                </a:solidFill>
                <a:uFillTx/>
              </a:defRPr>
            </a:pPr>
            <a:r>
              <a:rPr lang="de-DE" sz="2400" u="sng" dirty="0">
                <a:latin typeface="Times New Roman" pitchFamily="18"/>
                <a:ea typeface="Lucida Sans Unicode" pitchFamily="2"/>
                <a:cs typeface="Tahoma" pitchFamily="2"/>
              </a:rPr>
              <a:t>absichtlichem</a:t>
            </a:r>
            <a:r>
              <a:rPr lang="de-DE" sz="2400" dirty="0">
                <a:latin typeface="Times New Roman" pitchFamily="18"/>
                <a:ea typeface="Lucida Sans Unicode" pitchFamily="2"/>
                <a:cs typeface="Tahoma" pitchFamily="2"/>
              </a:rPr>
              <a:t> Regelverstoß innerhalb des Schusskreises, sofern die angreifende Mannschaft in </a:t>
            </a:r>
            <a:r>
              <a:rPr lang="de-DE" sz="2400" u="sng" dirty="0">
                <a:latin typeface="Times New Roman" pitchFamily="18"/>
                <a:ea typeface="Lucida Sans Unicode" pitchFamily="2"/>
                <a:cs typeface="Tahoma" pitchFamily="2"/>
              </a:rPr>
              <a:t>Ballbesitz</a:t>
            </a:r>
            <a:r>
              <a:rPr lang="de-DE" sz="2400" dirty="0">
                <a:latin typeface="Times New Roman" pitchFamily="18"/>
                <a:ea typeface="Lucida Sans Unicode" pitchFamily="2"/>
                <a:cs typeface="Tahoma" pitchFamily="2"/>
              </a:rPr>
              <a:t> ist oder hätte kommen können</a:t>
            </a:r>
          </a:p>
        </p:txBody>
      </p:sp>
      <p:pic>
        <p:nvPicPr>
          <p:cNvPr id="26" name="Picture 13"/>
          <p:cNvPicPr>
            <a:picLocks noChangeAspect="1"/>
          </p:cNvPicPr>
          <p:nvPr/>
        </p:nvPicPr>
        <p:blipFill>
          <a:blip r:embed="rId3">
            <a:lum/>
            <a:alphaModFix/>
          </a:blip>
          <a:srcRect/>
          <a:stretch>
            <a:fillRect/>
          </a:stretch>
        </p:blipFill>
        <p:spPr>
          <a:xfrm>
            <a:off x="6299292" y="3356993"/>
            <a:ext cx="2244980" cy="2805461"/>
          </a:xfrm>
          <a:prstGeom prst="rect">
            <a:avLst/>
          </a:prstGeom>
          <a:noFill/>
          <a:ln>
            <a:noFill/>
          </a:ln>
        </p:spPr>
      </p:pic>
      <p:pic>
        <p:nvPicPr>
          <p:cNvPr id="7" name="Grafik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98846" y="3382105"/>
            <a:ext cx="1935602" cy="2780349"/>
          </a:xfrm>
          <a:prstGeom prst="rect">
            <a:avLst/>
          </a:prstGeom>
        </p:spPr>
      </p:pic>
    </p:spTree>
    <p:extLst>
      <p:ext uri="{BB962C8B-B14F-4D97-AF65-F5344CB8AC3E}">
        <p14:creationId xmlns:p14="http://schemas.microsoft.com/office/powerpoint/2010/main" val="61510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a:t>
            </a:r>
            <a:r>
              <a:rPr lang="de-DE" sz="3200" b="1" kern="0"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Strittige Situationen</a:t>
            </a:r>
          </a:p>
        </p:txBody>
      </p:sp>
      <p:sp>
        <p:nvSpPr>
          <p:cNvPr id="14" name="Rechteck 13"/>
          <p:cNvSpPr/>
          <p:nvPr/>
        </p:nvSpPr>
        <p:spPr>
          <a:xfrm>
            <a:off x="5934738" y="3244334"/>
            <a:ext cx="242374" cy="369332"/>
          </a:xfrm>
          <a:prstGeom prst="rect">
            <a:avLst/>
          </a:prstGeom>
        </p:spPr>
        <p:txBody>
          <a:bodyPr wrap="none">
            <a:spAutoFit/>
          </a:bodyPr>
          <a:lstStyle/>
          <a:p>
            <a:r>
              <a:rPr lang="de-DE" dirty="0">
                <a:solidFill>
                  <a:srgbClr val="003399"/>
                </a:solidFill>
                <a:latin typeface="Times New Roman" pitchFamily="18"/>
                <a:ea typeface="Lucida Sans Unicode" pitchFamily="2"/>
                <a:cs typeface="Tahoma" pitchFamily="2"/>
              </a:rPr>
              <a:t> </a:t>
            </a:r>
            <a:endParaRPr lang="de-DE" dirty="0"/>
          </a:p>
        </p:txBody>
      </p:sp>
      <p:sp>
        <p:nvSpPr>
          <p:cNvPr id="6" name="Rechteck 5"/>
          <p:cNvSpPr/>
          <p:nvPr/>
        </p:nvSpPr>
        <p:spPr>
          <a:xfrm>
            <a:off x="1524000" y="1268761"/>
            <a:ext cx="9144000" cy="830997"/>
          </a:xfrm>
          <a:prstGeom prst="rect">
            <a:avLst/>
          </a:prstGeom>
        </p:spPr>
        <p:txBody>
          <a:bodyPr wrap="square">
            <a:spAutoFit/>
          </a:bodyPr>
          <a:lstStyle/>
          <a:p>
            <a:pPr hangingPunct="0">
              <a:spcBef>
                <a:spcPts val="1625"/>
              </a:spcBef>
              <a:defRPr sz="1800" b="0" i="0" u="none" strike="noStrike" kern="0" cap="none" spc="0" baseline="0">
                <a:solidFill>
                  <a:srgbClr val="000000"/>
                </a:solidFill>
                <a:uFillTx/>
              </a:defRPr>
            </a:pPr>
            <a:r>
              <a:rPr lang="de-DE" sz="2400" dirty="0">
                <a:ea typeface="Lucida Sans Unicode" pitchFamily="2"/>
                <a:cs typeface="Tahoma" pitchFamily="2"/>
              </a:rPr>
              <a:t>Was sind die häufigsten Spielsituationen und Entscheidungen, die bei Spielern/Trainern immer wieder zu Missverständnissen führen (kann)?</a:t>
            </a:r>
          </a:p>
        </p:txBody>
      </p:sp>
      <p:sp>
        <p:nvSpPr>
          <p:cNvPr id="7" name="Textfeld 6"/>
          <p:cNvSpPr txBox="1"/>
          <p:nvPr/>
        </p:nvSpPr>
        <p:spPr>
          <a:xfrm>
            <a:off x="2855640" y="2644170"/>
            <a:ext cx="6336704" cy="1938992"/>
          </a:xfrm>
          <a:prstGeom prst="rect">
            <a:avLst/>
          </a:prstGeom>
          <a:noFill/>
        </p:spPr>
        <p:txBody>
          <a:bodyPr wrap="square" rtlCol="0">
            <a:spAutoFit/>
          </a:bodyPr>
          <a:lstStyle/>
          <a:p>
            <a:pPr marL="285750" indent="-285750">
              <a:buFont typeface="Arial" panose="020B0604020202020204" pitchFamily="34" charset="0"/>
              <a:buChar char="•"/>
            </a:pPr>
            <a:r>
              <a:rPr lang="de-DE" sz="2400" b="1" dirty="0" err="1"/>
              <a:t>Selfpass</a:t>
            </a:r>
            <a:endParaRPr lang="de-DE" sz="2400" b="1" dirty="0"/>
          </a:p>
          <a:p>
            <a:pPr marL="285750" indent="-285750">
              <a:buFont typeface="Arial" panose="020B0604020202020204" pitchFamily="34" charset="0"/>
              <a:buChar char="•"/>
            </a:pPr>
            <a:r>
              <a:rPr lang="de-DE" sz="2400" b="1" dirty="0"/>
              <a:t>Abstand</a:t>
            </a:r>
          </a:p>
          <a:p>
            <a:pPr marL="285750" indent="-285750">
              <a:buFont typeface="Arial" panose="020B0604020202020204" pitchFamily="34" charset="0"/>
              <a:buChar char="•"/>
            </a:pPr>
            <a:r>
              <a:rPr lang="de-DE" sz="2400" b="1" dirty="0"/>
              <a:t>In das gelegte Brett spielen</a:t>
            </a:r>
          </a:p>
          <a:p>
            <a:pPr marL="285750" indent="-285750">
              <a:buFont typeface="Arial" panose="020B0604020202020204" pitchFamily="34" charset="0"/>
              <a:buChar char="•"/>
            </a:pPr>
            <a:r>
              <a:rPr lang="de-DE" sz="2400" b="1" dirty="0"/>
              <a:t>Eingeklemmte Bälle (Bande und Schläger)</a:t>
            </a:r>
          </a:p>
          <a:p>
            <a:pPr marL="285750" indent="-285750">
              <a:buFont typeface="Arial" panose="020B0604020202020204" pitchFamily="34" charset="0"/>
              <a:buChar char="•"/>
            </a:pPr>
            <a:r>
              <a:rPr lang="de-DE" sz="2400" b="1" dirty="0"/>
              <a:t>Sonstiges</a:t>
            </a:r>
          </a:p>
        </p:txBody>
      </p:sp>
    </p:spTree>
    <p:extLst>
      <p:ext uri="{BB962C8B-B14F-4D97-AF65-F5344CB8AC3E}">
        <p14:creationId xmlns:p14="http://schemas.microsoft.com/office/powerpoint/2010/main" val="1923062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7-m-Ball – Durchführung</a:t>
            </a:r>
          </a:p>
        </p:txBody>
      </p:sp>
      <p:sp>
        <p:nvSpPr>
          <p:cNvPr id="6" name="Rechteck 5"/>
          <p:cNvSpPr/>
          <p:nvPr/>
        </p:nvSpPr>
        <p:spPr>
          <a:xfrm>
            <a:off x="1524000" y="1268760"/>
            <a:ext cx="9144000" cy="3656386"/>
          </a:xfrm>
          <a:prstGeom prst="rect">
            <a:avLst/>
          </a:prstGeom>
        </p:spPr>
        <p:txBody>
          <a:bodyPr wrap="square">
            <a:spAutoFit/>
          </a:bodyPr>
          <a:lstStyle/>
          <a:p>
            <a:pPr marL="342900" lvl="1"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Automatischer Zeitstopp</a:t>
            </a:r>
          </a:p>
          <a:p>
            <a:pPr marL="342900" lvl="1"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TW muss auf der Linie stehen</a:t>
            </a:r>
          </a:p>
          <a:p>
            <a:pPr marL="342900" lvl="1"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Schütze muss mit beiden Füssen </a:t>
            </a:r>
            <a:r>
              <a:rPr lang="de-DE" sz="2400" u="sng" dirty="0">
                <a:latin typeface="+mj-lt"/>
                <a:ea typeface="Lucida Sans Unicode" pitchFamily="2"/>
                <a:cs typeface="Tahoma" pitchFamily="2"/>
              </a:rPr>
              <a:t>hinter</a:t>
            </a:r>
            <a:r>
              <a:rPr lang="de-DE" sz="2400" dirty="0">
                <a:latin typeface="+mj-lt"/>
                <a:ea typeface="Lucida Sans Unicode" pitchFamily="2"/>
                <a:cs typeface="Tahoma" pitchFamily="2"/>
              </a:rPr>
              <a:t> dem Ball stehen (spielbare Entfernung)</a:t>
            </a:r>
          </a:p>
          <a:p>
            <a:pPr marL="342900" lvl="1"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Alle anderen Spieler stehen hinter der Viertellinie (</a:t>
            </a:r>
            <a:r>
              <a:rPr lang="de-DE" sz="2400" dirty="0">
                <a:solidFill>
                  <a:srgbClr val="0070C0"/>
                </a:solidFill>
                <a:latin typeface="+mj-lt"/>
                <a:ea typeface="Lucida Sans Unicode" pitchFamily="2"/>
                <a:cs typeface="Tahoma" pitchFamily="2"/>
              </a:rPr>
              <a:t>Halle Mittellinie</a:t>
            </a:r>
            <a:r>
              <a:rPr lang="de-DE" sz="2400" dirty="0">
                <a:latin typeface="+mj-lt"/>
                <a:ea typeface="Lucida Sans Unicode" pitchFamily="2"/>
                <a:cs typeface="Tahoma" pitchFamily="2"/>
              </a:rPr>
              <a:t>)</a:t>
            </a:r>
          </a:p>
          <a:p>
            <a:pPr marL="342900" lvl="1"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Beide Spieler nach Bereitschaft fragen, dann anpfeifen</a:t>
            </a:r>
          </a:p>
          <a:p>
            <a:pPr marL="342900" lvl="1" indent="-342900">
              <a:lnSpc>
                <a:spcPct val="80000"/>
              </a:lnSpc>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Schütze: kein Ziehen </a:t>
            </a:r>
            <a:r>
              <a:rPr lang="de-DE" sz="2400" dirty="0" smtClean="0">
                <a:latin typeface="+mj-lt"/>
                <a:ea typeface="Lucida Sans Unicode" pitchFamily="2"/>
                <a:cs typeface="Tahoma" pitchFamily="2"/>
              </a:rPr>
              <a:t>erlaubt</a:t>
            </a:r>
            <a:endParaRPr lang="de-DE" sz="2400" dirty="0">
              <a:latin typeface="+mj-lt"/>
              <a:ea typeface="Lucida Sans Unicode" pitchFamily="2"/>
              <a:cs typeface="Tahoma" pitchFamily="2"/>
            </a:endParaRPr>
          </a:p>
          <a:p>
            <a:pPr marL="342900" lvl="1" indent="-342900">
              <a:lnSpc>
                <a:spcPct val="80000"/>
              </a:lnSpc>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Auswechseln vor und nach dem 7-m-Ball erlaubt (sowohl Schütze als auch TW). </a:t>
            </a:r>
            <a:endParaRPr lang="de-DE" sz="2400" dirty="0">
              <a:solidFill>
                <a:srgbClr val="FF0000"/>
              </a:solidFill>
              <a:latin typeface="+mj-lt"/>
              <a:ea typeface="Lucida Sans Unicode" pitchFamily="2"/>
              <a:cs typeface="Tahoma" pitchFamily="2"/>
            </a:endParaRPr>
          </a:p>
        </p:txBody>
      </p:sp>
    </p:spTree>
    <p:extLst>
      <p:ext uri="{BB962C8B-B14F-4D97-AF65-F5344CB8AC3E}">
        <p14:creationId xmlns:p14="http://schemas.microsoft.com/office/powerpoint/2010/main" val="1960338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7-m-Ball – </a:t>
            </a:r>
            <a:r>
              <a:rPr lang="de-DE" sz="3400" b="1" dirty="0" smtClean="0">
                <a:solidFill>
                  <a:srgbClr val="00B050"/>
                </a:solidFill>
              </a:rPr>
              <a:t>Stellungsspiel</a:t>
            </a:r>
            <a:endParaRPr lang="de-DE" sz="3400" b="1" dirty="0">
              <a:solidFill>
                <a:srgbClr val="00B050"/>
              </a:solidFill>
            </a:endParaRPr>
          </a:p>
        </p:txBody>
      </p:sp>
      <p:sp>
        <p:nvSpPr>
          <p:cNvPr id="6" name="Rechteck 5"/>
          <p:cNvSpPr/>
          <p:nvPr/>
        </p:nvSpPr>
        <p:spPr>
          <a:xfrm>
            <a:off x="1524000" y="1268761"/>
            <a:ext cx="9144000" cy="461665"/>
          </a:xfrm>
          <a:prstGeom prst="rect">
            <a:avLst/>
          </a:prstGeom>
        </p:spPr>
        <p:txBody>
          <a:bodyPr wrap="square">
            <a:spAutoFit/>
          </a:bodyPr>
          <a:lstStyle/>
          <a:p>
            <a:pPr marL="0" lvl="1">
              <a:spcBef>
                <a:spcPts val="600"/>
              </a:spcBef>
              <a:buClr>
                <a:srgbClr val="0066CC"/>
              </a:buClr>
              <a:buSzPct val="100000"/>
              <a:defRPr sz="1800" b="0" i="0" u="none" strike="noStrike" kern="0" cap="none" spc="0" baseline="0">
                <a:solidFill>
                  <a:srgbClr val="000000"/>
                </a:solidFill>
                <a:uFillTx/>
              </a:defRPr>
            </a:pPr>
            <a:r>
              <a:rPr lang="de-DE" sz="2400" dirty="0">
                <a:solidFill>
                  <a:srgbClr val="000000"/>
                </a:solidFill>
                <a:ea typeface="Lucida Sans Unicode" pitchFamily="2"/>
                <a:cs typeface="Tahoma" pitchFamily="2"/>
              </a:rPr>
              <a:t>Ideales Stellungsspiel der Schiedsrichter bei </a:t>
            </a:r>
            <a:r>
              <a:rPr lang="de-DE" sz="2400" dirty="0">
                <a:ea typeface="Lucida Sans Unicode" pitchFamily="2"/>
                <a:cs typeface="Tahoma" pitchFamily="2"/>
              </a:rPr>
              <a:t>einem 7-m-Ball</a:t>
            </a:r>
            <a:r>
              <a:rPr lang="de-DE" sz="2400" dirty="0">
                <a:solidFill>
                  <a:srgbClr val="FF0000"/>
                </a:solidFill>
                <a:ea typeface="Lucida Sans Unicode" pitchFamily="2"/>
                <a:cs typeface="Tahoma" pitchFamily="2"/>
              </a:rPr>
              <a:t>:</a:t>
            </a:r>
          </a:p>
        </p:txBody>
      </p:sp>
      <p:pic>
        <p:nvPicPr>
          <p:cNvPr id="7" name="Picture 55"/>
          <p:cNvPicPr>
            <a:picLocks noChangeAspect="1"/>
          </p:cNvPicPr>
          <p:nvPr/>
        </p:nvPicPr>
        <p:blipFill>
          <a:blip r:embed="rId3" cstate="email">
            <a:lum/>
            <a:alphaModFix/>
            <a:extLst>
              <a:ext uri="{28A0092B-C50C-407E-A947-70E740481C1C}">
                <a14:useLocalDpi xmlns:a14="http://schemas.microsoft.com/office/drawing/2010/main"/>
              </a:ext>
            </a:extLst>
          </a:blip>
          <a:srcRect/>
          <a:stretch>
            <a:fillRect/>
          </a:stretch>
        </p:blipFill>
        <p:spPr>
          <a:xfrm>
            <a:off x="1919537" y="1828800"/>
            <a:ext cx="3779635" cy="3110038"/>
          </a:xfrm>
          <a:prstGeom prst="rect">
            <a:avLst/>
          </a:prstGeom>
          <a:noFill/>
          <a:ln>
            <a:noFill/>
          </a:ln>
        </p:spPr>
      </p:pic>
      <p:grpSp>
        <p:nvGrpSpPr>
          <p:cNvPr id="8" name="Group 22"/>
          <p:cNvGrpSpPr/>
          <p:nvPr/>
        </p:nvGrpSpPr>
        <p:grpSpPr>
          <a:xfrm>
            <a:off x="3171981" y="2857683"/>
            <a:ext cx="498238" cy="448389"/>
            <a:chOff x="2928960" y="2857682"/>
            <a:chExt cx="498238" cy="448389"/>
          </a:xfrm>
        </p:grpSpPr>
        <p:sp>
          <p:nvSpPr>
            <p:cNvPr id="9" name="Oval 23"/>
            <p:cNvSpPr/>
            <p:nvPr/>
          </p:nvSpPr>
          <p:spPr>
            <a:xfrm>
              <a:off x="2928960" y="2857682"/>
              <a:ext cx="416161" cy="43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a:solidFill>
                <a:srgbClr val="000000"/>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10" name="Text Box 24"/>
            <p:cNvSpPr/>
            <p:nvPr/>
          </p:nvSpPr>
          <p:spPr>
            <a:xfrm>
              <a:off x="2928960" y="2857682"/>
              <a:ext cx="498238"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spcBef>
                  <a:spcPts val="1125"/>
                </a:spcBef>
                <a:defRPr sz="1800" b="0" i="0" u="none" strike="noStrike" kern="0" cap="none" spc="0" baseline="0">
                  <a:solidFill>
                    <a:srgbClr val="000000"/>
                  </a:solidFill>
                  <a:uFillTx/>
                </a:defRPr>
              </a:pPr>
              <a:r>
                <a:rPr lang="de-DE" sz="2400" dirty="0">
                  <a:solidFill>
                    <a:srgbClr val="000000"/>
                  </a:solidFill>
                  <a:latin typeface="Times New Roman" pitchFamily="18"/>
                  <a:ea typeface="Lucida Sans Unicode" pitchFamily="2"/>
                  <a:cs typeface="Tahoma" pitchFamily="2"/>
                </a:rPr>
                <a:t>1.</a:t>
              </a:r>
            </a:p>
          </p:txBody>
        </p:sp>
      </p:grpSp>
      <p:grpSp>
        <p:nvGrpSpPr>
          <p:cNvPr id="11" name="Group 25"/>
          <p:cNvGrpSpPr/>
          <p:nvPr/>
        </p:nvGrpSpPr>
        <p:grpSpPr>
          <a:xfrm>
            <a:off x="4745179" y="4214882"/>
            <a:ext cx="498238" cy="448389"/>
            <a:chOff x="4502158" y="4214881"/>
            <a:chExt cx="498238" cy="448389"/>
          </a:xfrm>
        </p:grpSpPr>
        <p:sp>
          <p:nvSpPr>
            <p:cNvPr id="13" name="Oval 26"/>
            <p:cNvSpPr/>
            <p:nvPr/>
          </p:nvSpPr>
          <p:spPr>
            <a:xfrm>
              <a:off x="4502158" y="4214881"/>
              <a:ext cx="416161" cy="43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a:solidFill>
                <a:srgbClr val="000000"/>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14" name="Text Box 27"/>
            <p:cNvSpPr/>
            <p:nvPr/>
          </p:nvSpPr>
          <p:spPr>
            <a:xfrm>
              <a:off x="4502158" y="4214881"/>
              <a:ext cx="498238"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spcBef>
                  <a:spcPts val="1125"/>
                </a:spcBef>
                <a:defRPr sz="1800" b="0" i="0" u="none" strike="noStrike" kern="0" cap="none" spc="0" baseline="0">
                  <a:solidFill>
                    <a:srgbClr val="000000"/>
                  </a:solidFill>
                  <a:uFillTx/>
                </a:defRPr>
              </a:pPr>
              <a:r>
                <a:rPr lang="de-DE" sz="2400">
                  <a:solidFill>
                    <a:srgbClr val="000000"/>
                  </a:solidFill>
                  <a:latin typeface="Times New Roman" pitchFamily="18"/>
                  <a:ea typeface="Lucida Sans Unicode" pitchFamily="2"/>
                  <a:cs typeface="Tahoma" pitchFamily="2"/>
                </a:rPr>
                <a:t>2.</a:t>
              </a:r>
            </a:p>
          </p:txBody>
        </p:sp>
      </p:grpSp>
      <p:sp>
        <p:nvSpPr>
          <p:cNvPr id="15" name="Gerade Verbindung 25"/>
          <p:cNvSpPr/>
          <p:nvPr/>
        </p:nvSpPr>
        <p:spPr>
          <a:xfrm>
            <a:off x="3527656" y="3232083"/>
            <a:ext cx="287277" cy="33983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557">
            <a:solidFill>
              <a:srgbClr val="003399"/>
            </a:solidFill>
            <a:custDash>
              <a:ds d="98603" sp="98603"/>
            </a:custDash>
            <a:miter/>
          </a:ln>
          <a:effectLst>
            <a:outerShdw dist="20162" dir="5400000" algn="tl">
              <a:srgbClr val="000000">
                <a:alpha val="38000"/>
              </a:srgbClr>
            </a:outerShdw>
          </a:effectLst>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16" name="Gerade Verbindung 30"/>
          <p:cNvSpPr/>
          <p:nvPr/>
        </p:nvSpPr>
        <p:spPr>
          <a:xfrm>
            <a:off x="3379340" y="3295800"/>
            <a:ext cx="220681" cy="113327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557">
            <a:solidFill>
              <a:srgbClr val="003399"/>
            </a:solidFill>
            <a:custDash>
              <a:ds d="98603" sp="98603"/>
            </a:custDash>
            <a:miter/>
          </a:ln>
          <a:effectLst>
            <a:outerShdw dist="20162" dir="5400000" algn="tl">
              <a:srgbClr val="000000">
                <a:alpha val="38000"/>
              </a:srgbClr>
            </a:outerShdw>
          </a:effectLst>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17" name="Gerade Verbindung 36"/>
          <p:cNvSpPr/>
          <p:nvPr/>
        </p:nvSpPr>
        <p:spPr>
          <a:xfrm flipH="1">
            <a:off x="3600378" y="4397405"/>
            <a:ext cx="1144435" cy="3168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557">
            <a:solidFill>
              <a:srgbClr val="003399"/>
            </a:solidFill>
            <a:custDash>
              <a:ds d="98603" sp="98603"/>
            </a:custDash>
            <a:miter/>
          </a:ln>
          <a:effectLst>
            <a:outerShdw dist="20162" dir="5400000" algn="tl">
              <a:srgbClr val="000000">
                <a:alpha val="38000"/>
              </a:srgbClr>
            </a:outerShdw>
          </a:effectLst>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18" name="Textfeld 17"/>
          <p:cNvSpPr txBox="1"/>
          <p:nvPr/>
        </p:nvSpPr>
        <p:spPr>
          <a:xfrm>
            <a:off x="5735960" y="1861935"/>
            <a:ext cx="4608512" cy="2308324"/>
          </a:xfrm>
          <a:prstGeom prst="rect">
            <a:avLst/>
          </a:prstGeom>
          <a:noFill/>
        </p:spPr>
        <p:txBody>
          <a:bodyPr wrap="square" rtlCol="0">
            <a:spAutoFit/>
          </a:bodyPr>
          <a:lstStyle/>
          <a:p>
            <a:r>
              <a:rPr lang="de-DE" sz="2400" dirty="0"/>
              <a:t>SR         :</a:t>
            </a:r>
          </a:p>
          <a:p>
            <a:r>
              <a:rPr lang="de-DE" sz="2400" dirty="0"/>
              <a:t>Beobachtet die Ausführung</a:t>
            </a:r>
          </a:p>
          <a:p>
            <a:pPr marL="342900" indent="-342900">
              <a:buFontTx/>
              <a:buChar char="-"/>
            </a:pPr>
            <a:endParaRPr lang="de-DE" sz="2400" dirty="0"/>
          </a:p>
          <a:p>
            <a:r>
              <a:rPr lang="de-DE" sz="2400" dirty="0"/>
              <a:t>SR         :</a:t>
            </a:r>
          </a:p>
          <a:p>
            <a:r>
              <a:rPr lang="de-DE" sz="2400" dirty="0"/>
              <a:t>Beobachtet ob Ball die Torlinie überschreitet.</a:t>
            </a:r>
          </a:p>
        </p:txBody>
      </p:sp>
      <p:grpSp>
        <p:nvGrpSpPr>
          <p:cNvPr id="19" name="Gruppieren 18"/>
          <p:cNvGrpSpPr/>
          <p:nvPr/>
        </p:nvGrpSpPr>
        <p:grpSpPr>
          <a:xfrm>
            <a:off x="6312024" y="1820255"/>
            <a:ext cx="498238" cy="448389"/>
            <a:chOff x="8001000" y="1905115"/>
            <a:chExt cx="498238" cy="448389"/>
          </a:xfrm>
        </p:grpSpPr>
        <p:sp>
          <p:nvSpPr>
            <p:cNvPr id="20" name="Oval 23"/>
            <p:cNvSpPr/>
            <p:nvPr/>
          </p:nvSpPr>
          <p:spPr>
            <a:xfrm>
              <a:off x="8001000" y="1905115"/>
              <a:ext cx="416161" cy="43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a:solidFill>
                <a:srgbClr val="000000"/>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1" name="Text Box 24"/>
            <p:cNvSpPr/>
            <p:nvPr/>
          </p:nvSpPr>
          <p:spPr>
            <a:xfrm>
              <a:off x="8001000" y="1905115"/>
              <a:ext cx="498238"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spcBef>
                  <a:spcPts val="1125"/>
                </a:spcBef>
                <a:defRPr sz="1800" b="0" i="0" u="none" strike="noStrike" kern="0" cap="none" spc="0" baseline="0">
                  <a:solidFill>
                    <a:srgbClr val="000000"/>
                  </a:solidFill>
                  <a:uFillTx/>
                </a:defRPr>
              </a:pPr>
              <a:r>
                <a:rPr lang="de-DE" sz="2400">
                  <a:solidFill>
                    <a:srgbClr val="000000"/>
                  </a:solidFill>
                  <a:latin typeface="Times New Roman" pitchFamily="18"/>
                  <a:ea typeface="Lucida Sans Unicode" pitchFamily="2"/>
                  <a:cs typeface="Tahoma" pitchFamily="2"/>
                </a:rPr>
                <a:t>1.</a:t>
              </a:r>
            </a:p>
          </p:txBody>
        </p:sp>
      </p:grpSp>
      <p:grpSp>
        <p:nvGrpSpPr>
          <p:cNvPr id="22" name="Gruppieren 21"/>
          <p:cNvGrpSpPr/>
          <p:nvPr/>
        </p:nvGrpSpPr>
        <p:grpSpPr>
          <a:xfrm>
            <a:off x="6312024" y="2946061"/>
            <a:ext cx="498238" cy="448389"/>
            <a:chOff x="8001000" y="3733915"/>
            <a:chExt cx="498238" cy="448389"/>
          </a:xfrm>
        </p:grpSpPr>
        <p:sp>
          <p:nvSpPr>
            <p:cNvPr id="23" name="Oval 23"/>
            <p:cNvSpPr/>
            <p:nvPr/>
          </p:nvSpPr>
          <p:spPr>
            <a:xfrm>
              <a:off x="8001000" y="3733915"/>
              <a:ext cx="416161" cy="43775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FFF00"/>
            </a:solidFill>
            <a:ln w="9363">
              <a:solidFill>
                <a:srgbClr val="000000"/>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24" name="Text Box 24"/>
            <p:cNvSpPr/>
            <p:nvPr/>
          </p:nvSpPr>
          <p:spPr>
            <a:xfrm>
              <a:off x="8001000" y="3733915"/>
              <a:ext cx="498238" cy="44838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hangingPunct="0">
                <a:spcBef>
                  <a:spcPts val="1125"/>
                </a:spcBef>
                <a:defRPr sz="1800" b="0" i="0" u="none" strike="noStrike" kern="0" cap="none" spc="0" baseline="0">
                  <a:solidFill>
                    <a:srgbClr val="000000"/>
                  </a:solidFill>
                  <a:uFillTx/>
                </a:defRPr>
              </a:pPr>
              <a:r>
                <a:rPr lang="de-DE" sz="2400" dirty="0">
                  <a:solidFill>
                    <a:srgbClr val="000000"/>
                  </a:solidFill>
                  <a:latin typeface="Times New Roman" pitchFamily="18"/>
                  <a:ea typeface="Lucida Sans Unicode" pitchFamily="2"/>
                  <a:cs typeface="Tahoma" pitchFamily="2"/>
                </a:rPr>
                <a:t>2.</a:t>
              </a:r>
            </a:p>
          </p:txBody>
        </p:sp>
      </p:grpSp>
      <p:sp>
        <p:nvSpPr>
          <p:cNvPr id="25" name="Textfeld 24"/>
          <p:cNvSpPr txBox="1"/>
          <p:nvPr/>
        </p:nvSpPr>
        <p:spPr>
          <a:xfrm>
            <a:off x="1980458" y="4938838"/>
            <a:ext cx="8660300" cy="1569660"/>
          </a:xfrm>
          <a:prstGeom prst="rect">
            <a:avLst/>
          </a:prstGeom>
          <a:noFill/>
        </p:spPr>
        <p:txBody>
          <a:bodyPr wrap="square" rtlCol="0">
            <a:spAutoFit/>
          </a:bodyPr>
          <a:lstStyle/>
          <a:p>
            <a:r>
              <a:rPr lang="de-DE" sz="2400" dirty="0"/>
              <a:t>Stellung:</a:t>
            </a:r>
          </a:p>
          <a:p>
            <a:r>
              <a:rPr lang="de-DE" sz="2400" dirty="0"/>
              <a:t/>
            </a:r>
            <a:br>
              <a:rPr lang="de-DE" sz="2400" dirty="0"/>
            </a:br>
            <a:r>
              <a:rPr lang="de-DE" sz="2400" dirty="0"/>
              <a:t>SR 1: ca. 3m rechts versetzt hinter dem Schützen.</a:t>
            </a:r>
          </a:p>
          <a:p>
            <a:r>
              <a:rPr lang="de-DE" sz="2400" dirty="0"/>
              <a:t>SR 2: ca. 5m neben dem Tor auf der Grundlinie.</a:t>
            </a:r>
          </a:p>
        </p:txBody>
      </p:sp>
    </p:spTree>
    <p:extLst>
      <p:ext uri="{BB962C8B-B14F-4D97-AF65-F5344CB8AC3E}">
        <p14:creationId xmlns:p14="http://schemas.microsoft.com/office/powerpoint/2010/main" val="1202303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Auszeit</a:t>
            </a:r>
          </a:p>
        </p:txBody>
      </p:sp>
      <p:sp>
        <p:nvSpPr>
          <p:cNvPr id="6" name="Rechteck 5"/>
          <p:cNvSpPr/>
          <p:nvPr/>
        </p:nvSpPr>
        <p:spPr>
          <a:xfrm>
            <a:off x="1127449" y="1268761"/>
            <a:ext cx="7560840" cy="3785652"/>
          </a:xfrm>
          <a:prstGeom prst="rect">
            <a:avLst/>
          </a:prstGeom>
        </p:spPr>
        <p:txBody>
          <a:bodyPr wrap="square">
            <a:spAutoFit/>
          </a:bodyPr>
          <a:lstStyle/>
          <a:p>
            <a:pPr marL="342900" indent="-342900" hangingPunct="0">
              <a:buFont typeface="Arial" panose="020B0604020202020204" pitchFamily="34" charset="0"/>
              <a:buChar char="•"/>
              <a:defRPr sz="1800" b="0" i="0" u="none" strike="noStrike" kern="0" cap="none" spc="0" baseline="0">
                <a:solidFill>
                  <a:srgbClr val="000000"/>
                </a:solidFill>
                <a:uFillTx/>
              </a:defRPr>
            </a:pPr>
            <a:r>
              <a:rPr lang="de-DE" sz="2400" dirty="0" smtClean="0">
                <a:latin typeface="+mj-lt"/>
                <a:ea typeface="Lucida Sans Unicode" pitchFamily="2"/>
                <a:cs typeface="Tahoma" pitchFamily="2"/>
              </a:rPr>
              <a:t>Bei </a:t>
            </a:r>
            <a:r>
              <a:rPr lang="de-DE" sz="2400" dirty="0">
                <a:latin typeface="+mj-lt"/>
                <a:ea typeface="Lucida Sans Unicode" pitchFamily="2"/>
                <a:cs typeface="Tahoma" pitchFamily="2"/>
              </a:rPr>
              <a:t>einer Spielzeit von 2 x 35 min. (</a:t>
            </a:r>
            <a:r>
              <a:rPr lang="de-DE" sz="2400" kern="0" dirty="0">
                <a:solidFill>
                  <a:srgbClr val="0070C0"/>
                </a:solidFill>
                <a:latin typeface="+mj-lt"/>
                <a:ea typeface="Lucida Sans Unicode" pitchFamily="2"/>
                <a:cs typeface="Tahoma" pitchFamily="2"/>
              </a:rPr>
              <a:t>Halle: 2x30 min.</a:t>
            </a:r>
            <a:r>
              <a:rPr lang="de-DE" sz="2400" dirty="0">
                <a:latin typeface="+mj-lt"/>
                <a:ea typeface="Lucida Sans Unicode" pitchFamily="2"/>
                <a:cs typeface="Tahoma" pitchFamily="2"/>
              </a:rPr>
              <a:t>)</a:t>
            </a:r>
            <a:r>
              <a:rPr lang="de-DE" sz="2400" dirty="0">
                <a:solidFill>
                  <a:srgbClr val="FF0000"/>
                </a:solidFill>
                <a:latin typeface="+mj-lt"/>
                <a:ea typeface="Lucida Sans Unicode" pitchFamily="2"/>
                <a:cs typeface="Tahoma" pitchFamily="2"/>
              </a:rPr>
              <a:t> </a:t>
            </a:r>
            <a:r>
              <a:rPr lang="de-DE" sz="2400" dirty="0">
                <a:latin typeface="+mj-lt"/>
                <a:ea typeface="Lucida Sans Unicode" pitchFamily="2"/>
                <a:cs typeface="Tahoma" pitchFamily="2"/>
              </a:rPr>
              <a:t>hat jede Mannschaft die Möglichkeit von einer Auszeit pro Halbzeit</a:t>
            </a:r>
          </a:p>
          <a:p>
            <a:pPr marL="342900" indent="-342900" hangingPunct="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Bei einer Spielzeit von weniger als 2 x 35 Minuten hat jede Mannschaft die Möglichkeit von einer Auszeit während der gesamten Spielzeit </a:t>
            </a:r>
            <a:r>
              <a:rPr lang="de-DE" sz="2400" kern="0" dirty="0" smtClean="0">
                <a:solidFill>
                  <a:srgbClr val="0070C0"/>
                </a:solidFill>
                <a:latin typeface="+mj-lt"/>
                <a:ea typeface="Lucida Sans Unicode" pitchFamily="2"/>
                <a:cs typeface="Tahoma" pitchFamily="2"/>
              </a:rPr>
              <a:t>(Halle: Bei </a:t>
            </a:r>
            <a:r>
              <a:rPr lang="de-DE" sz="2400" kern="0" dirty="0">
                <a:solidFill>
                  <a:srgbClr val="0070C0"/>
                </a:solidFill>
                <a:latin typeface="+mj-lt"/>
                <a:ea typeface="Lucida Sans Unicode" pitchFamily="2"/>
                <a:cs typeface="Tahoma" pitchFamily="2"/>
              </a:rPr>
              <a:t>Erwachsenen Spielen, die eine verkürzte Spielzeit haben (Turnierform bis 2 x 20 min.), entfällt die Möglichkeit einer Auszeit)</a:t>
            </a:r>
          </a:p>
          <a:p>
            <a:pPr marL="342900" indent="-342900" hangingPunct="0">
              <a:buFont typeface="Arial" panose="020B0604020202020204" pitchFamily="34" charset="0"/>
              <a:buChar char="•"/>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a:p>
            <a:pPr marL="342900" indent="-342900" hangingPunct="0">
              <a:buFont typeface="Arial" panose="020B0604020202020204" pitchFamily="34" charset="0"/>
              <a:buChar char="•"/>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p:txBody>
      </p:sp>
      <p:pic>
        <p:nvPicPr>
          <p:cNvPr id="7" name="auszeit"/>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8760296" y="1412776"/>
            <a:ext cx="1940951" cy="2909364"/>
          </a:xfrm>
          <a:prstGeom prst="rect">
            <a:avLst/>
          </a:prstGeom>
          <a:noFill/>
          <a:ln>
            <a:noFill/>
          </a:ln>
        </p:spPr>
      </p:pic>
    </p:spTree>
    <p:extLst>
      <p:ext uri="{BB962C8B-B14F-4D97-AF65-F5344CB8AC3E}">
        <p14:creationId xmlns:p14="http://schemas.microsoft.com/office/powerpoint/2010/main" val="1575304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Auszeit - Durchführung</a:t>
            </a:r>
          </a:p>
        </p:txBody>
      </p:sp>
      <p:sp>
        <p:nvSpPr>
          <p:cNvPr id="6" name="Rechteck 5"/>
          <p:cNvSpPr/>
          <p:nvPr/>
        </p:nvSpPr>
        <p:spPr>
          <a:xfrm>
            <a:off x="1524000" y="1268761"/>
            <a:ext cx="6588224" cy="5262979"/>
          </a:xfrm>
          <a:prstGeom prst="rect">
            <a:avLst/>
          </a:prstGeom>
        </p:spPr>
        <p:txBody>
          <a:bodyPr wrap="square">
            <a:spAutoFit/>
          </a:bodyPr>
          <a:lstStyle/>
          <a:p>
            <a:pPr marL="342900" indent="-342900" hangingPunct="0">
              <a:buClr>
                <a:srgbClr val="003399"/>
              </a:buClr>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Dauer: jeweils 2 Minuten (</a:t>
            </a:r>
            <a:r>
              <a:rPr lang="de-DE" sz="2400" kern="0" dirty="0">
                <a:solidFill>
                  <a:srgbClr val="0070C0"/>
                </a:solidFill>
                <a:latin typeface="+mj-lt"/>
                <a:ea typeface="Lucida Sans Unicode" pitchFamily="2"/>
                <a:cs typeface="Tahoma" pitchFamily="2"/>
              </a:rPr>
              <a:t>Halle 1 Min.</a:t>
            </a:r>
            <a:r>
              <a:rPr lang="de-DE" sz="2400" dirty="0">
                <a:latin typeface="+mj-lt"/>
                <a:ea typeface="Lucida Sans Unicode" pitchFamily="2"/>
                <a:cs typeface="Tahoma" pitchFamily="2"/>
              </a:rPr>
              <a:t>) pro Auszeit.</a:t>
            </a:r>
          </a:p>
          <a:p>
            <a:pPr marL="342900" indent="-342900" hangingPunct="0">
              <a:buClr>
                <a:srgbClr val="003399"/>
              </a:buClr>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Eine Auszeit kann nur bei eigenem Ballbesitz genommen werden. Nicht bei Ecke oder 7m.</a:t>
            </a:r>
          </a:p>
          <a:p>
            <a:pPr marL="342900" indent="-342900" hangingPunct="0">
              <a:buClr>
                <a:srgbClr val="003399"/>
              </a:buClr>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Ablauf der Auszeit wird von den Schiedsrichtern überwacht.</a:t>
            </a:r>
          </a:p>
          <a:p>
            <a:pPr marL="800100" lvl="1" indent="-342900" hangingPunct="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Nach 100 Sek (</a:t>
            </a:r>
            <a:r>
              <a:rPr lang="de-DE" sz="2400" dirty="0">
                <a:solidFill>
                  <a:srgbClr val="0070C0"/>
                </a:solidFill>
                <a:latin typeface="+mj-lt"/>
                <a:ea typeface="Lucida Sans Unicode" pitchFamily="2"/>
                <a:cs typeface="Tahoma" pitchFamily="2"/>
              </a:rPr>
              <a:t>Halle 50 Sek</a:t>
            </a:r>
            <a:r>
              <a:rPr lang="de-DE" sz="2400" dirty="0">
                <a:latin typeface="+mj-lt"/>
                <a:ea typeface="Lucida Sans Unicode" pitchFamily="2"/>
                <a:cs typeface="Tahoma" pitchFamily="2"/>
              </a:rPr>
              <a:t>): Signal zur Aufstellung</a:t>
            </a:r>
          </a:p>
          <a:p>
            <a:pPr marL="800100" lvl="1" indent="-342900" hangingPunct="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Nach 120 Sek (</a:t>
            </a:r>
            <a:r>
              <a:rPr lang="de-DE" sz="2400" dirty="0">
                <a:solidFill>
                  <a:srgbClr val="0070C0"/>
                </a:solidFill>
                <a:latin typeface="+mj-lt"/>
                <a:ea typeface="Lucida Sans Unicode" pitchFamily="2"/>
                <a:cs typeface="Tahoma" pitchFamily="2"/>
              </a:rPr>
              <a:t>Halle 60 Sek</a:t>
            </a:r>
            <a:r>
              <a:rPr lang="de-DE" sz="2400" dirty="0">
                <a:latin typeface="+mj-lt"/>
                <a:ea typeface="Lucida Sans Unicode" pitchFamily="2"/>
                <a:cs typeface="Tahoma" pitchFamily="2"/>
              </a:rPr>
              <a:t>): Signal zum Weiterspielen</a:t>
            </a:r>
          </a:p>
          <a:p>
            <a:pPr marL="800100" lvl="1" indent="-342900" hangingPunct="0">
              <a:buFont typeface="Arial" panose="020B0604020202020204" pitchFamily="34" charset="0"/>
              <a:buChar char="•"/>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a:p>
            <a:pPr marL="342900" indent="-342900" hangingPunct="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Das Auszeitschild ist nicht mehr notwendig. Es reicht das zeigen des „T“ bzw. mündliche Beantragung</a:t>
            </a:r>
            <a:r>
              <a:rPr lang="de-DE" sz="2400" dirty="0" smtClean="0">
                <a:latin typeface="+mj-lt"/>
                <a:ea typeface="Lucida Sans Unicode" pitchFamily="2"/>
                <a:cs typeface="Tahoma" pitchFamily="2"/>
              </a:rPr>
              <a:t>.</a:t>
            </a:r>
            <a:endParaRPr lang="de-DE" sz="2400" dirty="0">
              <a:latin typeface="+mj-lt"/>
              <a:ea typeface="Lucida Sans Unicode" pitchFamily="2"/>
              <a:cs typeface="Tahoma" pitchFamily="2"/>
            </a:endParaRPr>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2225" y="2996952"/>
            <a:ext cx="2401893" cy="2570906"/>
          </a:xfrm>
          <a:prstGeom prst="rect">
            <a:avLst/>
          </a:prstGeom>
        </p:spPr>
      </p:pic>
    </p:spTree>
    <p:extLst>
      <p:ext uri="{BB962C8B-B14F-4D97-AF65-F5344CB8AC3E}">
        <p14:creationId xmlns:p14="http://schemas.microsoft.com/office/powerpoint/2010/main" val="566193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Gefährlicher Ball – „Hoher Ball“</a:t>
            </a:r>
          </a:p>
        </p:txBody>
      </p:sp>
      <p:sp>
        <p:nvSpPr>
          <p:cNvPr id="6" name="Rechteck 5"/>
          <p:cNvSpPr/>
          <p:nvPr/>
        </p:nvSpPr>
        <p:spPr>
          <a:xfrm>
            <a:off x="1524000" y="1268760"/>
            <a:ext cx="8172400" cy="3416320"/>
          </a:xfrm>
          <a:prstGeom prst="rect">
            <a:avLst/>
          </a:prstGeom>
        </p:spPr>
        <p:txBody>
          <a:bodyPr wrap="square">
            <a:spAutoFit/>
          </a:bodyPr>
          <a:lstStyle/>
          <a:p>
            <a:pPr lvl="1" hangingPunct="0">
              <a:defRPr sz="1800" b="0" i="0" u="none" strike="noStrike" kern="0" cap="none" spc="0" baseline="0">
                <a:solidFill>
                  <a:srgbClr val="000000"/>
                </a:solidFill>
                <a:uFillTx/>
              </a:defRPr>
            </a:pPr>
            <a:r>
              <a:rPr lang="de-DE" sz="2400" dirty="0">
                <a:latin typeface="+mj-lt"/>
                <a:ea typeface="Lucida Sans Unicode" pitchFamily="2"/>
                <a:cs typeface="Tahoma" pitchFamily="2"/>
              </a:rPr>
              <a:t>Nicht die Höhe des Balls, sondern dessen Gefährlichkeit ist entscheidend.</a:t>
            </a:r>
            <a:br>
              <a:rPr lang="de-DE" sz="2400" dirty="0">
                <a:latin typeface="+mj-lt"/>
                <a:ea typeface="Lucida Sans Unicode" pitchFamily="2"/>
                <a:cs typeface="Tahoma" pitchFamily="2"/>
              </a:rPr>
            </a:br>
            <a:r>
              <a:rPr lang="de-DE" sz="2400" dirty="0">
                <a:latin typeface="+mj-lt"/>
                <a:ea typeface="Lucida Sans Unicode" pitchFamily="2"/>
                <a:cs typeface="Tahoma" pitchFamily="2"/>
              </a:rPr>
              <a:t>Ein kontrollierter Ball über den Schläger des Gegners, der den Schienbeinschoner trifft, ist im Allgemeinen nicht gefährlich, aber ein aus kurzer Distanz direkt und hart in den Gegner geschlagener Ball in derselben Höhe kann gefährlich sein oder zu einer gefährlichen Situation führen.</a:t>
            </a:r>
            <a:br>
              <a:rPr lang="de-DE" sz="2400" dirty="0">
                <a:latin typeface="+mj-lt"/>
                <a:ea typeface="Lucida Sans Unicode" pitchFamily="2"/>
                <a:cs typeface="Tahoma" pitchFamily="2"/>
              </a:rPr>
            </a:br>
            <a:r>
              <a:rPr lang="de-DE" sz="2400" dirty="0">
                <a:latin typeface="+mj-lt"/>
                <a:ea typeface="Lucida Sans Unicode" pitchFamily="2"/>
                <a:cs typeface="Tahoma" pitchFamily="2"/>
              </a:rPr>
              <a:t>Diese Interpretation gilt natürlich auf dem gesamten Spielfeld.</a:t>
            </a:r>
          </a:p>
        </p:txBody>
      </p:sp>
    </p:spTree>
    <p:extLst>
      <p:ext uri="{BB962C8B-B14F-4D97-AF65-F5344CB8AC3E}">
        <p14:creationId xmlns:p14="http://schemas.microsoft.com/office/powerpoint/2010/main" val="114294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a:t>
            </a:r>
            <a:r>
              <a:rPr lang="de-DE" sz="3200" b="1" dirty="0" smtClean="0">
                <a:latin typeface="Times New Roman" pitchFamily="18"/>
                <a:ea typeface="Lucida Sans Unicode" pitchFamily="2"/>
                <a:cs typeface="Tahoma" pitchFamily="2"/>
              </a:rPr>
              <a:t> </a:t>
            </a:r>
            <a:r>
              <a:rPr lang="de-DE" sz="3200" b="1" dirty="0" smtClean="0">
                <a:solidFill>
                  <a:srgbClr val="0070C0"/>
                </a:solidFill>
                <a:latin typeface="Times New Roman" pitchFamily="18"/>
                <a:ea typeface="Lucida Sans Unicode" pitchFamily="2"/>
                <a:cs typeface="Tahoma" pitchFamily="2"/>
              </a:rPr>
              <a:t>Hallenhockey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smtClean="0">
                <a:solidFill>
                  <a:srgbClr val="00B050"/>
                </a:solidFill>
              </a:rPr>
              <a:t>In das liegend Brett Spielen</a:t>
            </a:r>
            <a:endParaRPr lang="de-DE" sz="3400" b="1" dirty="0">
              <a:solidFill>
                <a:srgbClr val="00B050"/>
              </a:solidFill>
            </a:endParaRP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399" y="1484784"/>
            <a:ext cx="4296161" cy="4392488"/>
          </a:xfrm>
          <a:prstGeom prst="rect">
            <a:avLst/>
          </a:prstGeom>
        </p:spPr>
      </p:pic>
      <p:sp>
        <p:nvSpPr>
          <p:cNvPr id="4" name="Textfeld 3"/>
          <p:cNvSpPr txBox="1"/>
          <p:nvPr/>
        </p:nvSpPr>
        <p:spPr>
          <a:xfrm>
            <a:off x="5519936" y="1484783"/>
            <a:ext cx="5976664" cy="3785652"/>
          </a:xfrm>
          <a:prstGeom prst="rect">
            <a:avLst/>
          </a:prstGeom>
          <a:noFill/>
        </p:spPr>
        <p:txBody>
          <a:bodyPr wrap="square" rtlCol="0">
            <a:spAutoFit/>
          </a:bodyPr>
          <a:lstStyle/>
          <a:p>
            <a:r>
              <a:rPr lang="de-DE" sz="2400" kern="0" dirty="0">
                <a:solidFill>
                  <a:srgbClr val="000000"/>
                </a:solidFill>
                <a:latin typeface="+mj-lt"/>
                <a:ea typeface="Lucida Sans Unicode" pitchFamily="2"/>
                <a:cs typeface="Tahoma" pitchFamily="2"/>
              </a:rPr>
              <a:t>Folgende Kriterien sind zu beachten</a:t>
            </a:r>
            <a:r>
              <a:rPr lang="de-DE" sz="2400" kern="0" dirty="0" smtClean="0">
                <a:solidFill>
                  <a:srgbClr val="000000"/>
                </a:solidFill>
                <a:latin typeface="+mj-lt"/>
                <a:ea typeface="Lucida Sans Unicode" pitchFamily="2"/>
                <a:cs typeface="Tahoma" pitchFamily="2"/>
              </a:rPr>
              <a:t>:</a:t>
            </a:r>
          </a:p>
          <a:p>
            <a:endParaRPr lang="de-DE" sz="2400" kern="0" dirty="0">
              <a:solidFill>
                <a:srgbClr val="000000"/>
              </a:solidFill>
              <a:latin typeface="+mj-lt"/>
              <a:ea typeface="Lucida Sans Unicode" pitchFamily="2"/>
              <a:cs typeface="Tahoma" pitchFamily="2"/>
            </a:endParaRPr>
          </a:p>
          <a:p>
            <a:pPr marL="285750" indent="-285750">
              <a:buFontTx/>
              <a:buChar char="-"/>
            </a:pPr>
            <a:r>
              <a:rPr lang="de-DE" sz="2400" kern="0" dirty="0" smtClean="0">
                <a:solidFill>
                  <a:srgbClr val="000000"/>
                </a:solidFill>
                <a:latin typeface="+mj-lt"/>
                <a:ea typeface="Lucida Sans Unicode" pitchFamily="2"/>
                <a:cs typeface="Tahoma" pitchFamily="2"/>
              </a:rPr>
              <a:t>Wenn </a:t>
            </a:r>
            <a:r>
              <a:rPr lang="de-DE" sz="2400" kern="0" dirty="0">
                <a:solidFill>
                  <a:srgbClr val="000000"/>
                </a:solidFill>
                <a:latin typeface="+mj-lt"/>
                <a:ea typeface="Lucida Sans Unicode" pitchFamily="2"/>
                <a:cs typeface="Tahoma" pitchFamily="2"/>
              </a:rPr>
              <a:t>der Gegenspieler näher als 3 Meter entfernt </a:t>
            </a:r>
            <a:r>
              <a:rPr lang="de-DE" sz="2400" kern="0" dirty="0" smtClean="0">
                <a:solidFill>
                  <a:srgbClr val="000000"/>
                </a:solidFill>
                <a:latin typeface="+mj-lt"/>
                <a:ea typeface="Lucida Sans Unicode" pitchFamily="2"/>
                <a:cs typeface="Tahoma" pitchFamily="2"/>
              </a:rPr>
              <a:t>ist</a:t>
            </a:r>
            <a:endParaRPr lang="de-DE" sz="2400" kern="0" dirty="0">
              <a:solidFill>
                <a:srgbClr val="000000"/>
              </a:solidFill>
              <a:latin typeface="+mj-lt"/>
              <a:ea typeface="Lucida Sans Unicode" pitchFamily="2"/>
              <a:cs typeface="Tahoma" pitchFamily="2"/>
            </a:endParaRPr>
          </a:p>
          <a:p>
            <a:pPr marL="285750" indent="-285750">
              <a:buFontTx/>
              <a:buChar char="-"/>
            </a:pPr>
            <a:r>
              <a:rPr lang="de-DE" sz="2400" kern="0" dirty="0">
                <a:solidFill>
                  <a:srgbClr val="000000"/>
                </a:solidFill>
                <a:latin typeface="+mj-lt"/>
                <a:ea typeface="Lucida Sans Unicode" pitchFamily="2"/>
                <a:cs typeface="Tahoma" pitchFamily="2"/>
              </a:rPr>
              <a:t>Das Brett muss vor dem Pass/Schuss auf dem Boden </a:t>
            </a:r>
            <a:r>
              <a:rPr lang="de-DE" sz="2400" kern="0" dirty="0" smtClean="0">
                <a:solidFill>
                  <a:srgbClr val="000000"/>
                </a:solidFill>
                <a:latin typeface="+mj-lt"/>
                <a:ea typeface="Lucida Sans Unicode" pitchFamily="2"/>
                <a:cs typeface="Tahoma" pitchFamily="2"/>
              </a:rPr>
              <a:t>liegen (linke Hand </a:t>
            </a:r>
            <a:r>
              <a:rPr lang="de-DE" sz="2400" kern="0" smtClean="0">
                <a:solidFill>
                  <a:srgbClr val="000000"/>
                </a:solidFill>
                <a:latin typeface="+mj-lt"/>
                <a:ea typeface="Lucida Sans Unicode" pitchFamily="2"/>
                <a:cs typeface="Tahoma" pitchFamily="2"/>
              </a:rPr>
              <a:t>/ Handschuh berührt den Boden)</a:t>
            </a:r>
            <a:endParaRPr lang="de-DE" sz="2400" kern="0" dirty="0">
              <a:solidFill>
                <a:srgbClr val="000000"/>
              </a:solidFill>
              <a:latin typeface="+mj-lt"/>
              <a:ea typeface="Lucida Sans Unicode" pitchFamily="2"/>
              <a:cs typeface="Tahoma" pitchFamily="2"/>
            </a:endParaRPr>
          </a:p>
          <a:p>
            <a:pPr marL="285750" indent="-285750">
              <a:buFontTx/>
              <a:buChar char="-"/>
            </a:pPr>
            <a:r>
              <a:rPr lang="de-DE" sz="2400" kern="0" dirty="0">
                <a:solidFill>
                  <a:srgbClr val="000000"/>
                </a:solidFill>
                <a:latin typeface="+mj-lt"/>
                <a:ea typeface="Lucida Sans Unicode" pitchFamily="2"/>
                <a:cs typeface="Tahoma" pitchFamily="2"/>
              </a:rPr>
              <a:t>Ein leicht ins Brett gespielter Ball ist nicht </a:t>
            </a:r>
            <a:r>
              <a:rPr lang="de-DE" sz="2400" kern="0" dirty="0" smtClean="0">
                <a:solidFill>
                  <a:srgbClr val="000000"/>
                </a:solidFill>
                <a:latin typeface="+mj-lt"/>
                <a:ea typeface="Lucida Sans Unicode" pitchFamily="2"/>
                <a:cs typeface="Tahoma" pitchFamily="2"/>
              </a:rPr>
              <a:t>gefährlich</a:t>
            </a:r>
          </a:p>
          <a:p>
            <a:pPr marL="285750" indent="-285750">
              <a:buFontTx/>
              <a:buChar char="-"/>
            </a:pPr>
            <a:endParaRPr lang="de-DE" sz="2400" kern="0" dirty="0">
              <a:solidFill>
                <a:srgbClr val="000000"/>
              </a:solidFill>
              <a:latin typeface="+mj-lt"/>
              <a:ea typeface="Lucida Sans Unicode" pitchFamily="2"/>
              <a:cs typeface="Tahoma" pitchFamily="2"/>
            </a:endParaRPr>
          </a:p>
        </p:txBody>
      </p:sp>
    </p:spTree>
    <p:extLst>
      <p:ext uri="{BB962C8B-B14F-4D97-AF65-F5344CB8AC3E}">
        <p14:creationId xmlns:p14="http://schemas.microsoft.com/office/powerpoint/2010/main" val="2731551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a:t>
            </a:r>
            <a:r>
              <a:rPr lang="de-DE" sz="3200" b="1" dirty="0" smtClean="0">
                <a:latin typeface="Times New Roman" pitchFamily="18"/>
                <a:ea typeface="Lucida Sans Unicode" pitchFamily="2"/>
                <a:cs typeface="Tahoma" pitchFamily="2"/>
              </a:rPr>
              <a:t>- </a:t>
            </a:r>
            <a:r>
              <a:rPr lang="de-DE" sz="3200" b="1" dirty="0" smtClean="0">
                <a:solidFill>
                  <a:srgbClr val="0070C0"/>
                </a:solidFill>
                <a:latin typeface="Times New Roman" pitchFamily="18"/>
                <a:ea typeface="Lucida Sans Unicode" pitchFamily="2"/>
                <a:cs typeface="Tahoma" pitchFamily="2"/>
              </a:rPr>
              <a:t>Hallenhockey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Eingeklemmte Bälle (Bande und Schläger)</a:t>
            </a:r>
          </a:p>
        </p:txBody>
      </p:sp>
      <p:sp>
        <p:nvSpPr>
          <p:cNvPr id="4" name="Textfeld 3"/>
          <p:cNvSpPr txBox="1"/>
          <p:nvPr/>
        </p:nvSpPr>
        <p:spPr>
          <a:xfrm>
            <a:off x="5519936" y="1484783"/>
            <a:ext cx="5976664" cy="4154984"/>
          </a:xfrm>
          <a:prstGeom prst="rect">
            <a:avLst/>
          </a:prstGeom>
          <a:noFill/>
        </p:spPr>
        <p:txBody>
          <a:bodyPr wrap="square" rtlCol="0">
            <a:spAutoFit/>
          </a:bodyPr>
          <a:lstStyle/>
          <a:p>
            <a:r>
              <a:rPr lang="de-DE" sz="2400" kern="0" dirty="0" smtClean="0">
                <a:solidFill>
                  <a:srgbClr val="000000"/>
                </a:solidFill>
                <a:latin typeface="+mj-lt"/>
                <a:ea typeface="Lucida Sans Unicode" pitchFamily="2"/>
                <a:cs typeface="Tahoma" pitchFamily="2"/>
              </a:rPr>
              <a:t>Bei einem eingeklemmten Ball an der Bande frühzeitig eine Entscheidung finden.</a:t>
            </a:r>
          </a:p>
          <a:p>
            <a:r>
              <a:rPr lang="de-DE" sz="2400" kern="0" dirty="0" smtClean="0">
                <a:solidFill>
                  <a:srgbClr val="000000"/>
                </a:solidFill>
                <a:latin typeface="+mj-lt"/>
                <a:ea typeface="Lucida Sans Unicode" pitchFamily="2"/>
                <a:cs typeface="Tahoma" pitchFamily="2"/>
              </a:rPr>
              <a:t>Darauf achten ob der Ball noch in eine Richtung gespielt werden kann.</a:t>
            </a:r>
          </a:p>
          <a:p>
            <a:endParaRPr lang="de-DE" sz="2400" kern="0" dirty="0">
              <a:solidFill>
                <a:srgbClr val="000000"/>
              </a:solidFill>
              <a:latin typeface="+mj-lt"/>
              <a:ea typeface="Lucida Sans Unicode" pitchFamily="2"/>
              <a:cs typeface="Tahoma" pitchFamily="2"/>
            </a:endParaRPr>
          </a:p>
          <a:p>
            <a:r>
              <a:rPr lang="de-DE" sz="2400" kern="0" dirty="0" smtClean="0">
                <a:solidFill>
                  <a:srgbClr val="000000"/>
                </a:solidFill>
                <a:latin typeface="+mj-lt"/>
                <a:ea typeface="Lucida Sans Unicode" pitchFamily="2"/>
                <a:cs typeface="Tahoma" pitchFamily="2"/>
              </a:rPr>
              <a:t>Bei einem eingeklemmten Ball zwischen zwei Schlägern:</a:t>
            </a:r>
          </a:p>
          <a:p>
            <a:r>
              <a:rPr lang="de-DE" sz="2400" dirty="0"/>
              <a:t>Aufforderung an die Spieler die Situation aufzulösen (Bitte spielen</a:t>
            </a:r>
            <a:r>
              <a:rPr lang="de-DE" sz="2400" dirty="0" smtClean="0"/>
              <a:t>!). Geht das Spiel nicht weiter, </a:t>
            </a:r>
            <a:r>
              <a:rPr lang="de-DE" sz="2400" kern="0" dirty="0" smtClean="0">
                <a:solidFill>
                  <a:srgbClr val="000000"/>
                </a:solidFill>
                <a:latin typeface="+mj-lt"/>
                <a:ea typeface="Lucida Sans Unicode" pitchFamily="2"/>
                <a:cs typeface="Tahoma" pitchFamily="2"/>
              </a:rPr>
              <a:t>kurz ca. 2 Sekunden warten, pfeifen und auf Bully entschieden.</a:t>
            </a:r>
            <a:endParaRPr lang="de-DE" sz="2400" kern="0" dirty="0">
              <a:solidFill>
                <a:srgbClr val="000000"/>
              </a:solidFill>
              <a:latin typeface="+mj-lt"/>
              <a:ea typeface="Lucida Sans Unicode" pitchFamily="2"/>
              <a:cs typeface="Tahoma" pitchFamily="2"/>
            </a:endParaRP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384" y="1412776"/>
            <a:ext cx="4373086" cy="4824536"/>
          </a:xfrm>
          <a:prstGeom prst="rect">
            <a:avLst/>
          </a:prstGeom>
        </p:spPr>
      </p:pic>
    </p:spTree>
    <p:extLst>
      <p:ext uri="{BB962C8B-B14F-4D97-AF65-F5344CB8AC3E}">
        <p14:creationId xmlns:p14="http://schemas.microsoft.com/office/powerpoint/2010/main" val="2216163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a:t>
            </a:r>
            <a:r>
              <a:rPr lang="de-DE" sz="3200" b="1" dirty="0" smtClean="0">
                <a:latin typeface="Times New Roman" pitchFamily="18"/>
                <a:ea typeface="Lucida Sans Unicode" pitchFamily="2"/>
                <a:cs typeface="Tahoma" pitchFamily="2"/>
              </a:rPr>
              <a:t>- </a:t>
            </a:r>
            <a:r>
              <a:rPr lang="de-DE" sz="3200" b="1" dirty="0" smtClean="0">
                <a:solidFill>
                  <a:srgbClr val="0070C0"/>
                </a:solidFill>
                <a:latin typeface="Times New Roman" pitchFamily="18"/>
                <a:ea typeface="Lucida Sans Unicode" pitchFamily="2"/>
                <a:cs typeface="Tahoma" pitchFamily="2"/>
              </a:rPr>
              <a:t>Hallenhockey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smtClean="0">
                <a:solidFill>
                  <a:srgbClr val="00B050"/>
                </a:solidFill>
              </a:rPr>
              <a:t>Bully – Ausführung / Was ist zu beachten</a:t>
            </a:r>
            <a:endParaRPr lang="de-DE" sz="3400" b="1" dirty="0">
              <a:solidFill>
                <a:srgbClr val="00B050"/>
              </a:solidFill>
            </a:endParaRPr>
          </a:p>
        </p:txBody>
      </p:sp>
      <p:sp>
        <p:nvSpPr>
          <p:cNvPr id="4" name="Textfeld 3"/>
          <p:cNvSpPr txBox="1"/>
          <p:nvPr/>
        </p:nvSpPr>
        <p:spPr>
          <a:xfrm>
            <a:off x="839416" y="1484783"/>
            <a:ext cx="10657184" cy="4154984"/>
          </a:xfrm>
          <a:prstGeom prst="rect">
            <a:avLst/>
          </a:prstGeom>
          <a:noFill/>
        </p:spPr>
        <p:txBody>
          <a:bodyPr wrap="square" rtlCol="0">
            <a:spAutoFit/>
          </a:bodyPr>
          <a:lstStyle/>
          <a:p>
            <a:r>
              <a:rPr lang="de-DE" sz="2400" kern="0" dirty="0" smtClean="0">
                <a:solidFill>
                  <a:srgbClr val="000000"/>
                </a:solidFill>
                <a:latin typeface="+mj-lt"/>
                <a:ea typeface="Lucida Sans Unicode" pitchFamily="2"/>
                <a:cs typeface="Tahoma" pitchFamily="2"/>
              </a:rPr>
              <a:t>Ausführung </a:t>
            </a:r>
            <a:r>
              <a:rPr lang="de-DE" sz="2400" kern="0" dirty="0">
                <a:solidFill>
                  <a:srgbClr val="000000"/>
                </a:solidFill>
                <a:latin typeface="+mj-lt"/>
                <a:ea typeface="Lucida Sans Unicode" pitchFamily="2"/>
                <a:cs typeface="Tahoma" pitchFamily="2"/>
              </a:rPr>
              <a:t>an der Stelle der Verursachung, jedoch nicht näher als 9 </a:t>
            </a:r>
            <a:r>
              <a:rPr lang="de-DE" sz="2400" kern="0" dirty="0" smtClean="0">
                <a:solidFill>
                  <a:srgbClr val="000000"/>
                </a:solidFill>
                <a:latin typeface="+mj-lt"/>
                <a:ea typeface="Lucida Sans Unicode" pitchFamily="2"/>
                <a:cs typeface="Tahoma" pitchFamily="2"/>
              </a:rPr>
              <a:t>m zur </a:t>
            </a:r>
            <a:r>
              <a:rPr lang="de-DE" sz="2400" kern="0" dirty="0">
                <a:solidFill>
                  <a:srgbClr val="000000"/>
                </a:solidFill>
                <a:latin typeface="+mj-lt"/>
                <a:ea typeface="Lucida Sans Unicode" pitchFamily="2"/>
                <a:cs typeface="Tahoma" pitchFamily="2"/>
              </a:rPr>
              <a:t>Grundlinie und </a:t>
            </a:r>
            <a:r>
              <a:rPr lang="de-DE" sz="2400" kern="0" dirty="0" smtClean="0">
                <a:solidFill>
                  <a:srgbClr val="000000"/>
                </a:solidFill>
                <a:latin typeface="+mj-lt"/>
                <a:ea typeface="Lucida Sans Unicode" pitchFamily="2"/>
                <a:cs typeface="Tahoma" pitchFamily="2"/>
              </a:rPr>
              <a:t>nicht </a:t>
            </a:r>
            <a:r>
              <a:rPr lang="de-DE" sz="2400" kern="0" dirty="0">
                <a:solidFill>
                  <a:srgbClr val="000000"/>
                </a:solidFill>
                <a:latin typeface="+mj-lt"/>
                <a:ea typeface="Lucida Sans Unicode" pitchFamily="2"/>
                <a:cs typeface="Tahoma" pitchFamily="2"/>
              </a:rPr>
              <a:t>näher als 3 m zum </a:t>
            </a:r>
            <a:r>
              <a:rPr lang="de-DE" sz="2400" kern="0" dirty="0" smtClean="0">
                <a:solidFill>
                  <a:srgbClr val="000000"/>
                </a:solidFill>
                <a:latin typeface="+mj-lt"/>
                <a:ea typeface="Lucida Sans Unicode" pitchFamily="2"/>
                <a:cs typeface="Tahoma" pitchFamily="2"/>
              </a:rPr>
              <a:t>Schusskreisrand.</a:t>
            </a:r>
          </a:p>
          <a:p>
            <a:endParaRPr lang="de-DE" sz="2400" kern="0" dirty="0">
              <a:solidFill>
                <a:srgbClr val="000000"/>
              </a:solidFill>
              <a:latin typeface="+mj-lt"/>
              <a:ea typeface="Lucida Sans Unicode" pitchFamily="2"/>
              <a:cs typeface="Tahoma" pitchFamily="2"/>
            </a:endParaRPr>
          </a:p>
          <a:p>
            <a:r>
              <a:rPr lang="de-DE" sz="2400" kern="0" dirty="0" smtClean="0">
                <a:solidFill>
                  <a:srgbClr val="000000"/>
                </a:solidFill>
                <a:latin typeface="+mj-lt"/>
                <a:ea typeface="Lucida Sans Unicode" pitchFamily="2"/>
                <a:cs typeface="Tahoma" pitchFamily="2"/>
              </a:rPr>
              <a:t>Ein innerhalb </a:t>
            </a:r>
            <a:r>
              <a:rPr lang="de-DE" sz="2400" kern="0" dirty="0">
                <a:solidFill>
                  <a:srgbClr val="000000"/>
                </a:solidFill>
                <a:latin typeface="+mj-lt"/>
                <a:ea typeface="Lucida Sans Unicode" pitchFamily="2"/>
                <a:cs typeface="Tahoma" pitchFamily="2"/>
              </a:rPr>
              <a:t>der Schusskreise verhängter Bully wird 3 m vor </a:t>
            </a:r>
            <a:r>
              <a:rPr lang="de-DE" sz="2400" kern="0" dirty="0" smtClean="0">
                <a:solidFill>
                  <a:srgbClr val="000000"/>
                </a:solidFill>
                <a:latin typeface="+mj-lt"/>
                <a:ea typeface="Lucida Sans Unicode" pitchFamily="2"/>
                <a:cs typeface="Tahoma" pitchFamily="2"/>
              </a:rPr>
              <a:t>dem Schusskreis </a:t>
            </a:r>
            <a:r>
              <a:rPr lang="de-DE" sz="2400" kern="0" dirty="0">
                <a:solidFill>
                  <a:srgbClr val="000000"/>
                </a:solidFill>
                <a:latin typeface="+mj-lt"/>
                <a:ea typeface="Lucida Sans Unicode" pitchFamily="2"/>
                <a:cs typeface="Tahoma" pitchFamily="2"/>
              </a:rPr>
              <a:t>ausgeführt</a:t>
            </a:r>
            <a:r>
              <a:rPr lang="de-DE" sz="2400" kern="0" dirty="0" smtClean="0">
                <a:solidFill>
                  <a:srgbClr val="000000"/>
                </a:solidFill>
                <a:latin typeface="+mj-lt"/>
                <a:ea typeface="Lucida Sans Unicode" pitchFamily="2"/>
                <a:cs typeface="Tahoma" pitchFamily="2"/>
              </a:rPr>
              <a:t>.</a:t>
            </a:r>
          </a:p>
          <a:p>
            <a:r>
              <a:rPr lang="de-DE" sz="2400" kern="0" dirty="0" smtClean="0">
                <a:solidFill>
                  <a:srgbClr val="000000"/>
                </a:solidFill>
                <a:latin typeface="+mj-lt"/>
                <a:ea typeface="Lucida Sans Unicode" pitchFamily="2"/>
                <a:cs typeface="Tahoma" pitchFamily="2"/>
              </a:rPr>
              <a:t> </a:t>
            </a:r>
          </a:p>
          <a:p>
            <a:r>
              <a:rPr lang="de-DE" sz="2400" kern="0" dirty="0" smtClean="0">
                <a:solidFill>
                  <a:srgbClr val="000000"/>
                </a:solidFill>
                <a:latin typeface="+mj-lt"/>
                <a:ea typeface="Lucida Sans Unicode" pitchFamily="2"/>
                <a:cs typeface="Tahoma" pitchFamily="2"/>
              </a:rPr>
              <a:t>Der </a:t>
            </a:r>
            <a:r>
              <a:rPr lang="de-DE" sz="2400" kern="0" dirty="0">
                <a:solidFill>
                  <a:srgbClr val="000000"/>
                </a:solidFill>
                <a:latin typeface="+mj-lt"/>
                <a:ea typeface="Lucida Sans Unicode" pitchFamily="2"/>
                <a:cs typeface="Tahoma" pitchFamily="2"/>
              </a:rPr>
              <a:t>SR pfeift die Ausführung </a:t>
            </a:r>
            <a:r>
              <a:rPr lang="de-DE" sz="2400" kern="0" dirty="0" smtClean="0">
                <a:solidFill>
                  <a:srgbClr val="000000"/>
                </a:solidFill>
                <a:latin typeface="+mj-lt"/>
                <a:ea typeface="Lucida Sans Unicode" pitchFamily="2"/>
                <a:cs typeface="Tahoma" pitchFamily="2"/>
              </a:rPr>
              <a:t>an. Schlägerberührung </a:t>
            </a:r>
            <a:r>
              <a:rPr lang="de-DE" sz="2400" kern="0" dirty="0">
                <a:solidFill>
                  <a:srgbClr val="000000"/>
                </a:solidFill>
                <a:latin typeface="+mj-lt"/>
                <a:ea typeface="Lucida Sans Unicode" pitchFamily="2"/>
                <a:cs typeface="Tahoma" pitchFamily="2"/>
              </a:rPr>
              <a:t>über dem Ball nur ein</a:t>
            </a:r>
          </a:p>
          <a:p>
            <a:r>
              <a:rPr lang="de-DE" sz="2400" kern="0" dirty="0">
                <a:solidFill>
                  <a:srgbClr val="000000"/>
                </a:solidFill>
                <a:latin typeface="+mj-lt"/>
                <a:ea typeface="Lucida Sans Unicode" pitchFamily="2"/>
                <a:cs typeface="Tahoma" pitchFamily="2"/>
              </a:rPr>
              <a:t>Mal. </a:t>
            </a:r>
            <a:endParaRPr lang="de-DE" sz="2400" kern="0" dirty="0" smtClean="0">
              <a:solidFill>
                <a:srgbClr val="000000"/>
              </a:solidFill>
              <a:latin typeface="+mj-lt"/>
              <a:ea typeface="Lucida Sans Unicode" pitchFamily="2"/>
              <a:cs typeface="Tahoma" pitchFamily="2"/>
            </a:endParaRPr>
          </a:p>
          <a:p>
            <a:endParaRPr lang="de-DE" sz="2400" kern="0" dirty="0">
              <a:solidFill>
                <a:srgbClr val="000000"/>
              </a:solidFill>
              <a:latin typeface="+mj-lt"/>
              <a:ea typeface="Lucida Sans Unicode" pitchFamily="2"/>
              <a:cs typeface="Tahoma" pitchFamily="2"/>
            </a:endParaRPr>
          </a:p>
          <a:p>
            <a:r>
              <a:rPr lang="de-DE" sz="2400" kern="0" dirty="0" smtClean="0">
                <a:solidFill>
                  <a:srgbClr val="000000"/>
                </a:solidFill>
                <a:latin typeface="+mj-lt"/>
                <a:ea typeface="Lucida Sans Unicode" pitchFamily="2"/>
                <a:cs typeface="Tahoma" pitchFamily="2"/>
              </a:rPr>
              <a:t>Aktives </a:t>
            </a:r>
            <a:r>
              <a:rPr lang="de-DE" sz="2400" kern="0" dirty="0">
                <a:solidFill>
                  <a:srgbClr val="000000"/>
                </a:solidFill>
                <a:latin typeface="+mj-lt"/>
                <a:ea typeface="Lucida Sans Unicode" pitchFamily="2"/>
                <a:cs typeface="Tahoma" pitchFamily="2"/>
              </a:rPr>
              <a:t>„ins Bully gehen“ ist verboten und ist zu ahnden.</a:t>
            </a:r>
          </a:p>
          <a:p>
            <a:endParaRPr lang="de-DE" sz="2400" kern="0" dirty="0">
              <a:solidFill>
                <a:srgbClr val="000000"/>
              </a:solidFill>
              <a:latin typeface="+mj-lt"/>
              <a:ea typeface="Lucida Sans Unicode" pitchFamily="2"/>
              <a:cs typeface="Tahoma" pitchFamily="2"/>
            </a:endParaRPr>
          </a:p>
        </p:txBody>
      </p:sp>
    </p:spTree>
    <p:extLst>
      <p:ext uri="{BB962C8B-B14F-4D97-AF65-F5344CB8AC3E}">
        <p14:creationId xmlns:p14="http://schemas.microsoft.com/office/powerpoint/2010/main" val="1860696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Spielordnung</a:t>
            </a:r>
          </a:p>
        </p:txBody>
      </p:sp>
      <p:sp>
        <p:nvSpPr>
          <p:cNvPr id="6" name="Rechteck 5"/>
          <p:cNvSpPr/>
          <p:nvPr/>
        </p:nvSpPr>
        <p:spPr>
          <a:xfrm>
            <a:off x="1524000" y="1268760"/>
            <a:ext cx="8604448" cy="5711820"/>
          </a:xfrm>
          <a:prstGeom prst="rect">
            <a:avLst/>
          </a:prstGeom>
        </p:spPr>
        <p:txBody>
          <a:bodyPr wrap="square">
            <a:spAutoFit/>
          </a:bodyPr>
          <a:lstStyle/>
          <a:p>
            <a:pPr marL="800100" lvl="1"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SPIELFÄHIGKEIT</a:t>
            </a:r>
          </a:p>
          <a:p>
            <a:pPr marL="800100" lvl="3" indent="-342900">
              <a:spcBef>
                <a:spcPts val="5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Feld: 8 Spieler max. 11 Spieler (16+1 im Spielberichtsbogen)</a:t>
            </a:r>
          </a:p>
          <a:p>
            <a:pPr marL="800100" lvl="3" indent="-342900">
              <a:spcBef>
                <a:spcPts val="5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Halle: 4 Spieler max. 6 Spieler (12 im Spielberichtsbogen)</a:t>
            </a:r>
          </a:p>
          <a:p>
            <a:pPr marL="800100" lvl="1" indent="-342900">
              <a:spcBef>
                <a:spcPts val="500"/>
              </a:spcBef>
              <a:buSzPct val="100000"/>
              <a:buFont typeface="Arial" panose="020B0604020202020204" pitchFamily="34" charset="0"/>
              <a:buChar char="•"/>
              <a:defRPr sz="1800" b="0" i="0" u="none" strike="noStrike" kern="0" cap="none" spc="0" baseline="0">
                <a:solidFill>
                  <a:srgbClr val="000000"/>
                </a:solidFill>
                <a:uFillTx/>
              </a:defRPr>
            </a:pPr>
            <a:r>
              <a:rPr lang="de-DE" sz="2400" u="sng" dirty="0">
                <a:latin typeface="+mj-lt"/>
                <a:ea typeface="Lucida Sans Unicode" pitchFamily="2"/>
                <a:cs typeface="Tahoma" pitchFamily="2"/>
              </a:rPr>
              <a:t>kein</a:t>
            </a:r>
            <a:r>
              <a:rPr lang="de-DE" sz="2400" dirty="0">
                <a:latin typeface="+mj-lt"/>
                <a:ea typeface="Lucida Sans Unicode" pitchFamily="2"/>
                <a:cs typeface="Tahoma" pitchFamily="2"/>
              </a:rPr>
              <a:t> Spielabbruch bei Unterschreitung (nur wenn kein TW mehr vorhanden ist)</a:t>
            </a:r>
          </a:p>
          <a:p>
            <a:pPr marL="800100" lvl="3" indent="-342900">
              <a:spcBef>
                <a:spcPts val="5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Wartefrist Feld  </a:t>
            </a:r>
            <a:r>
              <a:rPr lang="de-DE" sz="2400" b="1" dirty="0">
                <a:latin typeface="+mj-lt"/>
                <a:ea typeface="Lucida Sans Unicode" pitchFamily="2"/>
                <a:cs typeface="Tahoma" pitchFamily="2"/>
              </a:rPr>
              <a:t>30 min</a:t>
            </a:r>
            <a:r>
              <a:rPr lang="de-DE" sz="2400" dirty="0">
                <a:latin typeface="+mj-lt"/>
                <a:ea typeface="Lucida Sans Unicode" pitchFamily="2"/>
                <a:cs typeface="Tahoma" pitchFamily="2"/>
              </a:rPr>
              <a:t>. bei einer Spielzeit von 2x35min. Wartefrist </a:t>
            </a:r>
            <a:r>
              <a:rPr lang="de-DE" sz="2400" dirty="0">
                <a:solidFill>
                  <a:srgbClr val="0070C0"/>
                </a:solidFill>
                <a:latin typeface="+mj-lt"/>
                <a:ea typeface="Lucida Sans Unicode" pitchFamily="2"/>
                <a:cs typeface="Tahoma" pitchFamily="2"/>
              </a:rPr>
              <a:t>Halle</a:t>
            </a:r>
            <a:r>
              <a:rPr lang="de-DE" sz="2400" dirty="0">
                <a:latin typeface="+mj-lt"/>
                <a:ea typeface="Lucida Sans Unicode" pitchFamily="2"/>
                <a:cs typeface="Tahoma" pitchFamily="2"/>
              </a:rPr>
              <a:t> </a:t>
            </a:r>
            <a:r>
              <a:rPr lang="de-DE" sz="2400" b="1" dirty="0" smtClean="0">
                <a:solidFill>
                  <a:srgbClr val="0070C0"/>
                </a:solidFill>
                <a:latin typeface="+mj-lt"/>
                <a:ea typeface="Lucida Sans Unicode" pitchFamily="2"/>
                <a:cs typeface="Tahoma" pitchFamily="2"/>
              </a:rPr>
              <a:t>30 min</a:t>
            </a:r>
            <a:r>
              <a:rPr lang="de-DE" sz="2400" b="1" dirty="0">
                <a:solidFill>
                  <a:srgbClr val="0070C0"/>
                </a:solidFill>
                <a:latin typeface="+mj-lt"/>
                <a:ea typeface="Lucida Sans Unicode" pitchFamily="2"/>
                <a:cs typeface="Tahoma" pitchFamily="2"/>
              </a:rPr>
              <a:t>. </a:t>
            </a:r>
            <a:r>
              <a:rPr lang="de-DE" sz="2400" dirty="0">
                <a:latin typeface="+mj-lt"/>
                <a:ea typeface="Lucida Sans Unicode" pitchFamily="2"/>
                <a:cs typeface="Tahoma" pitchFamily="2"/>
              </a:rPr>
              <a:t>bei einer Spielzeit von 2x30min., bei allen anderen Spielzeiten beträgt sie 5min.</a:t>
            </a:r>
          </a:p>
          <a:p>
            <a:pPr marL="800100" lvl="3" indent="-342900">
              <a:spcBef>
                <a:spcPts val="5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Spielfeld: Bespielbarkeit des Platzes, Kontrolle der Tore, Eckfahnen, Ausrüstung (Schläger, Ball)</a:t>
            </a:r>
          </a:p>
          <a:p>
            <a:pPr marL="800100" lvl="2" indent="-342900">
              <a:spcBef>
                <a:spcPts val="5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NACH dem Spiel: </a:t>
            </a:r>
            <a:r>
              <a:rPr lang="de-DE" sz="2400" b="1" dirty="0">
                <a:latin typeface="+mj-lt"/>
                <a:ea typeface="Lucida Sans Unicode" pitchFamily="2"/>
                <a:cs typeface="Tahoma" pitchFamily="2"/>
              </a:rPr>
              <a:t>(ESB ausfüllen) Ergebnis, Strafen, Abrechnung, evtl. Verletzungen oder Einsatz des ETW, am Schluss müssen die </a:t>
            </a:r>
            <a:r>
              <a:rPr lang="de-DE" sz="2400" b="1" kern="0" dirty="0">
                <a:solidFill>
                  <a:srgbClr val="000000"/>
                </a:solidFill>
                <a:ea typeface="Lucida Sans Unicode" pitchFamily="2"/>
                <a:cs typeface="Tahoma" pitchFamily="2"/>
              </a:rPr>
              <a:t>Schiedsrichter alles Bestätigen</a:t>
            </a:r>
            <a:endParaRPr lang="de-DE" sz="2400" b="1" dirty="0">
              <a:latin typeface="+mj-lt"/>
              <a:ea typeface="Lucida Sans Unicode" pitchFamily="2"/>
              <a:cs typeface="Tahoma" pitchFamily="2"/>
            </a:endParaRPr>
          </a:p>
          <a:p>
            <a:pPr marL="800100" lvl="3" indent="-342900">
              <a:spcBef>
                <a:spcPts val="500"/>
              </a:spcBef>
              <a:buSzPct val="100000"/>
              <a:buFont typeface="Arial" panose="020B0604020202020204" pitchFamily="34" charset="0"/>
              <a:buChar char="•"/>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p:txBody>
      </p:sp>
    </p:spTree>
    <p:extLst>
      <p:ext uri="{BB962C8B-B14F-4D97-AF65-F5344CB8AC3E}">
        <p14:creationId xmlns:p14="http://schemas.microsoft.com/office/powerpoint/2010/main" val="4170123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Spielordnung</a:t>
            </a:r>
          </a:p>
        </p:txBody>
      </p:sp>
      <p:sp>
        <p:nvSpPr>
          <p:cNvPr id="6" name="Rechteck 5"/>
          <p:cNvSpPr/>
          <p:nvPr/>
        </p:nvSpPr>
        <p:spPr>
          <a:xfrm>
            <a:off x="1524000" y="1268760"/>
            <a:ext cx="8604448" cy="5942652"/>
          </a:xfrm>
          <a:prstGeom prst="rect">
            <a:avLst/>
          </a:prstGeom>
        </p:spPr>
        <p:txBody>
          <a:bodyPr wrap="square">
            <a:spAutoFit/>
          </a:bodyPr>
          <a:lstStyle/>
          <a:p>
            <a:pPr marL="800100" lvl="1"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Wechsel zur Halbzeit (wer wechselt)?</a:t>
            </a:r>
          </a:p>
          <a:p>
            <a:pPr marL="1257300" lvl="2"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Feld: Seitenwechsel der Teams</a:t>
            </a:r>
          </a:p>
          <a:p>
            <a:pPr marL="1257300" lvl="2"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solidFill>
                  <a:srgbClr val="0070C0"/>
                </a:solidFill>
                <a:latin typeface="+mj-lt"/>
                <a:ea typeface="Lucida Sans Unicode" pitchFamily="2"/>
                <a:cs typeface="Tahoma" pitchFamily="2"/>
              </a:rPr>
              <a:t>Halle: </a:t>
            </a:r>
            <a:r>
              <a:rPr lang="de-DE" sz="2400" kern="0" dirty="0">
                <a:solidFill>
                  <a:srgbClr val="0070C0"/>
                </a:solidFill>
                <a:ea typeface="Lucida Sans Unicode" pitchFamily="2"/>
                <a:cs typeface="Tahoma" pitchFamily="2"/>
              </a:rPr>
              <a:t>Seitenwechsel der Teams + Banktausch</a:t>
            </a:r>
          </a:p>
          <a:p>
            <a:pPr marL="800100" lvl="1"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kern="0" dirty="0">
                <a:solidFill>
                  <a:srgbClr val="000000"/>
                </a:solidFill>
                <a:ea typeface="Lucida Sans Unicode" pitchFamily="2"/>
                <a:cs typeface="Tahoma" pitchFamily="2"/>
              </a:rPr>
              <a:t>Was passiert, wenn die Bewässerung nicht funktioniert?</a:t>
            </a:r>
            <a:br>
              <a:rPr lang="de-DE" sz="2400" kern="0" dirty="0">
                <a:solidFill>
                  <a:srgbClr val="000000"/>
                </a:solidFill>
                <a:ea typeface="Lucida Sans Unicode" pitchFamily="2"/>
                <a:cs typeface="Tahoma" pitchFamily="2"/>
              </a:rPr>
            </a:br>
            <a:r>
              <a:rPr lang="de-DE" sz="2400" kern="0" dirty="0">
                <a:solidFill>
                  <a:srgbClr val="000000"/>
                </a:solidFill>
                <a:ea typeface="Lucida Sans Unicode" pitchFamily="2"/>
                <a:cs typeface="Tahoma" pitchFamily="2"/>
              </a:rPr>
              <a:t>(Wird das Spiel angepfiffen oder nicht?)</a:t>
            </a:r>
          </a:p>
          <a:p>
            <a:pPr marL="1257300" lvl="2"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u="sng" kern="0" dirty="0">
                <a:solidFill>
                  <a:srgbClr val="FF0000"/>
                </a:solidFill>
                <a:ea typeface="Lucida Sans Unicode" pitchFamily="2"/>
                <a:cs typeface="Tahoma" pitchFamily="2"/>
              </a:rPr>
              <a:t>Ja, ausnahmsweise.</a:t>
            </a:r>
            <a:r>
              <a:rPr lang="de-DE" sz="2400" kern="0" dirty="0">
                <a:solidFill>
                  <a:srgbClr val="FF0000"/>
                </a:solidFill>
                <a:ea typeface="Lucida Sans Unicode" pitchFamily="2"/>
                <a:cs typeface="Tahoma" pitchFamily="2"/>
              </a:rPr>
              <a:t> (gilt nur für Wasserplätze)</a:t>
            </a:r>
          </a:p>
          <a:p>
            <a:pPr marL="800100" lvl="1"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kern="0" dirty="0">
                <a:solidFill>
                  <a:srgbClr val="000000"/>
                </a:solidFill>
                <a:ea typeface="Lucida Sans Unicode" pitchFamily="2"/>
                <a:cs typeface="Tahoma" pitchFamily="2"/>
              </a:rPr>
              <a:t>Was passiert, wenn sich ein Spieler verletzt und nicht weiterspielen kann? Wird das Spiel abgebrochen?</a:t>
            </a:r>
          </a:p>
          <a:p>
            <a:pPr marL="1257300" lvl="2"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u="sng" kern="0" dirty="0">
                <a:solidFill>
                  <a:srgbClr val="FF0000"/>
                </a:solidFill>
                <a:ea typeface="Lucida Sans Unicode" pitchFamily="2"/>
                <a:cs typeface="Tahoma" pitchFamily="2"/>
              </a:rPr>
              <a:t>Nein, niemals.</a:t>
            </a:r>
          </a:p>
          <a:p>
            <a:pPr marL="800100" lvl="1"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dirty="0">
                <a:latin typeface="+mj-lt"/>
                <a:ea typeface="Lucida Sans Unicode" pitchFamily="2"/>
                <a:cs typeface="Tahoma" pitchFamily="2"/>
              </a:rPr>
              <a:t>Was passiert, wenn der Platz nicht </a:t>
            </a:r>
            <a:r>
              <a:rPr lang="de-DE" sz="2400" dirty="0" smtClean="0">
                <a:latin typeface="+mj-lt"/>
                <a:ea typeface="Lucida Sans Unicode" pitchFamily="2"/>
                <a:cs typeface="Tahoma" pitchFamily="2"/>
              </a:rPr>
              <a:t>ausreichend beleuchtet ist?</a:t>
            </a:r>
            <a:endParaRPr lang="de-DE" sz="2400" dirty="0">
              <a:latin typeface="+mj-lt"/>
              <a:ea typeface="Lucida Sans Unicode" pitchFamily="2"/>
              <a:cs typeface="Tahoma" pitchFamily="2"/>
            </a:endParaRPr>
          </a:p>
          <a:p>
            <a:pPr marL="1257300" lvl="2" indent="-34290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de-DE" sz="2400" u="sng" dirty="0">
                <a:solidFill>
                  <a:srgbClr val="FF0000"/>
                </a:solidFill>
                <a:latin typeface="+mj-lt"/>
                <a:ea typeface="Lucida Sans Unicode" pitchFamily="2"/>
                <a:cs typeface="Tahoma" pitchFamily="2"/>
              </a:rPr>
              <a:t>Wenn große Flächen nicht </a:t>
            </a:r>
            <a:r>
              <a:rPr lang="de-DE" sz="2400" u="sng" dirty="0" smtClean="0">
                <a:solidFill>
                  <a:srgbClr val="FF0000"/>
                </a:solidFill>
                <a:latin typeface="+mj-lt"/>
                <a:ea typeface="Lucida Sans Unicode" pitchFamily="2"/>
                <a:cs typeface="Tahoma" pitchFamily="2"/>
              </a:rPr>
              <a:t>ausgeleuchtet </a:t>
            </a:r>
            <a:r>
              <a:rPr lang="de-DE" sz="2400" u="sng" dirty="0">
                <a:solidFill>
                  <a:srgbClr val="FF0000"/>
                </a:solidFill>
                <a:latin typeface="+mj-lt"/>
                <a:ea typeface="Lucida Sans Unicode" pitchFamily="2"/>
                <a:cs typeface="Tahoma" pitchFamily="2"/>
              </a:rPr>
              <a:t>werden (defektes Flutlicht), erfolgt ein Spielabbruch.</a:t>
            </a:r>
          </a:p>
          <a:p>
            <a:pPr marL="800100" lvl="3" indent="-342900">
              <a:spcBef>
                <a:spcPts val="500"/>
              </a:spcBef>
              <a:buSzPct val="100000"/>
              <a:buFont typeface="Arial" panose="020B0604020202020204" pitchFamily="34" charset="0"/>
              <a:buChar char="•"/>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p:txBody>
      </p:sp>
    </p:spTree>
    <p:extLst>
      <p:ext uri="{BB962C8B-B14F-4D97-AF65-F5344CB8AC3E}">
        <p14:creationId xmlns:p14="http://schemas.microsoft.com/office/powerpoint/2010/main" val="32792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Freischlag / </a:t>
            </a:r>
            <a:r>
              <a:rPr lang="de-DE" sz="3400" b="1" dirty="0" err="1">
                <a:solidFill>
                  <a:srgbClr val="00B050"/>
                </a:solidFill>
              </a:rPr>
              <a:t>Selfpass</a:t>
            </a:r>
            <a:endParaRPr lang="de-DE" sz="3400" b="1" dirty="0">
              <a:solidFill>
                <a:srgbClr val="00B050"/>
              </a:solidFill>
            </a:endParaRPr>
          </a:p>
        </p:txBody>
      </p:sp>
      <p:sp>
        <p:nvSpPr>
          <p:cNvPr id="14" name="Rechteck 13"/>
          <p:cNvSpPr/>
          <p:nvPr/>
        </p:nvSpPr>
        <p:spPr>
          <a:xfrm>
            <a:off x="5934738" y="3244334"/>
            <a:ext cx="242374" cy="369332"/>
          </a:xfrm>
          <a:prstGeom prst="rect">
            <a:avLst/>
          </a:prstGeom>
        </p:spPr>
        <p:txBody>
          <a:bodyPr wrap="none">
            <a:spAutoFit/>
          </a:bodyPr>
          <a:lstStyle/>
          <a:p>
            <a:r>
              <a:rPr lang="de-DE" dirty="0">
                <a:solidFill>
                  <a:srgbClr val="003399"/>
                </a:solidFill>
                <a:latin typeface="Times New Roman" pitchFamily="18"/>
                <a:ea typeface="Lucida Sans Unicode" pitchFamily="2"/>
                <a:cs typeface="Tahoma" pitchFamily="2"/>
              </a:rPr>
              <a:t> </a:t>
            </a:r>
            <a:endParaRPr lang="de-DE" dirty="0"/>
          </a:p>
        </p:txBody>
      </p:sp>
      <p:sp>
        <p:nvSpPr>
          <p:cNvPr id="6" name="Rechteck 5"/>
          <p:cNvSpPr/>
          <p:nvPr/>
        </p:nvSpPr>
        <p:spPr>
          <a:xfrm>
            <a:off x="1524000" y="1268760"/>
            <a:ext cx="9144000" cy="3200876"/>
          </a:xfrm>
          <a:prstGeom prst="rect">
            <a:avLst/>
          </a:prstGeom>
        </p:spPr>
        <p:txBody>
          <a:bodyPr wrap="square">
            <a:spAutoFit/>
          </a:bodyPr>
          <a:lstStyle/>
          <a:p>
            <a:pPr hangingPunct="0">
              <a:spcBef>
                <a:spcPts val="600"/>
              </a:spcBef>
              <a:spcAft>
                <a:spcPts val="600"/>
              </a:spcAft>
              <a:defRPr sz="1800" b="0" i="0" u="none" strike="noStrike" kern="0" cap="none" spc="0" baseline="0">
                <a:solidFill>
                  <a:srgbClr val="000000"/>
                </a:solidFill>
                <a:uFillTx/>
              </a:defRPr>
            </a:pPr>
            <a:r>
              <a:rPr lang="de-DE" sz="2400" dirty="0">
                <a:ea typeface="Lucida Sans Unicode" pitchFamily="2"/>
                <a:cs typeface="Tahoma" pitchFamily="2"/>
              </a:rPr>
              <a:t>Bitte auf Setup achten: </a:t>
            </a:r>
            <a:r>
              <a:rPr lang="de-DE" sz="2400" b="1" dirty="0">
                <a:ea typeface="Lucida Sans Unicode" pitchFamily="2"/>
                <a:cs typeface="Tahoma" pitchFamily="2"/>
              </a:rPr>
              <a:t>Ball muss</a:t>
            </a:r>
            <a:r>
              <a:rPr lang="de-DE" sz="2400" dirty="0">
                <a:ea typeface="Lucida Sans Unicode" pitchFamily="2"/>
                <a:cs typeface="Tahoma" pitchFamily="2"/>
              </a:rPr>
              <a:t> vor Ausführung </a:t>
            </a:r>
            <a:r>
              <a:rPr lang="de-DE" sz="2400" b="1" dirty="0">
                <a:ea typeface="Lucida Sans Unicode" pitchFamily="2"/>
                <a:cs typeface="Tahoma" pitchFamily="2"/>
              </a:rPr>
              <a:t>ruhen</a:t>
            </a:r>
            <a:r>
              <a:rPr lang="de-DE" sz="2400" dirty="0">
                <a:ea typeface="Lucida Sans Unicode" pitchFamily="2"/>
                <a:cs typeface="Tahoma" pitchFamily="2"/>
              </a:rPr>
              <a:t>, </a:t>
            </a:r>
            <a:r>
              <a:rPr lang="de-DE" sz="2400" b="1" dirty="0">
                <a:ea typeface="Lucida Sans Unicode" pitchFamily="2"/>
                <a:cs typeface="Tahoma" pitchFamily="2"/>
              </a:rPr>
              <a:t>Abstand</a:t>
            </a:r>
            <a:r>
              <a:rPr lang="de-DE" sz="2400" dirty="0">
                <a:ea typeface="Lucida Sans Unicode" pitchFamily="2"/>
                <a:cs typeface="Tahoma" pitchFamily="2"/>
              </a:rPr>
              <a:t> von 5m (</a:t>
            </a:r>
            <a:r>
              <a:rPr lang="de-DE" sz="2400" dirty="0">
                <a:solidFill>
                  <a:srgbClr val="0070C0"/>
                </a:solidFill>
                <a:ea typeface="Lucida Sans Unicode" pitchFamily="2"/>
                <a:cs typeface="Tahoma" pitchFamily="2"/>
              </a:rPr>
              <a:t>Halle 3m</a:t>
            </a:r>
            <a:r>
              <a:rPr lang="de-DE" sz="2400" dirty="0">
                <a:ea typeface="Lucida Sans Unicode" pitchFamily="2"/>
                <a:cs typeface="Tahoma" pitchFamily="2"/>
              </a:rPr>
              <a:t>) muss eingehalten werden und der Freischlag muss </a:t>
            </a:r>
            <a:r>
              <a:rPr lang="de-DE" sz="2400" b="1" dirty="0">
                <a:ea typeface="Lucida Sans Unicode" pitchFamily="2"/>
                <a:cs typeface="Tahoma" pitchFamily="2"/>
              </a:rPr>
              <a:t>am richtigen Ort</a:t>
            </a:r>
            <a:r>
              <a:rPr lang="de-DE" sz="2400" dirty="0">
                <a:ea typeface="Lucida Sans Unicode" pitchFamily="2"/>
                <a:cs typeface="Tahoma" pitchFamily="2"/>
              </a:rPr>
              <a:t> ausgeführt werden.</a:t>
            </a:r>
          </a:p>
          <a:p>
            <a:pPr hangingPunct="0">
              <a:spcBef>
                <a:spcPts val="600"/>
              </a:spcBef>
              <a:spcAft>
                <a:spcPts val="600"/>
              </a:spcAft>
              <a:defRPr sz="1800" b="0" i="0" u="none" strike="noStrike" kern="0" cap="none" spc="0" baseline="0">
                <a:solidFill>
                  <a:srgbClr val="000000"/>
                </a:solidFill>
                <a:uFillTx/>
              </a:defRPr>
            </a:pPr>
            <a:r>
              <a:rPr lang="de-DE" sz="2400" b="1" dirty="0">
                <a:ea typeface="Lucida Sans Unicode" pitchFamily="2"/>
                <a:cs typeface="Tahoma" pitchFamily="2"/>
              </a:rPr>
              <a:t>Richtiger Ort:</a:t>
            </a:r>
            <a:r>
              <a:rPr lang="de-DE" sz="2400" dirty="0">
                <a:ea typeface="Lucida Sans Unicode" pitchFamily="2"/>
                <a:cs typeface="Tahoma" pitchFamily="2"/>
              </a:rPr>
              <a:t/>
            </a:r>
            <a:br>
              <a:rPr lang="de-DE" sz="2400" dirty="0">
                <a:ea typeface="Lucida Sans Unicode" pitchFamily="2"/>
                <a:cs typeface="Tahoma" pitchFamily="2"/>
              </a:rPr>
            </a:br>
            <a:r>
              <a:rPr lang="de-DE" sz="2400" dirty="0">
                <a:ea typeface="Lucida Sans Unicode" pitchFamily="2"/>
                <a:cs typeface="Tahoma" pitchFamily="2"/>
              </a:rPr>
              <a:t>Der </a:t>
            </a:r>
            <a:r>
              <a:rPr lang="de-DE" sz="2400" dirty="0" err="1">
                <a:ea typeface="Lucida Sans Unicode" pitchFamily="2"/>
                <a:cs typeface="Tahoma" pitchFamily="2"/>
              </a:rPr>
              <a:t>Selfpass</a:t>
            </a:r>
            <a:r>
              <a:rPr lang="de-DE" sz="2400" dirty="0">
                <a:ea typeface="Lucida Sans Unicode" pitchFamily="2"/>
                <a:cs typeface="Tahoma" pitchFamily="2"/>
              </a:rPr>
              <a:t> muss „nahe am Ort“ des Freischlags im Umkreis von ca. 5m (</a:t>
            </a:r>
            <a:r>
              <a:rPr lang="de-DE" sz="2400" dirty="0">
                <a:solidFill>
                  <a:srgbClr val="0070C0"/>
                </a:solidFill>
                <a:ea typeface="Lucida Sans Unicode" pitchFamily="2"/>
                <a:cs typeface="Tahoma" pitchFamily="2"/>
              </a:rPr>
              <a:t>Halle 3m</a:t>
            </a:r>
            <a:r>
              <a:rPr lang="de-DE" sz="2400" dirty="0">
                <a:ea typeface="Lucida Sans Unicode" pitchFamily="2"/>
                <a:cs typeface="Tahoma" pitchFamily="2"/>
              </a:rPr>
              <a:t>) ausgeführt werden, ohne sich einen Vorteil zu verschaffen (bei Vergehen Freischlag umkehren).</a:t>
            </a:r>
            <a:br>
              <a:rPr lang="de-DE" sz="2400" dirty="0">
                <a:ea typeface="Lucida Sans Unicode" pitchFamily="2"/>
                <a:cs typeface="Tahoma" pitchFamily="2"/>
              </a:rPr>
            </a:br>
            <a:endParaRPr lang="de-DE" sz="2400" dirty="0">
              <a:ea typeface="Lucida Sans Unicode" pitchFamily="2"/>
              <a:cs typeface="Tahoma" pitchFamily="2"/>
            </a:endParaRPr>
          </a:p>
        </p:txBody>
      </p:sp>
    </p:spTree>
    <p:extLst>
      <p:ext uri="{BB962C8B-B14F-4D97-AF65-F5344CB8AC3E}">
        <p14:creationId xmlns:p14="http://schemas.microsoft.com/office/powerpoint/2010/main" val="2404435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Wechselfehler</a:t>
            </a:r>
          </a:p>
        </p:txBody>
      </p:sp>
      <p:sp>
        <p:nvSpPr>
          <p:cNvPr id="6" name="Rechteck 5"/>
          <p:cNvSpPr/>
          <p:nvPr/>
        </p:nvSpPr>
        <p:spPr>
          <a:xfrm>
            <a:off x="1524000" y="1268760"/>
            <a:ext cx="8604448" cy="5086008"/>
          </a:xfrm>
          <a:prstGeom prst="rect">
            <a:avLst/>
          </a:prstGeom>
        </p:spPr>
        <p:txBody>
          <a:bodyPr wrap="square">
            <a:spAutoFit/>
          </a:bodyPr>
          <a:lstStyle/>
          <a:p>
            <a:pPr marL="457200" lvl="3">
              <a:spcBef>
                <a:spcPts val="500"/>
              </a:spcBef>
              <a:buSzPct val="100000"/>
              <a:defRPr sz="1800" b="0" i="0" u="none" strike="noStrike" kern="0" cap="none" spc="0" baseline="0">
                <a:solidFill>
                  <a:srgbClr val="000000"/>
                </a:solidFill>
                <a:uFillTx/>
              </a:defRPr>
            </a:pPr>
            <a:r>
              <a:rPr lang="de-DE" sz="2400" b="1" u="sng" dirty="0">
                <a:latin typeface="+mj-lt"/>
                <a:ea typeface="Lucida Sans Unicode" pitchFamily="2"/>
                <a:cs typeface="Tahoma" pitchFamily="2"/>
              </a:rPr>
              <a:t>Wechsel des </a:t>
            </a:r>
            <a:r>
              <a:rPr lang="de-DE" sz="2400" b="1" u="sng" dirty="0" err="1">
                <a:latin typeface="+mj-lt"/>
                <a:ea typeface="Lucida Sans Unicode" pitchFamily="2"/>
                <a:cs typeface="Tahoma" pitchFamily="2"/>
              </a:rPr>
              <a:t>TW‘s</a:t>
            </a:r>
            <a:r>
              <a:rPr lang="de-DE" sz="2400" b="1" u="sng" dirty="0">
                <a:latin typeface="+mj-lt"/>
                <a:ea typeface="Lucida Sans Unicode" pitchFamily="2"/>
                <a:cs typeface="Tahoma" pitchFamily="2"/>
              </a:rPr>
              <a:t> </a:t>
            </a:r>
            <a:r>
              <a:rPr lang="de-DE" sz="2400" dirty="0">
                <a:latin typeface="+mj-lt"/>
                <a:ea typeface="Lucida Sans Unicode" pitchFamily="2"/>
                <a:cs typeface="Tahoma" pitchFamily="2"/>
              </a:rPr>
              <a:t>erfolgt </a:t>
            </a:r>
            <a:r>
              <a:rPr lang="de-DE" sz="2400" dirty="0" smtClean="0">
                <a:latin typeface="+mj-lt"/>
                <a:ea typeface="Lucida Sans Unicode" pitchFamily="2"/>
                <a:cs typeface="Tahoma" pitchFamily="2"/>
              </a:rPr>
              <a:t>im </a:t>
            </a:r>
            <a:r>
              <a:rPr lang="de-DE" sz="2400" dirty="0">
                <a:latin typeface="+mj-lt"/>
                <a:ea typeface="Lucida Sans Unicode" pitchFamily="2"/>
                <a:cs typeface="Tahoma" pitchFamily="2"/>
              </a:rPr>
              <a:t>Bereich </a:t>
            </a:r>
            <a:r>
              <a:rPr lang="de-DE" sz="2400" b="1" u="sng" dirty="0">
                <a:latin typeface="+mj-lt"/>
                <a:ea typeface="Lucida Sans Unicode" pitchFamily="2"/>
                <a:cs typeface="Tahoma" pitchFamily="2"/>
              </a:rPr>
              <a:t>der Mittellinie</a:t>
            </a:r>
            <a:r>
              <a:rPr lang="de-DE" sz="2400" b="1" dirty="0">
                <a:latin typeface="+mj-lt"/>
                <a:ea typeface="Lucida Sans Unicode" pitchFamily="2"/>
                <a:cs typeface="Tahoma" pitchFamily="2"/>
              </a:rPr>
              <a:t> </a:t>
            </a:r>
            <a:r>
              <a:rPr lang="de-DE" sz="2400" dirty="0">
                <a:latin typeface="+mj-lt"/>
                <a:ea typeface="Lucida Sans Unicode" pitchFamily="2"/>
                <a:cs typeface="Tahoma" pitchFamily="2"/>
              </a:rPr>
              <a:t>(dort, wo auch Feldspieler wechseln</a:t>
            </a:r>
            <a:r>
              <a:rPr lang="de-DE" sz="2400" dirty="0" smtClean="0">
                <a:latin typeface="+mj-lt"/>
                <a:ea typeface="Lucida Sans Unicode" pitchFamily="2"/>
                <a:cs typeface="Tahoma" pitchFamily="2"/>
              </a:rPr>
              <a:t>), kurzer Zeitstopp. </a:t>
            </a:r>
          </a:p>
          <a:p>
            <a:pPr marL="457200" lvl="3">
              <a:spcBef>
                <a:spcPts val="500"/>
              </a:spcBef>
              <a:buSzPct val="100000"/>
              <a:defRPr sz="1800" b="0" i="0" u="none" strike="noStrike" kern="0" cap="none" spc="0" baseline="0">
                <a:solidFill>
                  <a:srgbClr val="000000"/>
                </a:solidFill>
                <a:uFillTx/>
              </a:defRPr>
            </a:pPr>
            <a:r>
              <a:rPr lang="de-DE" sz="2400" dirty="0" smtClean="0">
                <a:solidFill>
                  <a:srgbClr val="0070C0"/>
                </a:solidFill>
                <a:latin typeface="+mj-lt"/>
                <a:ea typeface="Lucida Sans Unicode" pitchFamily="2"/>
                <a:cs typeface="Tahoma" pitchFamily="2"/>
              </a:rPr>
              <a:t>Halle</a:t>
            </a:r>
            <a:r>
              <a:rPr lang="de-DE" sz="2400" dirty="0">
                <a:solidFill>
                  <a:srgbClr val="0070C0"/>
                </a:solidFill>
                <a:latin typeface="+mj-lt"/>
                <a:ea typeface="Lucida Sans Unicode" pitchFamily="2"/>
                <a:cs typeface="Tahoma" pitchFamily="2"/>
              </a:rPr>
              <a:t>: </a:t>
            </a:r>
            <a:r>
              <a:rPr lang="de-DE" sz="2400" dirty="0" smtClean="0">
                <a:solidFill>
                  <a:srgbClr val="0070C0"/>
                </a:solidFill>
                <a:latin typeface="+mj-lt"/>
                <a:ea typeface="Lucida Sans Unicode" pitchFamily="2"/>
                <a:cs typeface="Tahoma" pitchFamily="2"/>
              </a:rPr>
              <a:t>Der </a:t>
            </a:r>
            <a:r>
              <a:rPr lang="de-DE" sz="2400" dirty="0">
                <a:solidFill>
                  <a:srgbClr val="0070C0"/>
                </a:solidFill>
                <a:latin typeface="+mj-lt"/>
                <a:ea typeface="Lucida Sans Unicode" pitchFamily="2"/>
                <a:cs typeface="Tahoma" pitchFamily="2"/>
              </a:rPr>
              <a:t>TW </a:t>
            </a:r>
            <a:r>
              <a:rPr lang="de-DE" sz="2400" dirty="0" smtClean="0">
                <a:solidFill>
                  <a:srgbClr val="0070C0"/>
                </a:solidFill>
                <a:latin typeface="+mj-lt"/>
                <a:ea typeface="Lucida Sans Unicode" pitchFamily="2"/>
                <a:cs typeface="Tahoma" pitchFamily="2"/>
              </a:rPr>
              <a:t>kann für </a:t>
            </a:r>
            <a:r>
              <a:rPr lang="de-DE" sz="2400" dirty="0">
                <a:solidFill>
                  <a:srgbClr val="0070C0"/>
                </a:solidFill>
                <a:latin typeface="+mj-lt"/>
                <a:ea typeface="Lucida Sans Unicode" pitchFamily="2"/>
                <a:cs typeface="Tahoma" pitchFamily="2"/>
              </a:rPr>
              <a:t>den schnellen Wechsel an der Bande nahe der Grundlinie wechseln, ohne </a:t>
            </a:r>
            <a:r>
              <a:rPr lang="de-DE" sz="2400" dirty="0" smtClean="0">
                <a:solidFill>
                  <a:srgbClr val="0070C0"/>
                </a:solidFill>
                <a:latin typeface="+mj-lt"/>
                <a:ea typeface="Lucida Sans Unicode" pitchFamily="2"/>
                <a:cs typeface="Tahoma" pitchFamily="2"/>
              </a:rPr>
              <a:t>Zeitstopp.</a:t>
            </a:r>
            <a:endParaRPr lang="de-DE" sz="2400" dirty="0">
              <a:solidFill>
                <a:srgbClr val="0070C0"/>
              </a:solidFill>
              <a:latin typeface="+mj-lt"/>
              <a:ea typeface="Lucida Sans Unicode" pitchFamily="2"/>
              <a:cs typeface="Tahoma" pitchFamily="2"/>
            </a:endParaRPr>
          </a:p>
          <a:p>
            <a:pPr marL="457200" lvl="3">
              <a:spcBef>
                <a:spcPts val="500"/>
              </a:spcBef>
              <a:buSzPct val="100000"/>
              <a:defRPr sz="1800" b="0" i="0" u="none" strike="noStrike" kern="0" cap="none" spc="0" baseline="0">
                <a:solidFill>
                  <a:srgbClr val="000000"/>
                </a:solidFill>
                <a:uFillTx/>
              </a:defRPr>
            </a:pPr>
            <a:r>
              <a:rPr lang="de-DE" sz="2400" b="1" u="sng" dirty="0">
                <a:latin typeface="+mj-lt"/>
                <a:ea typeface="Lucida Sans Unicode" pitchFamily="2"/>
                <a:cs typeface="Tahoma" pitchFamily="2"/>
              </a:rPr>
              <a:t>Wechselfehler</a:t>
            </a:r>
            <a:r>
              <a:rPr lang="de-DE" sz="2400" dirty="0">
                <a:latin typeface="+mj-lt"/>
                <a:ea typeface="Lucida Sans Unicode" pitchFamily="2"/>
                <a:cs typeface="Tahoma" pitchFamily="2"/>
              </a:rPr>
              <a:t> auf dem </a:t>
            </a:r>
            <a:r>
              <a:rPr lang="de-DE" sz="2400" b="1" u="sng" dirty="0">
                <a:latin typeface="+mj-lt"/>
                <a:ea typeface="Lucida Sans Unicode" pitchFamily="2"/>
                <a:cs typeface="Tahoma" pitchFamily="2"/>
              </a:rPr>
              <a:t>Feld</a:t>
            </a:r>
            <a:r>
              <a:rPr lang="de-DE" sz="2400" dirty="0">
                <a:latin typeface="+mj-lt"/>
                <a:ea typeface="Lucida Sans Unicode" pitchFamily="2"/>
                <a:cs typeface="Tahoma" pitchFamily="2"/>
              </a:rPr>
              <a:t> werden mit einer gelben Karte für den fehlerhaft wechselnden Spieler bestraft bzw. den Mannschaftsführer, wenn sich der Spieler nicht mehr feststellen lässt. Spiel wird mit Freischlag für die andere Mannschaft fortgeführt und zwar an der Stelle an der sich der Ball befand, als der Wechselfehler festgestellt wurde (regelgerechten Zustand wieder herstellen).</a:t>
            </a:r>
            <a:br>
              <a:rPr lang="de-DE" sz="2400" dirty="0">
                <a:latin typeface="+mj-lt"/>
                <a:ea typeface="Lucida Sans Unicode" pitchFamily="2"/>
                <a:cs typeface="Tahoma" pitchFamily="2"/>
              </a:rPr>
            </a:br>
            <a:r>
              <a:rPr lang="de-DE" sz="2400" b="1" u="sng" dirty="0">
                <a:solidFill>
                  <a:srgbClr val="0070C0"/>
                </a:solidFill>
                <a:latin typeface="+mj-lt"/>
                <a:ea typeface="Lucida Sans Unicode" pitchFamily="2"/>
                <a:cs typeface="Tahoma" pitchFamily="2"/>
              </a:rPr>
              <a:t>Halle</a:t>
            </a:r>
            <a:r>
              <a:rPr lang="de-DE" sz="2400" dirty="0">
                <a:solidFill>
                  <a:srgbClr val="0070C0"/>
                </a:solidFill>
                <a:latin typeface="+mj-lt"/>
                <a:ea typeface="Lucida Sans Unicode" pitchFamily="2"/>
                <a:cs typeface="Tahoma" pitchFamily="2"/>
              </a:rPr>
              <a:t> ist ohne Karte, aber mit Strafecke zu ahnden!</a:t>
            </a:r>
          </a:p>
          <a:p>
            <a:pPr marL="0" lvl="2">
              <a:spcBef>
                <a:spcPts val="500"/>
              </a:spcBef>
              <a:buSzPct val="100000"/>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p:txBody>
      </p:sp>
    </p:spTree>
    <p:extLst>
      <p:ext uri="{BB962C8B-B14F-4D97-AF65-F5344CB8AC3E}">
        <p14:creationId xmlns:p14="http://schemas.microsoft.com/office/powerpoint/2010/main" val="628772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Freischlag für Verteidiger im 15-m Bereich</a:t>
            </a:r>
          </a:p>
        </p:txBody>
      </p:sp>
      <p:sp>
        <p:nvSpPr>
          <p:cNvPr id="6" name="Rechteck 5"/>
          <p:cNvSpPr/>
          <p:nvPr/>
        </p:nvSpPr>
        <p:spPr>
          <a:xfrm>
            <a:off x="1524000" y="1268760"/>
            <a:ext cx="8892480" cy="4449936"/>
          </a:xfrm>
          <a:prstGeom prst="rect">
            <a:avLst/>
          </a:prstGeom>
        </p:spPr>
        <p:txBody>
          <a:bodyPr wrap="square">
            <a:spAutoFit/>
          </a:bodyPr>
          <a:lstStyle/>
          <a:p>
            <a:pPr marL="634675" lvl="1" indent="-177475">
              <a:spcBef>
                <a:spcPts val="550"/>
              </a:spcBef>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dirty="0">
                <a:latin typeface="+mj-lt"/>
                <a:ea typeface="Lucida Sans Unicode" pitchFamily="2"/>
                <a:cs typeface="Tahoma" pitchFamily="2"/>
              </a:rPr>
              <a:t>	Ein </a:t>
            </a:r>
            <a:r>
              <a:rPr lang="de-DE" sz="2400" b="1" dirty="0">
                <a:latin typeface="+mj-lt"/>
                <a:ea typeface="Lucida Sans Unicode" pitchFamily="2"/>
                <a:cs typeface="Tahoma" pitchFamily="2"/>
              </a:rPr>
              <a:t>Freischlag für die Verteidiger</a:t>
            </a:r>
            <a:r>
              <a:rPr lang="de-DE" sz="2400" dirty="0">
                <a:latin typeface="+mj-lt"/>
                <a:ea typeface="Lucida Sans Unicode" pitchFamily="2"/>
                <a:cs typeface="Tahoma" pitchFamily="2"/>
              </a:rPr>
              <a:t>, der in einem Bereich von </a:t>
            </a:r>
            <a:r>
              <a:rPr lang="de-DE" sz="2400" b="1" dirty="0">
                <a:latin typeface="+mj-lt"/>
                <a:ea typeface="Lucida Sans Unicode" pitchFamily="2"/>
                <a:cs typeface="Tahoma" pitchFamily="2"/>
              </a:rPr>
              <a:t>15 m zur Grundlinie </a:t>
            </a:r>
            <a:r>
              <a:rPr lang="de-DE" sz="2400" dirty="0">
                <a:latin typeface="+mj-lt"/>
                <a:ea typeface="Lucida Sans Unicode" pitchFamily="2"/>
                <a:cs typeface="Tahoma" pitchFamily="2"/>
              </a:rPr>
              <a:t>verhängt wird, muss </a:t>
            </a:r>
            <a:r>
              <a:rPr lang="de-DE" sz="2400" b="1" dirty="0">
                <a:latin typeface="+mj-lt"/>
                <a:ea typeface="Lucida Sans Unicode" pitchFamily="2"/>
                <a:cs typeface="Tahoma" pitchFamily="2"/>
              </a:rPr>
              <a:t>an einer Stelle ausgeführt </a:t>
            </a:r>
            <a:r>
              <a:rPr lang="de-DE" sz="2400" dirty="0">
                <a:latin typeface="+mj-lt"/>
                <a:ea typeface="Lucida Sans Unicode" pitchFamily="2"/>
                <a:cs typeface="Tahoma" pitchFamily="2"/>
              </a:rPr>
              <a:t>werden, die </a:t>
            </a:r>
            <a:r>
              <a:rPr lang="de-DE" sz="2400" b="1" dirty="0">
                <a:latin typeface="+mj-lt"/>
                <a:ea typeface="Lucida Sans Unicode" pitchFamily="2"/>
                <a:cs typeface="Tahoma" pitchFamily="2"/>
              </a:rPr>
              <a:t>bis zu 15 m von der Grundlinie entfernt </a:t>
            </a:r>
            <a:r>
              <a:rPr lang="de-DE" sz="2400" dirty="0">
                <a:latin typeface="+mj-lt"/>
                <a:ea typeface="Lucida Sans Unicode" pitchFamily="2"/>
                <a:cs typeface="Tahoma" pitchFamily="2"/>
              </a:rPr>
              <a:t>sein darf und auf einer </a:t>
            </a:r>
            <a:r>
              <a:rPr lang="de-DE" sz="2400" b="1" dirty="0">
                <a:latin typeface="+mj-lt"/>
                <a:ea typeface="Lucida Sans Unicode" pitchFamily="2"/>
                <a:cs typeface="Tahoma" pitchFamily="2"/>
              </a:rPr>
              <a:t>gedachten Linie liegt</a:t>
            </a:r>
            <a:r>
              <a:rPr lang="de-DE" sz="2400" dirty="0">
                <a:latin typeface="+mj-lt"/>
                <a:ea typeface="Lucida Sans Unicode" pitchFamily="2"/>
                <a:cs typeface="Tahoma" pitchFamily="2"/>
              </a:rPr>
              <a:t>, die </a:t>
            </a:r>
            <a:r>
              <a:rPr lang="de-DE" sz="2400" b="1" dirty="0">
                <a:latin typeface="+mj-lt"/>
                <a:ea typeface="Lucida Sans Unicode" pitchFamily="2"/>
                <a:cs typeface="Tahoma" pitchFamily="2"/>
              </a:rPr>
              <a:t>parallel zu den Seitenlinien durch den Ort des Regelverstoßes führt</a:t>
            </a:r>
            <a:r>
              <a:rPr lang="de-DE" sz="2400" dirty="0">
                <a:latin typeface="+mj-lt"/>
                <a:ea typeface="Lucida Sans Unicode" pitchFamily="2"/>
                <a:cs typeface="Tahoma" pitchFamily="2"/>
              </a:rPr>
              <a:t>. </a:t>
            </a:r>
            <a:endParaRPr lang="de-DE" sz="2400" dirty="0" smtClean="0">
              <a:latin typeface="+mj-lt"/>
              <a:ea typeface="Lucida Sans Unicode" pitchFamily="2"/>
              <a:cs typeface="Tahoma" pitchFamily="2"/>
            </a:endParaRPr>
          </a:p>
          <a:p>
            <a:pPr marL="634675" lvl="1" indent="-177475">
              <a:spcBef>
                <a:spcPts val="550"/>
              </a:spcBef>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dirty="0">
                <a:latin typeface="+mj-lt"/>
                <a:ea typeface="Lucida Sans Unicode" pitchFamily="2"/>
                <a:cs typeface="Tahoma" pitchFamily="2"/>
              </a:rPr>
              <a:t>	</a:t>
            </a:r>
            <a:r>
              <a:rPr lang="de-DE" sz="2400" dirty="0" smtClean="0">
                <a:latin typeface="+mj-lt"/>
                <a:ea typeface="Lucida Sans Unicode" pitchFamily="2"/>
                <a:cs typeface="Tahoma" pitchFamily="2"/>
              </a:rPr>
              <a:t>Das </a:t>
            </a:r>
            <a:r>
              <a:rPr lang="de-DE" sz="2400" dirty="0">
                <a:latin typeface="+mj-lt"/>
                <a:ea typeface="Lucida Sans Unicode" pitchFamily="2"/>
                <a:cs typeface="Tahoma" pitchFamily="2"/>
              </a:rPr>
              <a:t>bedeutet, dass ein </a:t>
            </a:r>
            <a:r>
              <a:rPr lang="de-DE" sz="2400" b="1" dirty="0">
                <a:latin typeface="+mj-lt"/>
                <a:ea typeface="Lucida Sans Unicode" pitchFamily="2"/>
                <a:cs typeface="Tahoma" pitchFamily="2"/>
              </a:rPr>
              <a:t>Freischlag im Schusskreis nicht mehr an beliebiger Stelle</a:t>
            </a:r>
            <a:r>
              <a:rPr lang="de-DE" sz="2400" dirty="0">
                <a:latin typeface="+mj-lt"/>
                <a:ea typeface="Lucida Sans Unicode" pitchFamily="2"/>
                <a:cs typeface="Tahoma" pitchFamily="2"/>
              </a:rPr>
              <a:t> ausgeführt werden darf.</a:t>
            </a:r>
          </a:p>
          <a:p>
            <a:pPr marL="634675" lvl="1" indent="-177475">
              <a:spcBef>
                <a:spcPts val="550"/>
              </a:spcBef>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b="1" dirty="0">
                <a:latin typeface="+mj-lt"/>
                <a:ea typeface="Lucida Sans Unicode" pitchFamily="2"/>
                <a:cs typeface="Tahoma" pitchFamily="2"/>
              </a:rPr>
              <a:t>	Die Ausführung ist also die Gleiche wie bei einem Abschlag</a:t>
            </a:r>
            <a:r>
              <a:rPr lang="de-DE" sz="2400" b="1" dirty="0" smtClean="0">
                <a:latin typeface="+mj-lt"/>
                <a:ea typeface="Lucida Sans Unicode" pitchFamily="2"/>
                <a:cs typeface="Tahoma" pitchFamily="2"/>
              </a:rPr>
              <a:t>.</a:t>
            </a:r>
          </a:p>
          <a:p>
            <a:pPr marL="634675" lvl="1" indent="-177475">
              <a:spcBef>
                <a:spcPts val="550"/>
              </a:spcBef>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b="1" dirty="0" smtClean="0">
                <a:latin typeface="+mj-lt"/>
                <a:ea typeface="Lucida Sans Unicode" pitchFamily="2"/>
                <a:cs typeface="Tahoma" pitchFamily="2"/>
              </a:rPr>
              <a:t>	</a:t>
            </a:r>
            <a:r>
              <a:rPr lang="de-DE" sz="2400" dirty="0" smtClean="0">
                <a:solidFill>
                  <a:srgbClr val="0070C0"/>
                </a:solidFill>
                <a:latin typeface="+mj-lt"/>
                <a:ea typeface="Lucida Sans Unicode" pitchFamily="2"/>
                <a:cs typeface="Tahoma" pitchFamily="2"/>
              </a:rPr>
              <a:t>Halle: Innerhalb des Schusskreises an beliebiger Stelle. Außerhalb des Schusskreises analog zu den Feldregeln.</a:t>
            </a:r>
            <a:endParaRPr lang="de-DE" sz="2400" dirty="0">
              <a:solidFill>
                <a:srgbClr val="0070C0"/>
              </a:solidFill>
              <a:latin typeface="+mj-lt"/>
              <a:ea typeface="Lucida Sans Unicode" pitchFamily="2"/>
              <a:cs typeface="Tahoma" pitchFamily="2"/>
            </a:endParaRPr>
          </a:p>
          <a:p>
            <a:pPr marL="457200" lvl="3">
              <a:spcBef>
                <a:spcPts val="500"/>
              </a:spcBef>
              <a:buSzPct val="100000"/>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p:txBody>
      </p:sp>
    </p:spTree>
    <p:extLst>
      <p:ext uri="{BB962C8B-B14F-4D97-AF65-F5344CB8AC3E}">
        <p14:creationId xmlns:p14="http://schemas.microsoft.com/office/powerpoint/2010/main" val="2032680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Lange Ecke</a:t>
            </a:r>
          </a:p>
        </p:txBody>
      </p:sp>
      <p:sp>
        <p:nvSpPr>
          <p:cNvPr id="6" name="Rechteck 5"/>
          <p:cNvSpPr/>
          <p:nvPr/>
        </p:nvSpPr>
        <p:spPr>
          <a:xfrm>
            <a:off x="1524000" y="1268760"/>
            <a:ext cx="8604448" cy="3200876"/>
          </a:xfrm>
          <a:prstGeom prst="rect">
            <a:avLst/>
          </a:prstGeom>
        </p:spPr>
        <p:txBody>
          <a:bodyPr wrap="square">
            <a:spAutoFit/>
          </a:bodyPr>
          <a:lstStyle/>
          <a:p>
            <a:pPr marL="634675" lvl="1" indent="-177475">
              <a:spcBef>
                <a:spcPts val="550"/>
              </a:spcBef>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dirty="0">
                <a:latin typeface="+mj-lt"/>
                <a:ea typeface="Lucida Sans Unicode" pitchFamily="2"/>
                <a:cs typeface="Tahoma" pitchFamily="2"/>
              </a:rPr>
              <a:t>	Wird auf </a:t>
            </a:r>
            <a:r>
              <a:rPr lang="de-DE" sz="2400" b="1" dirty="0">
                <a:latin typeface="+mj-lt"/>
                <a:ea typeface="Lucida Sans Unicode" pitchFamily="2"/>
                <a:cs typeface="Tahoma" pitchFamily="2"/>
              </a:rPr>
              <a:t>Lange Ecke für Angreifer</a:t>
            </a:r>
            <a:r>
              <a:rPr lang="de-DE" sz="2400" dirty="0">
                <a:latin typeface="+mj-lt"/>
                <a:ea typeface="Lucida Sans Unicode" pitchFamily="2"/>
                <a:cs typeface="Tahoma" pitchFamily="2"/>
              </a:rPr>
              <a:t> entschieden, wird das Spiel an der Stelle auf der </a:t>
            </a:r>
            <a:r>
              <a:rPr lang="de-DE" sz="2400" b="1" dirty="0">
                <a:latin typeface="+mj-lt"/>
                <a:ea typeface="Lucida Sans Unicode" pitchFamily="2"/>
                <a:cs typeface="Tahoma" pitchFamily="2"/>
              </a:rPr>
              <a:t>Viertellinie</a:t>
            </a:r>
            <a:r>
              <a:rPr lang="de-DE" sz="2400" dirty="0">
                <a:latin typeface="+mj-lt"/>
                <a:ea typeface="Lucida Sans Unicode" pitchFamily="2"/>
                <a:cs typeface="Tahoma" pitchFamily="2"/>
              </a:rPr>
              <a:t> </a:t>
            </a:r>
            <a:r>
              <a:rPr lang="de-DE" sz="2400" dirty="0" smtClean="0">
                <a:solidFill>
                  <a:srgbClr val="0070C0"/>
                </a:solidFill>
                <a:latin typeface="+mj-lt"/>
                <a:ea typeface="Lucida Sans Unicode" pitchFamily="2"/>
                <a:cs typeface="Tahoma" pitchFamily="2"/>
              </a:rPr>
              <a:t>(Halle: Mittellinie) </a:t>
            </a:r>
            <a:r>
              <a:rPr lang="de-DE" sz="2400" dirty="0" smtClean="0">
                <a:latin typeface="+mj-lt"/>
                <a:ea typeface="Lucida Sans Unicode" pitchFamily="2"/>
                <a:cs typeface="Tahoma" pitchFamily="2"/>
              </a:rPr>
              <a:t>fortgesetzt</a:t>
            </a:r>
            <a:r>
              <a:rPr lang="de-DE" sz="2400" dirty="0">
                <a:latin typeface="+mj-lt"/>
                <a:ea typeface="Lucida Sans Unicode" pitchFamily="2"/>
                <a:cs typeface="Tahoma" pitchFamily="2"/>
              </a:rPr>
              <a:t>, die auf einer gedachten Linie liegt, die </a:t>
            </a:r>
            <a:r>
              <a:rPr lang="de-DE" sz="2400" b="1" dirty="0">
                <a:latin typeface="+mj-lt"/>
                <a:ea typeface="Lucida Sans Unicode" pitchFamily="2"/>
                <a:cs typeface="Tahoma" pitchFamily="2"/>
              </a:rPr>
              <a:t>parallel zu den Seitenlinien </a:t>
            </a:r>
            <a:r>
              <a:rPr lang="de-DE" sz="2400" dirty="0">
                <a:latin typeface="+mj-lt"/>
                <a:ea typeface="Lucida Sans Unicode" pitchFamily="2"/>
                <a:cs typeface="Tahoma" pitchFamily="2"/>
              </a:rPr>
              <a:t>durch den </a:t>
            </a:r>
            <a:r>
              <a:rPr lang="de-DE" sz="2400" b="1" dirty="0">
                <a:latin typeface="+mj-lt"/>
                <a:ea typeface="Lucida Sans Unicode" pitchFamily="2"/>
                <a:cs typeface="Tahoma" pitchFamily="2"/>
              </a:rPr>
              <a:t>Punkt</a:t>
            </a:r>
            <a:r>
              <a:rPr lang="de-DE" sz="2400" dirty="0">
                <a:latin typeface="+mj-lt"/>
                <a:ea typeface="Lucida Sans Unicode" pitchFamily="2"/>
                <a:cs typeface="Tahoma" pitchFamily="2"/>
              </a:rPr>
              <a:t> führt, an dem der Ball die </a:t>
            </a:r>
            <a:r>
              <a:rPr lang="de-DE" sz="2400" b="1" dirty="0">
                <a:latin typeface="+mj-lt"/>
                <a:ea typeface="Lucida Sans Unicode" pitchFamily="2"/>
                <a:cs typeface="Tahoma" pitchFamily="2"/>
              </a:rPr>
              <a:t>Grundlinie überschritten</a:t>
            </a:r>
            <a:r>
              <a:rPr lang="de-DE" sz="2400" dirty="0">
                <a:latin typeface="+mj-lt"/>
                <a:ea typeface="Lucida Sans Unicode" pitchFamily="2"/>
                <a:cs typeface="Tahoma" pitchFamily="2"/>
              </a:rPr>
              <a:t> hat.</a:t>
            </a:r>
            <a:endParaRPr lang="de-DE" sz="2400" b="1" dirty="0">
              <a:latin typeface="+mj-lt"/>
              <a:ea typeface="Lucida Sans Unicode" pitchFamily="2"/>
              <a:cs typeface="Tahoma" pitchFamily="2"/>
            </a:endParaRPr>
          </a:p>
          <a:p>
            <a:pPr marL="634675" lvl="1" indent="-177475">
              <a:spcBef>
                <a:spcPts val="550"/>
              </a:spcBef>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a:p>
            <a:pPr marL="634675" lvl="1" indent="-177475">
              <a:spcBef>
                <a:spcPts val="550"/>
              </a:spcBef>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b="1" dirty="0">
                <a:latin typeface="+mj-lt"/>
                <a:ea typeface="Lucida Sans Unicode" pitchFamily="2"/>
                <a:cs typeface="Tahoma" pitchFamily="2"/>
              </a:rPr>
              <a:t>	</a:t>
            </a:r>
            <a:r>
              <a:rPr lang="de-DE" sz="2400" dirty="0">
                <a:latin typeface="+mj-lt"/>
                <a:ea typeface="Lucida Sans Unicode" pitchFamily="2"/>
                <a:cs typeface="Tahoma" pitchFamily="2"/>
              </a:rPr>
              <a:t>Die Ausführung ist die Gleiche wie bei einem Freischlag </a:t>
            </a:r>
            <a:r>
              <a:rPr lang="de-DE" sz="2400" b="1" u="sng" dirty="0">
                <a:latin typeface="+mj-lt"/>
                <a:ea typeface="Lucida Sans Unicode" pitchFamily="2"/>
                <a:cs typeface="Tahoma" pitchFamily="2"/>
              </a:rPr>
              <a:t>INNERHALB</a:t>
            </a:r>
            <a:r>
              <a:rPr lang="de-DE" sz="2400" dirty="0">
                <a:latin typeface="+mj-lt"/>
                <a:ea typeface="Lucida Sans Unicode" pitchFamily="2"/>
                <a:cs typeface="Tahoma" pitchFamily="2"/>
              </a:rPr>
              <a:t> des Viertels. </a:t>
            </a:r>
          </a:p>
        </p:txBody>
      </p:sp>
    </p:spTree>
    <p:extLst>
      <p:ext uri="{BB962C8B-B14F-4D97-AF65-F5344CB8AC3E}">
        <p14:creationId xmlns:p14="http://schemas.microsoft.com/office/powerpoint/2010/main" val="1069068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Sonstiges – Körperliches Spiel / Foulspiel</a:t>
            </a:r>
          </a:p>
        </p:txBody>
      </p:sp>
      <p:sp>
        <p:nvSpPr>
          <p:cNvPr id="6" name="Rechteck 5"/>
          <p:cNvSpPr/>
          <p:nvPr/>
        </p:nvSpPr>
        <p:spPr>
          <a:xfrm>
            <a:off x="1524000" y="1268760"/>
            <a:ext cx="8604448" cy="5214248"/>
          </a:xfrm>
          <a:prstGeom prst="rect">
            <a:avLst/>
          </a:prstGeom>
        </p:spPr>
        <p:txBody>
          <a:bodyPr wrap="square">
            <a:spAutoFit/>
          </a:bodyPr>
          <a:lstStyle/>
          <a:p>
            <a:pPr marL="634675" lvl="1" indent="-177475">
              <a:spcBef>
                <a:spcPts val="500"/>
              </a:spcBef>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dirty="0" smtClean="0">
                <a:latin typeface="+mj-lt"/>
                <a:ea typeface="Lucida Sans Unicode" pitchFamily="2"/>
                <a:cs typeface="Tahoma" pitchFamily="2"/>
              </a:rPr>
              <a:t>	Foulspiel </a:t>
            </a:r>
            <a:r>
              <a:rPr lang="de-DE" sz="2400" dirty="0">
                <a:latin typeface="+mj-lt"/>
                <a:ea typeface="Lucida Sans Unicode" pitchFamily="2"/>
                <a:cs typeface="Tahoma" pitchFamily="2"/>
              </a:rPr>
              <a:t>unterbricht den Spielfluss, zerstört spielerisches und technisches Können, gefährdet den Gegenspieler und </a:t>
            </a:r>
            <a:r>
              <a:rPr lang="de-DE" sz="2400" dirty="0" smtClean="0">
                <a:latin typeface="+mj-lt"/>
                <a:ea typeface="Lucida Sans Unicode" pitchFamily="2"/>
                <a:cs typeface="Tahoma" pitchFamily="2"/>
              </a:rPr>
              <a:t>schafft </a:t>
            </a:r>
            <a:r>
              <a:rPr lang="de-DE" sz="2400" dirty="0">
                <a:latin typeface="+mj-lt"/>
                <a:ea typeface="Lucida Sans Unicode" pitchFamily="2"/>
                <a:cs typeface="Tahoma" pitchFamily="2"/>
              </a:rPr>
              <a:t>ein negatives Image für Hockey. </a:t>
            </a:r>
            <a:r>
              <a:rPr lang="de-DE" sz="2400" b="1" dirty="0">
                <a:latin typeface="+mj-lt"/>
                <a:ea typeface="Lucida Sans Unicode" pitchFamily="2"/>
                <a:cs typeface="Tahoma" pitchFamily="2"/>
              </a:rPr>
              <a:t>Körperliches Foulspiel muss daher konsequent unterbunden werden.</a:t>
            </a:r>
          </a:p>
          <a:p>
            <a:pPr marL="634675" lvl="1" indent="-177475">
              <a:spcBef>
                <a:spcPts val="500"/>
              </a:spcBef>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dirty="0">
                <a:latin typeface="+mj-lt"/>
                <a:ea typeface="Lucida Sans Unicode" pitchFamily="2"/>
                <a:cs typeface="Tahoma" pitchFamily="2"/>
              </a:rPr>
              <a:t>Zur richtigen Bewertung bitte auf folgendes achten:</a:t>
            </a:r>
          </a:p>
          <a:p>
            <a:pPr marL="800100" lvl="1" indent="-342900">
              <a:spcBef>
                <a:spcPts val="500"/>
              </a:spcBef>
              <a:buFont typeface="Arial" panose="020B0604020202020204" pitchFamily="34" charset="0"/>
              <a:buChar char="•"/>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dirty="0">
                <a:latin typeface="+mj-lt"/>
                <a:ea typeface="Lucida Sans Unicode" pitchFamily="2"/>
                <a:cs typeface="Tahoma" pitchFamily="2"/>
              </a:rPr>
              <a:t>kann einer Spieler in seiner Position den Ball überhaupt regelgerecht spielen?</a:t>
            </a:r>
          </a:p>
          <a:p>
            <a:pPr marL="800100" lvl="1" indent="-342900">
              <a:spcBef>
                <a:spcPts val="500"/>
              </a:spcBef>
              <a:buFont typeface="Arial" panose="020B0604020202020204" pitchFamily="34" charset="0"/>
              <a:buChar char="•"/>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dirty="0">
                <a:latin typeface="+mj-lt"/>
                <a:ea typeface="Lucida Sans Unicode" pitchFamily="2"/>
                <a:cs typeface="Tahoma" pitchFamily="2"/>
              </a:rPr>
              <a:t>Unterscheidung ob Absicht oder Unvermögen</a:t>
            </a:r>
          </a:p>
          <a:p>
            <a:pPr marL="800100" lvl="1" indent="-342900">
              <a:spcBef>
                <a:spcPts val="500"/>
              </a:spcBef>
              <a:buFont typeface="Arial" panose="020B0604020202020204" pitchFamily="34" charset="0"/>
              <a:buChar char="•"/>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dirty="0">
                <a:latin typeface="+mj-lt"/>
                <a:ea typeface="Lucida Sans Unicode" pitchFamily="2"/>
                <a:cs typeface="Tahoma" pitchFamily="2"/>
              </a:rPr>
              <a:t>nicht jeder Körper- und/oder Schlägerkontakt ist automatisch ein Foul</a:t>
            </a:r>
          </a:p>
          <a:p>
            <a:pPr marL="800100" lvl="1" indent="-342900">
              <a:spcBef>
                <a:spcPts val="500"/>
              </a:spcBef>
              <a:buFont typeface="Arial" panose="020B0604020202020204" pitchFamily="34" charset="0"/>
              <a:buChar char="•"/>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dirty="0">
                <a:latin typeface="+mj-lt"/>
                <a:ea typeface="Lucida Sans Unicode" pitchFamily="2"/>
                <a:cs typeface="Tahoma" pitchFamily="2"/>
              </a:rPr>
              <a:t>Spieler, die volles Risiko im Zweikampf oder einem „</a:t>
            </a:r>
            <a:r>
              <a:rPr lang="de-DE" sz="2400" dirty="0" err="1">
                <a:latin typeface="+mj-lt"/>
                <a:ea typeface="Lucida Sans Unicode" pitchFamily="2"/>
                <a:cs typeface="Tahoma" pitchFamily="2"/>
              </a:rPr>
              <a:t>Sliding</a:t>
            </a:r>
            <a:r>
              <a:rPr lang="de-DE" sz="2400" dirty="0">
                <a:latin typeface="+mj-lt"/>
                <a:ea typeface="Lucida Sans Unicode" pitchFamily="2"/>
                <a:cs typeface="Tahoma" pitchFamily="2"/>
              </a:rPr>
              <a:t> Tackling“ eingehen und Foulspielen, müssen konsequent bestraft werden (gelbe Karte).</a:t>
            </a:r>
          </a:p>
        </p:txBody>
      </p:sp>
    </p:spTree>
    <p:extLst>
      <p:ext uri="{BB962C8B-B14F-4D97-AF65-F5344CB8AC3E}">
        <p14:creationId xmlns:p14="http://schemas.microsoft.com/office/powerpoint/2010/main" val="4290343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a:latin typeface="Times New Roman" pitchFamily="18"/>
                <a:ea typeface="Lucida Sans Unicode" pitchFamily="2"/>
                <a:cs typeface="Tahoma" pitchFamily="2"/>
              </a:rPr>
              <a:t>A - Feldhockey </a:t>
            </a:r>
            <a:r>
              <a:rPr lang="de-DE" sz="3200" b="1" dirty="0">
                <a:latin typeface="Times New Roman" pitchFamily="18"/>
                <a:ea typeface="Lucida Sans Unicode" pitchFamily="2"/>
                <a:cs typeface="Tahoma" pitchFamily="2"/>
              </a:rPr>
              <a:t>/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Sonstiges – Relevantes, stichpunktartig</a:t>
            </a:r>
          </a:p>
        </p:txBody>
      </p:sp>
      <p:sp>
        <p:nvSpPr>
          <p:cNvPr id="6" name="Rechteck 5"/>
          <p:cNvSpPr/>
          <p:nvPr/>
        </p:nvSpPr>
        <p:spPr>
          <a:xfrm>
            <a:off x="1524000" y="1268761"/>
            <a:ext cx="8604448" cy="2934137"/>
          </a:xfrm>
          <a:prstGeom prst="rect">
            <a:avLst/>
          </a:prstGeom>
        </p:spPr>
        <p:txBody>
          <a:bodyPr wrap="square">
            <a:spAutoFit/>
          </a:bodyPr>
          <a:lstStyle/>
          <a:p>
            <a:pPr marL="800100" lvl="1" indent="-342900">
              <a:spcBef>
                <a:spcPts val="500"/>
              </a:spcBef>
              <a:buFont typeface="Arial" panose="020B0604020202020204" pitchFamily="34" charset="0"/>
              <a:buChar char="•"/>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dirty="0">
                <a:latin typeface="+mj-lt"/>
                <a:ea typeface="Lucida Sans Unicode" pitchFamily="2"/>
                <a:cs typeface="Tahoma" pitchFamily="2"/>
              </a:rPr>
              <a:t>Ort der Gefährlichkeit bei abgefälschtem Ball</a:t>
            </a:r>
          </a:p>
          <a:p>
            <a:pPr marL="800100" lvl="1" indent="-342900">
              <a:spcBef>
                <a:spcPts val="500"/>
              </a:spcBef>
              <a:buFont typeface="Arial" panose="020B0604020202020204" pitchFamily="34" charset="0"/>
              <a:buChar char="•"/>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dirty="0">
                <a:latin typeface="+mj-lt"/>
                <a:ea typeface="Lucida Sans Unicode" pitchFamily="2"/>
                <a:cs typeface="Tahoma" pitchFamily="2"/>
              </a:rPr>
              <a:t>Ein Torwart darf im laufenden Spiel nicht als Feldspieler eingesetzt werden. </a:t>
            </a:r>
          </a:p>
          <a:p>
            <a:pPr marL="800100" lvl="1" indent="-342900">
              <a:spcBef>
                <a:spcPts val="500"/>
              </a:spcBef>
              <a:buFont typeface="Arial" panose="020B0604020202020204" pitchFamily="34" charset="0"/>
              <a:buChar char="•"/>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r>
              <a:rPr lang="de-DE" sz="2400" dirty="0" smtClean="0">
                <a:latin typeface="+mj-lt"/>
                <a:ea typeface="Lucida Sans Unicode" pitchFamily="2"/>
                <a:cs typeface="Tahoma" pitchFamily="2"/>
              </a:rPr>
              <a:t>Ein auf Zeit </a:t>
            </a:r>
            <a:r>
              <a:rPr lang="de-DE" sz="2400" dirty="0">
                <a:latin typeface="+mj-lt"/>
                <a:ea typeface="Lucida Sans Unicode" pitchFamily="2"/>
                <a:cs typeface="Tahoma" pitchFamily="2"/>
              </a:rPr>
              <a:t>(grün und gelb) hinausgestellter Spieler darf am </a:t>
            </a:r>
            <a:r>
              <a:rPr lang="de-DE" sz="2400" b="1" dirty="0" err="1">
                <a:latin typeface="+mj-lt"/>
                <a:ea typeface="Lucida Sans Unicode" pitchFamily="2"/>
                <a:cs typeface="Tahoma" pitchFamily="2"/>
              </a:rPr>
              <a:t>Shoot</a:t>
            </a:r>
            <a:r>
              <a:rPr lang="de-DE" sz="2400" b="1" dirty="0">
                <a:latin typeface="+mj-lt"/>
                <a:ea typeface="Lucida Sans Unicode" pitchFamily="2"/>
                <a:cs typeface="Tahoma" pitchFamily="2"/>
              </a:rPr>
              <a:t>-Out-</a:t>
            </a:r>
            <a:r>
              <a:rPr lang="de-DE" sz="2400" b="1" dirty="0" err="1">
                <a:latin typeface="+mj-lt"/>
                <a:ea typeface="Lucida Sans Unicode" pitchFamily="2"/>
                <a:cs typeface="Tahoma" pitchFamily="2"/>
              </a:rPr>
              <a:t>Wetbewerb</a:t>
            </a:r>
            <a:r>
              <a:rPr lang="de-DE" sz="2400" b="1" dirty="0">
                <a:latin typeface="+mj-lt"/>
                <a:ea typeface="Lucida Sans Unicode" pitchFamily="2"/>
                <a:cs typeface="Tahoma" pitchFamily="2"/>
              </a:rPr>
              <a:t> </a:t>
            </a:r>
            <a:r>
              <a:rPr lang="de-DE" sz="2400" dirty="0">
                <a:latin typeface="+mj-lt"/>
                <a:ea typeface="Lucida Sans Unicode" pitchFamily="2"/>
                <a:cs typeface="Tahoma" pitchFamily="2"/>
              </a:rPr>
              <a:t>teilnehmen.</a:t>
            </a:r>
          </a:p>
          <a:p>
            <a:pPr marL="800100" lvl="1" indent="-342900">
              <a:spcBef>
                <a:spcPts val="500"/>
              </a:spcBef>
              <a:buFont typeface="Arial" panose="020B0604020202020204" pitchFamily="34" charset="0"/>
              <a:buChar char="•"/>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a:p>
            <a:pPr marL="800100" lvl="1" indent="-342900">
              <a:spcBef>
                <a:spcPts val="500"/>
              </a:spcBef>
              <a:buFont typeface="Arial" panose="020B0604020202020204" pitchFamily="34" charset="0"/>
              <a:buChar char="•"/>
              <a:tabLst>
                <a:tab pos="177475" algn="l"/>
                <a:tab pos="914033" algn="l"/>
                <a:tab pos="1828433" algn="l"/>
                <a:tab pos="2742833" algn="l"/>
                <a:tab pos="3657233" algn="l"/>
                <a:tab pos="4571633" algn="l"/>
                <a:tab pos="5486033" algn="l"/>
                <a:tab pos="6400433" algn="l"/>
                <a:tab pos="7314833" algn="l"/>
                <a:tab pos="8229233" algn="l"/>
                <a:tab pos="9143633" algn="l"/>
                <a:tab pos="10058033" algn="l"/>
              </a:tabLst>
              <a:defRPr sz="1800" b="0" i="0" u="none" strike="noStrike" kern="0" cap="none" spc="0" baseline="0">
                <a:solidFill>
                  <a:srgbClr val="000000"/>
                </a:solidFill>
                <a:uFillTx/>
              </a:defRPr>
            </a:pPr>
            <a:endParaRPr lang="de-DE" sz="2400" dirty="0">
              <a:latin typeface="+mj-lt"/>
              <a:ea typeface="Lucida Sans Unicode" pitchFamily="2"/>
              <a:cs typeface="Tahoma" pitchFamily="2"/>
            </a:endParaRPr>
          </a:p>
        </p:txBody>
      </p:sp>
    </p:spTree>
    <p:extLst>
      <p:ext uri="{BB962C8B-B14F-4D97-AF65-F5344CB8AC3E}">
        <p14:creationId xmlns:p14="http://schemas.microsoft.com/office/powerpoint/2010/main" val="4002015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600201"/>
            <a:ext cx="6134472" cy="4525963"/>
          </a:xfrm>
        </p:spPr>
        <p:txBody>
          <a:bodyPr>
            <a:normAutofit/>
          </a:bodyPr>
          <a:lstStyle/>
          <a:p>
            <a:r>
              <a:rPr lang="de-DE" sz="2400" dirty="0" smtClean="0"/>
              <a:t>1. Auf </a:t>
            </a:r>
            <a:r>
              <a:rPr lang="de-DE" sz="2400" dirty="0" smtClean="0">
                <a:hlinkClick r:id="rId2"/>
              </a:rPr>
              <a:t>www.bayernhockey.de</a:t>
            </a:r>
            <a:r>
              <a:rPr lang="de-DE" sz="2400" dirty="0" smtClean="0"/>
              <a:t> gehen</a:t>
            </a:r>
          </a:p>
          <a:p>
            <a:r>
              <a:rPr lang="de-DE" sz="2400" dirty="0" smtClean="0"/>
              <a:t>2. auf „zum Login“ klicken</a:t>
            </a:r>
          </a:p>
          <a:p>
            <a:endParaRPr lang="de-DE" sz="2400" dirty="0"/>
          </a:p>
          <a:p>
            <a:endParaRPr lang="de-DE" sz="2400" dirty="0" smtClean="0"/>
          </a:p>
          <a:p>
            <a:endParaRPr lang="de-DE" sz="2400" dirty="0" smtClean="0"/>
          </a:p>
          <a:p>
            <a:r>
              <a:rPr lang="de-DE" sz="2400" dirty="0" smtClean="0"/>
              <a:t>3. einloggen </a:t>
            </a:r>
          </a:p>
          <a:p>
            <a:pPr lvl="1"/>
            <a:r>
              <a:rPr lang="de-DE" sz="2400" dirty="0" smtClean="0"/>
              <a:t>Login und Passwort eingeben und auf „Anmelden“ klicken</a:t>
            </a:r>
            <a:endParaRPr lang="de-DE" sz="2400" dirty="0"/>
          </a:p>
        </p:txBody>
      </p:sp>
      <p:sp>
        <p:nvSpPr>
          <p:cNvPr id="4"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a:t>
            </a:r>
            <a:r>
              <a:rPr lang="de-DE" sz="3200" b="1" kern="0" dirty="0">
                <a:solidFill>
                  <a:srgbClr val="000000"/>
                </a:solidFill>
                <a:latin typeface="Times New Roman" pitchFamily="18"/>
                <a:ea typeface="Lucida Sans Unicode" pitchFamily="2"/>
                <a:cs typeface="Tahoma" pitchFamily="2"/>
              </a:rPr>
              <a:t>Umgang mit den </a:t>
            </a:r>
            <a:r>
              <a:rPr lang="de-DE" sz="3200" b="1" kern="0" dirty="0" smtClean="0">
                <a:solidFill>
                  <a:srgbClr val="000000"/>
                </a:solidFill>
                <a:latin typeface="Times New Roman" pitchFamily="18"/>
                <a:ea typeface="Lucida Sans Unicode" pitchFamily="2"/>
                <a:cs typeface="Tahoma" pitchFamily="2"/>
              </a:rPr>
              <a:t>ESB als SR</a:t>
            </a:r>
            <a:endParaRPr lang="de-DE" sz="3200" b="1" kern="0" dirty="0">
              <a:solidFill>
                <a:srgbClr val="000000"/>
              </a:solidFill>
              <a:latin typeface="Times New Roman" pitchFamily="18"/>
              <a:ea typeface="Lucida Sans Unicode" pitchFamily="2"/>
              <a:cs typeface="Tahoma" pitchFamily="2"/>
            </a:endParaRPr>
          </a:p>
        </p:txBody>
      </p:sp>
      <p:pic>
        <p:nvPicPr>
          <p:cNvPr id="2" name="Grafik 1" descr="Bildschirmausschnit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92144" y="1700808"/>
            <a:ext cx="2010056" cy="1562318"/>
          </a:xfrm>
          <a:prstGeom prst="rect">
            <a:avLst/>
          </a:prstGeom>
        </p:spPr>
      </p:pic>
      <p:cxnSp>
        <p:nvCxnSpPr>
          <p:cNvPr id="6" name="Gerade Verbindung mit Pfeil 5"/>
          <p:cNvCxnSpPr/>
          <p:nvPr/>
        </p:nvCxnSpPr>
        <p:spPr>
          <a:xfrm>
            <a:off x="4439816" y="2348880"/>
            <a:ext cx="3672408" cy="7200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7" name="Grafik 6" descr="Bildschirmausschnit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92144" y="3755701"/>
            <a:ext cx="1971950" cy="1257475"/>
          </a:xfrm>
          <a:prstGeom prst="rect">
            <a:avLst/>
          </a:prstGeom>
        </p:spPr>
      </p:pic>
      <p:cxnSp>
        <p:nvCxnSpPr>
          <p:cNvPr id="8" name="Gerade Verbindung mit Pfeil 7"/>
          <p:cNvCxnSpPr/>
          <p:nvPr/>
        </p:nvCxnSpPr>
        <p:spPr>
          <a:xfrm>
            <a:off x="4007768" y="4869160"/>
            <a:ext cx="437035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3858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DE" sz="2400" dirty="0" smtClean="0"/>
              <a:t>4. auf „zum </a:t>
            </a:r>
            <a:r>
              <a:rPr lang="de-DE" sz="2400" dirty="0" err="1" smtClean="0"/>
              <a:t>hoc@key</a:t>
            </a:r>
            <a:r>
              <a:rPr lang="de-DE" sz="2400" dirty="0" smtClean="0"/>
              <a:t> Club Menü“ klicken</a:t>
            </a:r>
          </a:p>
          <a:p>
            <a:endParaRPr lang="de-DE" sz="2400" dirty="0"/>
          </a:p>
          <a:p>
            <a:r>
              <a:rPr lang="de-DE" sz="2400" dirty="0" smtClean="0"/>
              <a:t>5. dann auf der Linken Spalte auf Spielverkehr </a:t>
            </a:r>
          </a:p>
          <a:p>
            <a:r>
              <a:rPr lang="de-DE" sz="2400" dirty="0" smtClean="0"/>
              <a:t>und anschließend auf Spielbericht</a:t>
            </a:r>
            <a:endParaRPr lang="de-DE" sz="2400" dirty="0"/>
          </a:p>
        </p:txBody>
      </p:sp>
      <p:sp>
        <p:nvSpPr>
          <p:cNvPr id="4"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a:t>
            </a:r>
            <a:r>
              <a:rPr lang="de-DE" sz="3200" b="1" kern="0" dirty="0">
                <a:solidFill>
                  <a:srgbClr val="000000"/>
                </a:solidFill>
                <a:latin typeface="Times New Roman" pitchFamily="18"/>
                <a:ea typeface="Lucida Sans Unicode" pitchFamily="2"/>
                <a:cs typeface="Tahoma" pitchFamily="2"/>
              </a:rPr>
              <a:t>Umgang mit den </a:t>
            </a:r>
            <a:r>
              <a:rPr lang="de-DE" sz="3200" b="1" kern="0" dirty="0" smtClean="0">
                <a:solidFill>
                  <a:srgbClr val="000000"/>
                </a:solidFill>
                <a:latin typeface="Times New Roman" pitchFamily="18"/>
                <a:ea typeface="Lucida Sans Unicode" pitchFamily="2"/>
                <a:cs typeface="Tahoma" pitchFamily="2"/>
              </a:rPr>
              <a:t>ESB als SR</a:t>
            </a:r>
            <a:endParaRPr lang="de-DE" sz="3200" b="1" kern="0" dirty="0">
              <a:solidFill>
                <a:srgbClr val="000000"/>
              </a:solidFill>
              <a:latin typeface="Times New Roman" pitchFamily="18"/>
              <a:ea typeface="Lucida Sans Unicode" pitchFamily="2"/>
              <a:cs typeface="Tahoma" pitchFamily="2"/>
            </a:endParaRPr>
          </a:p>
        </p:txBody>
      </p:sp>
      <p:cxnSp>
        <p:nvCxnSpPr>
          <p:cNvPr id="6" name="Gerade Verbindung mit Pfeil 5"/>
          <p:cNvCxnSpPr/>
          <p:nvPr/>
        </p:nvCxnSpPr>
        <p:spPr>
          <a:xfrm>
            <a:off x="5591944" y="2095441"/>
            <a:ext cx="2448272" cy="1094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 name="Grafik 4" descr="Bildschirmausschnitt"/>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40216" y="1514514"/>
            <a:ext cx="1962424" cy="1066949"/>
          </a:xfrm>
          <a:prstGeom prst="rect">
            <a:avLst/>
          </a:prstGeom>
        </p:spPr>
      </p:pic>
      <p:pic>
        <p:nvPicPr>
          <p:cNvPr id="10" name="Grafik 9" descr="Bildschirmausschnit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40216" y="3638293"/>
            <a:ext cx="1705213" cy="1638529"/>
          </a:xfrm>
          <a:prstGeom prst="rect">
            <a:avLst/>
          </a:prstGeom>
        </p:spPr>
      </p:pic>
      <p:cxnSp>
        <p:nvCxnSpPr>
          <p:cNvPr id="8" name="Gerade Verbindung mit Pfeil 7"/>
          <p:cNvCxnSpPr/>
          <p:nvPr/>
        </p:nvCxnSpPr>
        <p:spPr>
          <a:xfrm>
            <a:off x="6600056" y="2924944"/>
            <a:ext cx="1512168" cy="20162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3" name="Grafik 12" descr="Bildschirmausschnit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81378" y="4089931"/>
            <a:ext cx="1695687" cy="2057687"/>
          </a:xfrm>
          <a:prstGeom prst="rect">
            <a:avLst/>
          </a:prstGeom>
        </p:spPr>
      </p:pic>
      <p:cxnSp>
        <p:nvCxnSpPr>
          <p:cNvPr id="14" name="Gerade Verbindung mit Pfeil 13"/>
          <p:cNvCxnSpPr/>
          <p:nvPr/>
        </p:nvCxnSpPr>
        <p:spPr>
          <a:xfrm flipH="1">
            <a:off x="2629222" y="3284984"/>
            <a:ext cx="2098626" cy="21782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03354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DE" sz="2400" dirty="0"/>
              <a:t>6</a:t>
            </a:r>
            <a:r>
              <a:rPr lang="de-DE" sz="2400" dirty="0" smtClean="0"/>
              <a:t>. auf der rechten Seite die Liga auswählen</a:t>
            </a:r>
          </a:p>
          <a:p>
            <a:endParaRPr lang="de-DE" sz="2400" dirty="0" smtClean="0"/>
          </a:p>
          <a:p>
            <a:endParaRPr lang="de-DE" sz="2400" dirty="0"/>
          </a:p>
          <a:p>
            <a:r>
              <a:rPr lang="de-DE" sz="2400" dirty="0" smtClean="0"/>
              <a:t>7. in der Mitte das zu pfeifende Spiel auswählen</a:t>
            </a:r>
          </a:p>
          <a:p>
            <a:endParaRPr lang="de-DE" sz="2400" dirty="0"/>
          </a:p>
          <a:p>
            <a:endParaRPr lang="de-DE" sz="2400" dirty="0" smtClean="0"/>
          </a:p>
          <a:p>
            <a:r>
              <a:rPr lang="de-DE" sz="2400" dirty="0" smtClean="0"/>
              <a:t>Beide Mannschaften müssen den Status auf „1“ geändert haben</a:t>
            </a:r>
          </a:p>
          <a:p>
            <a:endParaRPr lang="de-DE" sz="2400" dirty="0" smtClean="0"/>
          </a:p>
          <a:p>
            <a:r>
              <a:rPr lang="de-DE" sz="2400" dirty="0" smtClean="0"/>
              <a:t>8. durch anklicken auf die Passnummer erscheint der Pass</a:t>
            </a:r>
            <a:endParaRPr lang="de-DE" sz="2400" dirty="0"/>
          </a:p>
        </p:txBody>
      </p:sp>
      <p:sp>
        <p:nvSpPr>
          <p:cNvPr id="4"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a:t>
            </a:r>
            <a:r>
              <a:rPr lang="de-DE" sz="3200" b="1" kern="0" dirty="0">
                <a:solidFill>
                  <a:srgbClr val="000000"/>
                </a:solidFill>
                <a:latin typeface="Times New Roman" pitchFamily="18"/>
                <a:ea typeface="Lucida Sans Unicode" pitchFamily="2"/>
                <a:cs typeface="Tahoma" pitchFamily="2"/>
              </a:rPr>
              <a:t>Umgang mit den </a:t>
            </a:r>
            <a:r>
              <a:rPr lang="de-DE" sz="3200" b="1" kern="0" dirty="0" smtClean="0">
                <a:solidFill>
                  <a:srgbClr val="000000"/>
                </a:solidFill>
                <a:latin typeface="Times New Roman" pitchFamily="18"/>
                <a:ea typeface="Lucida Sans Unicode" pitchFamily="2"/>
                <a:cs typeface="Tahoma" pitchFamily="2"/>
              </a:rPr>
              <a:t>ESB als SR</a:t>
            </a:r>
            <a:endParaRPr lang="de-DE" sz="3200" b="1" kern="0" dirty="0">
              <a:solidFill>
                <a:srgbClr val="000000"/>
              </a:solidFill>
              <a:latin typeface="Times New Roman" pitchFamily="18"/>
              <a:ea typeface="Lucida Sans Unicode" pitchFamily="2"/>
              <a:cs typeface="Tahoma" pitchFamily="2"/>
            </a:endParaRPr>
          </a:p>
        </p:txBody>
      </p:sp>
      <p:cxnSp>
        <p:nvCxnSpPr>
          <p:cNvPr id="6" name="Gerade Verbindung mit Pfeil 5"/>
          <p:cNvCxnSpPr/>
          <p:nvPr/>
        </p:nvCxnSpPr>
        <p:spPr>
          <a:xfrm>
            <a:off x="5591944" y="2095441"/>
            <a:ext cx="2448272" cy="1094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7" name="Grafik 6" descr="Bildschirmausschnitt"/>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84232" y="1780930"/>
            <a:ext cx="1914792" cy="1676634"/>
          </a:xfrm>
          <a:prstGeom prst="rect">
            <a:avLst/>
          </a:prstGeom>
        </p:spPr>
      </p:pic>
      <p:pic>
        <p:nvPicPr>
          <p:cNvPr id="9" name="Grafik 8" descr="Bildschirmausschnit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524" y="3651092"/>
            <a:ext cx="5134692" cy="342948"/>
          </a:xfrm>
          <a:prstGeom prst="rect">
            <a:avLst/>
          </a:prstGeom>
        </p:spPr>
      </p:pic>
      <p:cxnSp>
        <p:nvCxnSpPr>
          <p:cNvPr id="14" name="Gerade Verbindung mit Pfeil 13"/>
          <p:cNvCxnSpPr/>
          <p:nvPr/>
        </p:nvCxnSpPr>
        <p:spPr>
          <a:xfrm>
            <a:off x="1522615" y="3348760"/>
            <a:ext cx="1382909" cy="3682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18132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descr="Bildschirmausschnitt"/>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16000" y="692696"/>
            <a:ext cx="6120000" cy="5790969"/>
          </a:xfrm>
        </p:spPr>
      </p:pic>
      <p:sp>
        <p:nvSpPr>
          <p:cNvPr id="4"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a:t>
            </a:r>
            <a:r>
              <a:rPr lang="de-DE" sz="3200" b="1" kern="0" dirty="0">
                <a:solidFill>
                  <a:srgbClr val="000000"/>
                </a:solidFill>
                <a:latin typeface="Times New Roman" pitchFamily="18"/>
                <a:ea typeface="Lucida Sans Unicode" pitchFamily="2"/>
                <a:cs typeface="Tahoma" pitchFamily="2"/>
              </a:rPr>
              <a:t>Umgang mit den </a:t>
            </a:r>
            <a:r>
              <a:rPr lang="de-DE" sz="3200" b="1" kern="0" dirty="0" smtClean="0">
                <a:solidFill>
                  <a:srgbClr val="000000"/>
                </a:solidFill>
                <a:latin typeface="Times New Roman" pitchFamily="18"/>
                <a:ea typeface="Lucida Sans Unicode" pitchFamily="2"/>
                <a:cs typeface="Tahoma" pitchFamily="2"/>
              </a:rPr>
              <a:t>ESB als SR</a:t>
            </a:r>
            <a:endParaRPr lang="de-DE" sz="3200" b="1" kern="0" dirty="0">
              <a:solidFill>
                <a:srgbClr val="000000"/>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45872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600201"/>
            <a:ext cx="8294712" cy="4525963"/>
          </a:xfrm>
        </p:spPr>
        <p:txBody>
          <a:bodyPr>
            <a:normAutofit lnSpcReduction="10000"/>
          </a:bodyPr>
          <a:lstStyle/>
          <a:p>
            <a:r>
              <a:rPr lang="de-DE" sz="2400" dirty="0" smtClean="0"/>
              <a:t>9. nach dem Spiel, den Status auf „3“ Setzen und das Ergebnis eintragen, Halbzeitstand mit () schreiben und auf „Ergebnis eintragen“ klicken</a:t>
            </a:r>
          </a:p>
          <a:p>
            <a:endParaRPr lang="de-DE" sz="2400" dirty="0" smtClean="0"/>
          </a:p>
          <a:p>
            <a:r>
              <a:rPr lang="de-DE" sz="2400" dirty="0" smtClean="0"/>
              <a:t>10. Ersatztorhüter eintragen wenn er zum Einsatz kam</a:t>
            </a:r>
          </a:p>
          <a:p>
            <a:endParaRPr lang="de-DE" sz="2400" dirty="0"/>
          </a:p>
          <a:p>
            <a:r>
              <a:rPr lang="de-DE" sz="2400" dirty="0" smtClean="0"/>
              <a:t>11. Karten eintragen</a:t>
            </a:r>
          </a:p>
          <a:p>
            <a:endParaRPr lang="de-DE" sz="2400" dirty="0"/>
          </a:p>
          <a:p>
            <a:r>
              <a:rPr lang="de-DE" sz="2400" dirty="0" smtClean="0"/>
              <a:t>12. Schiedsrichterkosten eintragen</a:t>
            </a:r>
          </a:p>
          <a:p>
            <a:endParaRPr lang="de-DE" sz="2400" dirty="0"/>
          </a:p>
          <a:p>
            <a:r>
              <a:rPr lang="de-DE" sz="2400" dirty="0" smtClean="0"/>
              <a:t>13. Bemerkungen eintragen</a:t>
            </a:r>
            <a:endParaRPr lang="de-DE" sz="2400" dirty="0"/>
          </a:p>
        </p:txBody>
      </p:sp>
      <p:sp>
        <p:nvSpPr>
          <p:cNvPr id="4"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a:t>
            </a:r>
            <a:r>
              <a:rPr lang="de-DE" sz="3200" b="1" kern="0" dirty="0">
                <a:solidFill>
                  <a:srgbClr val="000000"/>
                </a:solidFill>
                <a:latin typeface="Times New Roman" pitchFamily="18"/>
                <a:ea typeface="Lucida Sans Unicode" pitchFamily="2"/>
                <a:cs typeface="Tahoma" pitchFamily="2"/>
              </a:rPr>
              <a:t>Umgang mit den </a:t>
            </a:r>
            <a:r>
              <a:rPr lang="de-DE" sz="3200" b="1" kern="0" dirty="0" smtClean="0">
                <a:solidFill>
                  <a:srgbClr val="000000"/>
                </a:solidFill>
                <a:latin typeface="Times New Roman" pitchFamily="18"/>
                <a:ea typeface="Lucida Sans Unicode" pitchFamily="2"/>
                <a:cs typeface="Tahoma" pitchFamily="2"/>
              </a:rPr>
              <a:t>ESB als SR</a:t>
            </a:r>
            <a:endParaRPr lang="de-DE" sz="3200" b="1" kern="0" dirty="0">
              <a:solidFill>
                <a:srgbClr val="000000"/>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9795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Freischlag / </a:t>
            </a:r>
            <a:r>
              <a:rPr lang="de-DE" sz="3400" b="1" dirty="0" err="1">
                <a:solidFill>
                  <a:srgbClr val="00B050"/>
                </a:solidFill>
              </a:rPr>
              <a:t>Selfpass</a:t>
            </a:r>
            <a:r>
              <a:rPr lang="de-DE" sz="3400" b="1" dirty="0">
                <a:solidFill>
                  <a:srgbClr val="00B050"/>
                </a:solidFill>
              </a:rPr>
              <a:t> / Abstand</a:t>
            </a:r>
          </a:p>
        </p:txBody>
      </p:sp>
      <p:sp>
        <p:nvSpPr>
          <p:cNvPr id="14" name="Rechteck 13"/>
          <p:cNvSpPr/>
          <p:nvPr/>
        </p:nvSpPr>
        <p:spPr>
          <a:xfrm>
            <a:off x="5934738" y="3244334"/>
            <a:ext cx="242374" cy="369332"/>
          </a:xfrm>
          <a:prstGeom prst="rect">
            <a:avLst/>
          </a:prstGeom>
        </p:spPr>
        <p:txBody>
          <a:bodyPr wrap="none">
            <a:spAutoFit/>
          </a:bodyPr>
          <a:lstStyle/>
          <a:p>
            <a:r>
              <a:rPr lang="de-DE" dirty="0">
                <a:solidFill>
                  <a:srgbClr val="003399"/>
                </a:solidFill>
                <a:latin typeface="Times New Roman" pitchFamily="18"/>
                <a:ea typeface="Lucida Sans Unicode" pitchFamily="2"/>
                <a:cs typeface="Tahoma" pitchFamily="2"/>
              </a:rPr>
              <a:t> </a:t>
            </a:r>
            <a:endParaRPr lang="de-DE" dirty="0"/>
          </a:p>
        </p:txBody>
      </p:sp>
      <p:sp>
        <p:nvSpPr>
          <p:cNvPr id="6" name="Rechteck 5"/>
          <p:cNvSpPr/>
          <p:nvPr/>
        </p:nvSpPr>
        <p:spPr>
          <a:xfrm>
            <a:off x="1524000" y="1268760"/>
            <a:ext cx="9144000" cy="4308872"/>
          </a:xfrm>
          <a:prstGeom prst="rect">
            <a:avLst/>
          </a:prstGeom>
        </p:spPr>
        <p:txBody>
          <a:bodyPr wrap="square">
            <a:spAutoFit/>
          </a:bodyPr>
          <a:lstStyle/>
          <a:p>
            <a:pPr hangingPunct="0">
              <a:spcBef>
                <a:spcPts val="600"/>
              </a:spcBef>
              <a:spcAft>
                <a:spcPts val="600"/>
              </a:spcAft>
              <a:defRPr sz="1800" b="0" i="0" u="none" strike="noStrike" kern="0" cap="none" spc="0" baseline="0">
                <a:solidFill>
                  <a:srgbClr val="000000"/>
                </a:solidFill>
                <a:uFillTx/>
              </a:defRPr>
            </a:pPr>
            <a:r>
              <a:rPr lang="de-DE" sz="2400" dirty="0">
                <a:ea typeface="Lucida Sans Unicode" pitchFamily="2"/>
                <a:cs typeface="Tahoma" pitchFamily="2"/>
              </a:rPr>
              <a:t>Hält der Gegenspieler den Abstand nicht ein, darf er zwar den Angreifer begleiten, aber die Ausführung nicht beeinflussen oder versuchen den Ball zu spielen, erst nach 5m (</a:t>
            </a:r>
            <a:r>
              <a:rPr lang="de-DE" sz="2400" dirty="0">
                <a:solidFill>
                  <a:srgbClr val="0070C0"/>
                </a:solidFill>
                <a:ea typeface="Lucida Sans Unicode" pitchFamily="2"/>
                <a:cs typeface="Tahoma" pitchFamily="2"/>
              </a:rPr>
              <a:t>Halle 3m</a:t>
            </a:r>
            <a:r>
              <a:rPr lang="de-DE" sz="2400" dirty="0">
                <a:ea typeface="Lucida Sans Unicode" pitchFamily="2"/>
                <a:cs typeface="Tahoma" pitchFamily="2"/>
              </a:rPr>
              <a:t>) darf der Verteidiger eingreifen. Greift der Verteidiger trotzdem ein, ist dies ein absichtlicher Regelverstoß und es erfolgt neben der Spielstrafe (evtl.) auch eine persönliche Strafe.</a:t>
            </a:r>
            <a:br>
              <a:rPr lang="de-DE" sz="2400" dirty="0">
                <a:ea typeface="Lucida Sans Unicode" pitchFamily="2"/>
                <a:cs typeface="Tahoma" pitchFamily="2"/>
              </a:rPr>
            </a:br>
            <a:r>
              <a:rPr lang="de-DE" sz="2400" dirty="0">
                <a:ea typeface="Lucida Sans Unicode" pitchFamily="2"/>
                <a:cs typeface="Tahoma" pitchFamily="2"/>
              </a:rPr>
              <a:t/>
            </a:r>
            <a:br>
              <a:rPr lang="de-DE" sz="2400" dirty="0">
                <a:ea typeface="Lucida Sans Unicode" pitchFamily="2"/>
                <a:cs typeface="Tahoma" pitchFamily="2"/>
              </a:rPr>
            </a:br>
            <a:endParaRPr lang="de-DE" sz="2400" dirty="0">
              <a:ea typeface="Lucida Sans Unicode" pitchFamily="2"/>
              <a:cs typeface="Tahoma" pitchFamily="2"/>
            </a:endParaRPr>
          </a:p>
          <a:p>
            <a:pPr hangingPunct="0">
              <a:spcBef>
                <a:spcPts val="600"/>
              </a:spcBef>
              <a:spcAft>
                <a:spcPts val="600"/>
              </a:spcAft>
              <a:defRPr sz="1800" b="0" i="0" u="none" strike="noStrike" kern="0" cap="none" spc="0" baseline="0">
                <a:solidFill>
                  <a:srgbClr val="000000"/>
                </a:solidFill>
                <a:uFillTx/>
              </a:defRPr>
            </a:pPr>
            <a:r>
              <a:rPr lang="de-DE" sz="2400" u="sng" dirty="0">
                <a:ea typeface="Lucida Sans Unicode" pitchFamily="2"/>
                <a:cs typeface="Tahoma" pitchFamily="2"/>
              </a:rPr>
              <a:t>Beachte:</a:t>
            </a:r>
            <a:r>
              <a:rPr lang="de-DE" sz="2400" dirty="0">
                <a:ea typeface="Lucida Sans Unicode" pitchFamily="2"/>
                <a:cs typeface="Tahoma" pitchFamily="2"/>
              </a:rPr>
              <a:t/>
            </a:r>
            <a:br>
              <a:rPr lang="de-DE" sz="2400" dirty="0">
                <a:ea typeface="Lucida Sans Unicode" pitchFamily="2"/>
                <a:cs typeface="Tahoma" pitchFamily="2"/>
              </a:rPr>
            </a:br>
            <a:r>
              <a:rPr lang="de-DE" sz="2400" dirty="0">
                <a:ea typeface="Lucida Sans Unicode" pitchFamily="2"/>
                <a:cs typeface="Tahoma" pitchFamily="2"/>
              </a:rPr>
              <a:t>Freischlag und Selbstvorlage können eine gemeinsame Bewegungen sein.</a:t>
            </a:r>
          </a:p>
        </p:txBody>
      </p:sp>
    </p:spTree>
    <p:extLst>
      <p:ext uri="{BB962C8B-B14F-4D97-AF65-F5344CB8AC3E}">
        <p14:creationId xmlns:p14="http://schemas.microsoft.com/office/powerpoint/2010/main" val="926992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descr="Bildschirmausschnitt"/>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03512" y="764704"/>
            <a:ext cx="4862986" cy="5328592"/>
          </a:xfrm>
        </p:spPr>
      </p:pic>
      <p:sp>
        <p:nvSpPr>
          <p:cNvPr id="4"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a:t>
            </a:r>
            <a:r>
              <a:rPr lang="de-DE" sz="3200" b="1" kern="0" dirty="0">
                <a:solidFill>
                  <a:srgbClr val="000000"/>
                </a:solidFill>
                <a:latin typeface="Times New Roman" pitchFamily="18"/>
                <a:ea typeface="Lucida Sans Unicode" pitchFamily="2"/>
                <a:cs typeface="Tahoma" pitchFamily="2"/>
              </a:rPr>
              <a:t>Umgang mit den </a:t>
            </a:r>
            <a:r>
              <a:rPr lang="de-DE" sz="3200" b="1" kern="0" dirty="0" smtClean="0">
                <a:solidFill>
                  <a:srgbClr val="000000"/>
                </a:solidFill>
                <a:latin typeface="Times New Roman" pitchFamily="18"/>
                <a:ea typeface="Lucida Sans Unicode" pitchFamily="2"/>
                <a:cs typeface="Tahoma" pitchFamily="2"/>
              </a:rPr>
              <a:t>ESB als SR</a:t>
            </a:r>
            <a:endParaRPr lang="de-DE" sz="3200" b="1" kern="0" dirty="0">
              <a:solidFill>
                <a:srgbClr val="000000"/>
              </a:solidFill>
              <a:latin typeface="Times New Roman" pitchFamily="18"/>
              <a:ea typeface="Lucida Sans Unicode" pitchFamily="2"/>
              <a:cs typeface="Tahoma" pitchFamily="2"/>
            </a:endParaRPr>
          </a:p>
        </p:txBody>
      </p:sp>
      <p:cxnSp>
        <p:nvCxnSpPr>
          <p:cNvPr id="5" name="Gerade Verbindung mit Pfeil 4"/>
          <p:cNvCxnSpPr/>
          <p:nvPr/>
        </p:nvCxnSpPr>
        <p:spPr>
          <a:xfrm flipH="1">
            <a:off x="6384032" y="1268760"/>
            <a:ext cx="1224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Inhaltsplatzhalter 2"/>
          <p:cNvSpPr txBox="1">
            <a:spLocks/>
          </p:cNvSpPr>
          <p:nvPr/>
        </p:nvSpPr>
        <p:spPr>
          <a:xfrm>
            <a:off x="7608168" y="1052736"/>
            <a:ext cx="1093912"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400" dirty="0" smtClean="0"/>
              <a:t>9. </a:t>
            </a:r>
          </a:p>
          <a:p>
            <a:pPr marL="0" indent="0">
              <a:buNone/>
            </a:pPr>
            <a:endParaRPr lang="de-DE" sz="1100" dirty="0" smtClean="0"/>
          </a:p>
          <a:p>
            <a:pPr marL="0" indent="0">
              <a:buNone/>
            </a:pPr>
            <a:r>
              <a:rPr lang="de-DE" sz="2400" dirty="0" smtClean="0"/>
              <a:t>10.</a:t>
            </a:r>
          </a:p>
          <a:p>
            <a:pPr marL="0" indent="0">
              <a:buNone/>
            </a:pPr>
            <a:endParaRPr lang="de-DE" sz="2400" dirty="0"/>
          </a:p>
          <a:p>
            <a:pPr marL="0" indent="0">
              <a:buNone/>
            </a:pPr>
            <a:endParaRPr lang="de-DE" dirty="0" smtClean="0"/>
          </a:p>
          <a:p>
            <a:pPr marL="0" indent="0">
              <a:buNone/>
            </a:pPr>
            <a:r>
              <a:rPr lang="de-DE" sz="2400" dirty="0" smtClean="0"/>
              <a:t>11. </a:t>
            </a:r>
          </a:p>
          <a:p>
            <a:pPr marL="0" indent="0">
              <a:buNone/>
            </a:pPr>
            <a:endParaRPr lang="de-DE" sz="3600" dirty="0"/>
          </a:p>
          <a:p>
            <a:pPr marL="0" indent="0">
              <a:buNone/>
            </a:pPr>
            <a:r>
              <a:rPr lang="de-DE" sz="2400" dirty="0" smtClean="0"/>
              <a:t>12.</a:t>
            </a:r>
          </a:p>
          <a:p>
            <a:pPr marL="0" indent="0">
              <a:buNone/>
            </a:pPr>
            <a:endParaRPr lang="de-DE" sz="2400" dirty="0"/>
          </a:p>
          <a:p>
            <a:pPr marL="0" indent="0">
              <a:buNone/>
            </a:pPr>
            <a:r>
              <a:rPr lang="de-DE" sz="2400" dirty="0" smtClean="0"/>
              <a:t>13.</a:t>
            </a:r>
            <a:endParaRPr lang="de-DE" sz="2400" dirty="0"/>
          </a:p>
        </p:txBody>
      </p:sp>
      <p:cxnSp>
        <p:nvCxnSpPr>
          <p:cNvPr id="9" name="Gerade Verbindung mit Pfeil 8"/>
          <p:cNvCxnSpPr/>
          <p:nvPr/>
        </p:nvCxnSpPr>
        <p:spPr>
          <a:xfrm flipH="1">
            <a:off x="6384032" y="1916831"/>
            <a:ext cx="1224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Gerade Verbindung mit Pfeil 9"/>
          <p:cNvCxnSpPr/>
          <p:nvPr/>
        </p:nvCxnSpPr>
        <p:spPr>
          <a:xfrm flipH="1">
            <a:off x="6384032" y="3356992"/>
            <a:ext cx="1224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Gerade Verbindung mit Pfeil 10"/>
          <p:cNvCxnSpPr/>
          <p:nvPr/>
        </p:nvCxnSpPr>
        <p:spPr>
          <a:xfrm flipH="1">
            <a:off x="6384032" y="4467844"/>
            <a:ext cx="122413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Gerade Verbindung mit Pfeil 11"/>
          <p:cNvCxnSpPr/>
          <p:nvPr/>
        </p:nvCxnSpPr>
        <p:spPr>
          <a:xfrm flipH="1">
            <a:off x="6475265" y="5445224"/>
            <a:ext cx="1138131" cy="5040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77021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600201"/>
            <a:ext cx="5774432" cy="4525963"/>
          </a:xfrm>
        </p:spPr>
        <p:txBody>
          <a:bodyPr>
            <a:normAutofit/>
          </a:bodyPr>
          <a:lstStyle/>
          <a:p>
            <a:r>
              <a:rPr lang="de-DE" sz="2400" dirty="0" smtClean="0"/>
              <a:t>14. Spiel auf Status „4“ setzen (keine Änderung möglich)</a:t>
            </a:r>
          </a:p>
          <a:p>
            <a:endParaRPr lang="de-DE" sz="2400" dirty="0"/>
          </a:p>
          <a:p>
            <a:r>
              <a:rPr lang="de-DE" sz="2400" dirty="0" smtClean="0"/>
              <a:t>15. Beide Schiedsrichter bestätigen über „Schiedsrichter eintragen“</a:t>
            </a:r>
          </a:p>
          <a:p>
            <a:endParaRPr lang="de-DE" sz="2400" dirty="0"/>
          </a:p>
          <a:p>
            <a:r>
              <a:rPr lang="de-DE" sz="2400" dirty="0" smtClean="0"/>
              <a:t>16. Nun ist das Spiel offiziell abgeschlossen und steht gleich im Ergebnisdienst</a:t>
            </a:r>
          </a:p>
        </p:txBody>
      </p:sp>
      <p:sp>
        <p:nvSpPr>
          <p:cNvPr id="4"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a:t>
            </a:r>
            <a:r>
              <a:rPr lang="de-DE" sz="3200" b="1" kern="0" dirty="0">
                <a:solidFill>
                  <a:srgbClr val="000000"/>
                </a:solidFill>
                <a:latin typeface="Times New Roman" pitchFamily="18"/>
                <a:ea typeface="Lucida Sans Unicode" pitchFamily="2"/>
                <a:cs typeface="Tahoma" pitchFamily="2"/>
              </a:rPr>
              <a:t>Umgang mit den </a:t>
            </a:r>
            <a:r>
              <a:rPr lang="de-DE" sz="3200" b="1" kern="0" dirty="0" smtClean="0">
                <a:solidFill>
                  <a:srgbClr val="000000"/>
                </a:solidFill>
                <a:latin typeface="Times New Roman" pitchFamily="18"/>
                <a:ea typeface="Lucida Sans Unicode" pitchFamily="2"/>
                <a:cs typeface="Tahoma" pitchFamily="2"/>
              </a:rPr>
              <a:t>ESB als SR</a:t>
            </a:r>
            <a:endParaRPr lang="de-DE" sz="3200" b="1" kern="0" dirty="0">
              <a:solidFill>
                <a:srgbClr val="000000"/>
              </a:solidFill>
              <a:latin typeface="Times New Roman" pitchFamily="18"/>
              <a:ea typeface="Lucida Sans Unicode" pitchFamily="2"/>
              <a:cs typeface="Tahoma" pitchFamily="2"/>
            </a:endParaRPr>
          </a:p>
        </p:txBody>
      </p:sp>
      <p:cxnSp>
        <p:nvCxnSpPr>
          <p:cNvPr id="9" name="Gerade Verbindung mit Pfeil 8"/>
          <p:cNvCxnSpPr/>
          <p:nvPr/>
        </p:nvCxnSpPr>
        <p:spPr>
          <a:xfrm flipV="1">
            <a:off x="4439816" y="3140968"/>
            <a:ext cx="2035449"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6" name="Grafik 5" descr="Bildschirmausschnitt"/>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5265" y="1709263"/>
            <a:ext cx="1571844" cy="1524213"/>
          </a:xfrm>
          <a:prstGeom prst="rect">
            <a:avLst/>
          </a:prstGeom>
        </p:spPr>
      </p:pic>
      <p:cxnSp>
        <p:nvCxnSpPr>
          <p:cNvPr id="11" name="Gerade Verbindung mit Pfeil 10"/>
          <p:cNvCxnSpPr/>
          <p:nvPr/>
        </p:nvCxnSpPr>
        <p:spPr>
          <a:xfrm flipV="1">
            <a:off x="5375920" y="2564904"/>
            <a:ext cx="1099345" cy="20162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00760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038" y="1939534"/>
            <a:ext cx="1724266" cy="3505690"/>
          </a:xfrm>
          <a:prstGeom prst="rect">
            <a:avLst/>
          </a:prstGeom>
        </p:spPr>
      </p:pic>
      <p:sp>
        <p:nvSpPr>
          <p:cNvPr id="3" name="Inhaltsplatzhalter 2"/>
          <p:cNvSpPr>
            <a:spLocks noGrp="1"/>
          </p:cNvSpPr>
          <p:nvPr>
            <p:ph idx="1"/>
          </p:nvPr>
        </p:nvSpPr>
        <p:spPr>
          <a:xfrm>
            <a:off x="609600" y="1124744"/>
            <a:ext cx="10742984" cy="892695"/>
          </a:xfrm>
        </p:spPr>
        <p:txBody>
          <a:bodyPr>
            <a:normAutofit/>
          </a:bodyPr>
          <a:lstStyle/>
          <a:p>
            <a:r>
              <a:rPr lang="de-DE" sz="2400" dirty="0" smtClean="0"/>
              <a:t>Um den Online-Regeltest schreiben zu </a:t>
            </a:r>
            <a:r>
              <a:rPr lang="de-DE" sz="2400" dirty="0" smtClean="0"/>
              <a:t>können, muss </a:t>
            </a:r>
            <a:r>
              <a:rPr lang="de-DE" sz="2400" dirty="0" smtClean="0"/>
              <a:t>folgendes </a:t>
            </a:r>
            <a:r>
              <a:rPr lang="de-DE" sz="2400" dirty="0" smtClean="0"/>
              <a:t>gemacht werden</a:t>
            </a:r>
            <a:r>
              <a:rPr lang="de-DE" sz="2400" dirty="0" smtClean="0"/>
              <a:t/>
            </a:r>
            <a:br>
              <a:rPr lang="de-DE" sz="2400" dirty="0" smtClean="0"/>
            </a:br>
            <a:r>
              <a:rPr lang="de-DE" sz="2400" dirty="0" smtClean="0"/>
              <a:t>(Vorher ist auch keine Einladung zum Online-Regeltest möglich)</a:t>
            </a:r>
          </a:p>
          <a:p>
            <a:endParaRPr lang="de-DE" sz="2400" dirty="0"/>
          </a:p>
        </p:txBody>
      </p:sp>
      <p:sp>
        <p:nvSpPr>
          <p:cNvPr id="4" name="Text Box 10"/>
          <p:cNvSpPr/>
          <p:nvPr/>
        </p:nvSpPr>
        <p:spPr>
          <a:xfrm>
            <a:off x="1524000" y="0"/>
            <a:ext cx="9144000" cy="56637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smtClean="0">
                <a:latin typeface="Times New Roman" pitchFamily="18"/>
                <a:ea typeface="Lucida Sans Unicode" pitchFamily="2"/>
                <a:cs typeface="Tahoma" pitchFamily="2"/>
              </a:rPr>
              <a:t>A - SOW – Schiedsrichter on Web</a:t>
            </a:r>
            <a:endParaRPr lang="de-DE" sz="3200" b="1" kern="0" dirty="0">
              <a:solidFill>
                <a:srgbClr val="000000"/>
              </a:solidFill>
              <a:latin typeface="Times New Roman" pitchFamily="18"/>
              <a:ea typeface="Lucida Sans Unicode" pitchFamily="2"/>
              <a:cs typeface="Tahoma" pitchFamily="2"/>
            </a:endParaRPr>
          </a:p>
        </p:txBody>
      </p:sp>
      <p:sp>
        <p:nvSpPr>
          <p:cNvPr id="7" name="Inhaltsplatzhalter 2"/>
          <p:cNvSpPr txBox="1">
            <a:spLocks/>
          </p:cNvSpPr>
          <p:nvPr/>
        </p:nvSpPr>
        <p:spPr>
          <a:xfrm>
            <a:off x="609600" y="2204864"/>
            <a:ext cx="6134472"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smtClean="0"/>
              <a:t>die Seite </a:t>
            </a:r>
            <a:r>
              <a:rPr lang="de-DE" sz="2400" dirty="0" smtClean="0">
                <a:hlinkClick r:id="rId3"/>
              </a:rPr>
              <a:t>www.bayernhockey.de</a:t>
            </a:r>
            <a:r>
              <a:rPr lang="de-DE" sz="2400" dirty="0" smtClean="0"/>
              <a:t> </a:t>
            </a:r>
            <a:r>
              <a:rPr lang="de-DE" sz="2400" dirty="0" smtClean="0"/>
              <a:t>besuche</a:t>
            </a:r>
            <a:endParaRPr lang="de-DE" sz="2400" dirty="0" smtClean="0"/>
          </a:p>
          <a:p>
            <a:r>
              <a:rPr lang="de-DE" sz="2400" dirty="0" smtClean="0"/>
              <a:t>sich mit seinen Anmeldedaten anmelden</a:t>
            </a:r>
          </a:p>
          <a:p>
            <a:r>
              <a:rPr lang="de-DE" sz="2400" dirty="0" smtClean="0"/>
              <a:t>Links auf </a:t>
            </a:r>
            <a:r>
              <a:rPr lang="de-DE" sz="2400" dirty="0" smtClean="0"/>
              <a:t>den Reiter </a:t>
            </a:r>
            <a:r>
              <a:rPr lang="de-DE" sz="2400" dirty="0" smtClean="0"/>
              <a:t>„Schiedsrichter“ </a:t>
            </a:r>
            <a:r>
              <a:rPr lang="de-DE" sz="2400" dirty="0" smtClean="0"/>
              <a:t>klicken</a:t>
            </a:r>
          </a:p>
          <a:p>
            <a:r>
              <a:rPr lang="de-DE" sz="2400" dirty="0" smtClean="0"/>
              <a:t>Auf der </a:t>
            </a:r>
            <a:r>
              <a:rPr lang="de-DE" sz="2400" smtClean="0"/>
              <a:t>rechten Seite</a:t>
            </a:r>
            <a:r>
              <a:rPr lang="de-DE" sz="2400" dirty="0" smtClean="0"/>
              <a:t/>
            </a:r>
            <a:br>
              <a:rPr lang="de-DE" sz="2400" dirty="0" smtClean="0"/>
            </a:br>
            <a:r>
              <a:rPr lang="de-DE" sz="2400" i="1" dirty="0" smtClean="0"/>
              <a:t>„Schiedsrichter on Web“</a:t>
            </a:r>
            <a:r>
              <a:rPr lang="de-DE" sz="2400" dirty="0" smtClean="0"/>
              <a:t> anklicken</a:t>
            </a:r>
          </a:p>
          <a:p>
            <a:r>
              <a:rPr lang="de-DE" sz="2400" dirty="0"/>
              <a:t>Im Hauptfenster </a:t>
            </a:r>
            <a:r>
              <a:rPr lang="de-DE" sz="2400" dirty="0" smtClean="0"/>
              <a:t/>
            </a:r>
            <a:br>
              <a:rPr lang="de-DE" sz="2400" dirty="0" smtClean="0"/>
            </a:br>
            <a:r>
              <a:rPr lang="de-DE" sz="2400" i="1" dirty="0" smtClean="0"/>
              <a:t>„Schiedsrichter </a:t>
            </a:r>
            <a:r>
              <a:rPr lang="de-DE" sz="2400" i="1" dirty="0"/>
              <a:t>on Web </a:t>
            </a:r>
            <a:r>
              <a:rPr lang="de-DE" sz="2400" i="1" dirty="0" smtClean="0"/>
              <a:t>starten“</a:t>
            </a:r>
            <a:r>
              <a:rPr lang="de-DE" sz="2400" dirty="0" smtClean="0"/>
              <a:t> anklicken</a:t>
            </a:r>
            <a:endParaRPr lang="de-DE" sz="2400" dirty="0"/>
          </a:p>
        </p:txBody>
      </p:sp>
      <p:cxnSp>
        <p:nvCxnSpPr>
          <p:cNvPr id="6" name="Gerade Verbindung mit Pfeil 5"/>
          <p:cNvCxnSpPr/>
          <p:nvPr/>
        </p:nvCxnSpPr>
        <p:spPr>
          <a:xfrm>
            <a:off x="6330026" y="3501008"/>
            <a:ext cx="702078" cy="64807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0" name="Gerade Verbindung mit Pfeil 9"/>
          <p:cNvCxnSpPr/>
          <p:nvPr/>
        </p:nvCxnSpPr>
        <p:spPr>
          <a:xfrm>
            <a:off x="6492044" y="5589240"/>
            <a:ext cx="2412268"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6" name="Gerader Verbinder 15"/>
          <p:cNvCxnSpPr/>
          <p:nvPr/>
        </p:nvCxnSpPr>
        <p:spPr>
          <a:xfrm flipH="1">
            <a:off x="3719736" y="3789040"/>
            <a:ext cx="2448272" cy="0"/>
          </a:xfrm>
          <a:prstGeom prst="line">
            <a:avLst/>
          </a:prstGeom>
          <a:ln w="28575"/>
        </p:spPr>
        <p:style>
          <a:lnRef idx="2">
            <a:schemeClr val="dk1"/>
          </a:lnRef>
          <a:fillRef idx="0">
            <a:schemeClr val="dk1"/>
          </a:fillRef>
          <a:effectRef idx="1">
            <a:schemeClr val="dk1"/>
          </a:effectRef>
          <a:fontRef idx="minor">
            <a:schemeClr val="tx1"/>
          </a:fontRef>
        </p:style>
      </p:cxnSp>
      <p:pic>
        <p:nvPicPr>
          <p:cNvPr id="12" name="Grafik 11"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4312" y="5217995"/>
            <a:ext cx="1914792" cy="1019317"/>
          </a:xfrm>
          <a:prstGeom prst="rect">
            <a:avLst/>
          </a:prstGeom>
        </p:spPr>
      </p:pic>
      <p:cxnSp>
        <p:nvCxnSpPr>
          <p:cNvPr id="17" name="Gerader Verbinder 15"/>
          <p:cNvCxnSpPr/>
          <p:nvPr/>
        </p:nvCxnSpPr>
        <p:spPr>
          <a:xfrm>
            <a:off x="6168008" y="3789040"/>
            <a:ext cx="324036" cy="180020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03284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45025" y="1484785"/>
            <a:ext cx="9144000" cy="3108543"/>
          </a:xfrm>
          <a:prstGeom prst="rect">
            <a:avLst/>
          </a:prstGeom>
          <a:noFill/>
        </p:spPr>
        <p:txBody>
          <a:bodyPr wrap="square" rtlCol="0">
            <a:spAutoFit/>
          </a:bodyPr>
          <a:lstStyle/>
          <a:p>
            <a:pPr algn="ctr"/>
            <a:r>
              <a:rPr lang="de-DE" sz="5000" b="1" dirty="0"/>
              <a:t>Danke</a:t>
            </a:r>
          </a:p>
          <a:p>
            <a:pPr algn="ctr"/>
            <a:endParaRPr lang="de-DE" sz="5000" b="1" dirty="0"/>
          </a:p>
          <a:p>
            <a:pPr algn="ctr"/>
            <a:endParaRPr lang="de-DE" sz="2400" dirty="0"/>
          </a:p>
          <a:p>
            <a:pPr algn="ctr"/>
            <a:endParaRPr lang="de-DE" sz="2400" dirty="0"/>
          </a:p>
          <a:p>
            <a:pPr algn="ctr"/>
            <a:endParaRPr lang="de-DE" sz="2400" dirty="0"/>
          </a:p>
          <a:p>
            <a:pPr algn="ctr"/>
            <a:endParaRPr lang="de-DE" sz="2400" dirty="0"/>
          </a:p>
        </p:txBody>
      </p:sp>
      <p:pic>
        <p:nvPicPr>
          <p:cNvPr id="6" name="Picture 14"/>
          <p:cNvPicPr>
            <a:picLocks noChangeAspect="1"/>
          </p:cNvPicPr>
          <p:nvPr/>
        </p:nvPicPr>
        <p:blipFill>
          <a:blip r:embed="rId2">
            <a:lum/>
            <a:alphaModFix/>
          </a:blip>
          <a:srcRect/>
          <a:stretch>
            <a:fillRect/>
          </a:stretch>
        </p:blipFill>
        <p:spPr>
          <a:xfrm>
            <a:off x="1828916" y="221943"/>
            <a:ext cx="1152363" cy="1120679"/>
          </a:xfrm>
          <a:prstGeom prst="rect">
            <a:avLst/>
          </a:prstGeom>
          <a:noFill/>
          <a:ln>
            <a:noFill/>
          </a:ln>
        </p:spPr>
      </p:pic>
    </p:spTree>
    <p:extLst>
      <p:ext uri="{BB962C8B-B14F-4D97-AF65-F5344CB8AC3E}">
        <p14:creationId xmlns:p14="http://schemas.microsoft.com/office/powerpoint/2010/main" val="757033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Freischlag / </a:t>
            </a:r>
            <a:r>
              <a:rPr lang="de-DE" sz="3400" b="1" dirty="0" err="1">
                <a:solidFill>
                  <a:srgbClr val="00B050"/>
                </a:solidFill>
              </a:rPr>
              <a:t>Selfpass</a:t>
            </a:r>
            <a:r>
              <a:rPr lang="de-DE" sz="3400" b="1" dirty="0">
                <a:solidFill>
                  <a:srgbClr val="00B050"/>
                </a:solidFill>
              </a:rPr>
              <a:t> / Abstand</a:t>
            </a:r>
          </a:p>
        </p:txBody>
      </p:sp>
      <p:sp>
        <p:nvSpPr>
          <p:cNvPr id="14" name="Rechteck 13"/>
          <p:cNvSpPr/>
          <p:nvPr/>
        </p:nvSpPr>
        <p:spPr>
          <a:xfrm>
            <a:off x="5934738" y="3244334"/>
            <a:ext cx="242374" cy="369332"/>
          </a:xfrm>
          <a:prstGeom prst="rect">
            <a:avLst/>
          </a:prstGeom>
        </p:spPr>
        <p:txBody>
          <a:bodyPr wrap="none">
            <a:spAutoFit/>
          </a:bodyPr>
          <a:lstStyle/>
          <a:p>
            <a:r>
              <a:rPr lang="de-DE" dirty="0">
                <a:solidFill>
                  <a:srgbClr val="003399"/>
                </a:solidFill>
                <a:latin typeface="Times New Roman" pitchFamily="18"/>
                <a:ea typeface="Lucida Sans Unicode" pitchFamily="2"/>
                <a:cs typeface="Tahoma" pitchFamily="2"/>
              </a:rPr>
              <a:t> </a:t>
            </a:r>
            <a:endParaRPr lang="de-DE" dirty="0"/>
          </a:p>
        </p:txBody>
      </p:sp>
      <p:sp>
        <p:nvSpPr>
          <p:cNvPr id="6" name="Rechteck 5"/>
          <p:cNvSpPr/>
          <p:nvPr/>
        </p:nvSpPr>
        <p:spPr>
          <a:xfrm>
            <a:off x="1524000" y="1268761"/>
            <a:ext cx="9144000" cy="4770537"/>
          </a:xfrm>
          <a:prstGeom prst="rect">
            <a:avLst/>
          </a:prstGeom>
        </p:spPr>
        <p:txBody>
          <a:bodyPr wrap="square">
            <a:spAutoFit/>
          </a:bodyPr>
          <a:lstStyle/>
          <a:p>
            <a:pPr hangingPunct="0">
              <a:spcBef>
                <a:spcPts val="600"/>
              </a:spcBef>
              <a:spcAft>
                <a:spcPts val="600"/>
              </a:spcAft>
              <a:defRPr sz="1800" b="0" i="0" u="none" strike="noStrike" kern="0" cap="none" spc="0" baseline="0">
                <a:solidFill>
                  <a:srgbClr val="000000"/>
                </a:solidFill>
                <a:uFillTx/>
              </a:defRPr>
            </a:pPr>
            <a:r>
              <a:rPr lang="de-DE" sz="2400" dirty="0">
                <a:ea typeface="Lucida Sans Unicode" pitchFamily="2"/>
                <a:cs typeface="Tahoma" pitchFamily="2"/>
              </a:rPr>
              <a:t>Im Viertel (</a:t>
            </a:r>
            <a:r>
              <a:rPr lang="de-DE" sz="2400" dirty="0">
                <a:solidFill>
                  <a:srgbClr val="0070C0"/>
                </a:solidFill>
                <a:ea typeface="Lucida Sans Unicode" pitchFamily="2"/>
                <a:cs typeface="Tahoma" pitchFamily="2"/>
              </a:rPr>
              <a:t>Halle Hälfte</a:t>
            </a:r>
            <a:r>
              <a:rPr lang="de-DE" sz="2400" dirty="0">
                <a:ea typeface="Lucida Sans Unicode" pitchFamily="2"/>
                <a:cs typeface="Tahoma" pitchFamily="2"/>
              </a:rPr>
              <a:t>) gelten besondere Regeln:</a:t>
            </a:r>
            <a:endParaRPr lang="de-DE" sz="2400" dirty="0">
              <a:latin typeface="Tahoma" panose="020B0604030504040204" pitchFamily="34" charset="0"/>
              <a:ea typeface="Tahoma" panose="020B0604030504040204" pitchFamily="34" charset="0"/>
              <a:cs typeface="Tahoma" panose="020B0604030504040204" pitchFamily="34" charset="0"/>
            </a:endParaRPr>
          </a:p>
          <a:p>
            <a:pPr hangingPunct="0">
              <a:spcBef>
                <a:spcPts val="600"/>
              </a:spcBef>
              <a:spcAft>
                <a:spcPts val="600"/>
              </a:spcAft>
              <a:defRPr sz="1800" b="0" i="0" u="none" strike="noStrike" kern="0" cap="none" spc="0" baseline="0">
                <a:solidFill>
                  <a:srgbClr val="000000"/>
                </a:solidFill>
                <a:uFillTx/>
              </a:defRPr>
            </a:pPr>
            <a:endParaRPr lang="de-DE" sz="2400" dirty="0">
              <a:ea typeface="Lucida Sans Unicode" pitchFamily="2"/>
              <a:cs typeface="Tahoma" pitchFamily="2"/>
            </a:endParaRPr>
          </a:p>
          <a:p>
            <a:pPr hangingPunct="0">
              <a:spcBef>
                <a:spcPts val="600"/>
              </a:spcBef>
              <a:spcAft>
                <a:spcPts val="600"/>
              </a:spcAft>
              <a:defRPr sz="1800" b="0" i="0" u="none" strike="noStrike" kern="0" cap="none" spc="0" baseline="0">
                <a:solidFill>
                  <a:srgbClr val="000000"/>
                </a:solidFill>
                <a:uFillTx/>
              </a:defRPr>
            </a:pPr>
            <a:r>
              <a:rPr lang="de-DE" sz="2400" dirty="0">
                <a:ea typeface="Lucida Sans Unicode" pitchFamily="2"/>
                <a:cs typeface="Tahoma" pitchFamily="2"/>
              </a:rPr>
              <a:t>Es darf sich kein Spieler als der Ausführende näher als 5m (</a:t>
            </a:r>
            <a:r>
              <a:rPr lang="de-DE" sz="2400" dirty="0">
                <a:solidFill>
                  <a:srgbClr val="0070C0"/>
                </a:solidFill>
                <a:ea typeface="Lucida Sans Unicode" pitchFamily="2"/>
                <a:cs typeface="Tahoma" pitchFamily="2"/>
              </a:rPr>
              <a:t>Halle 3m</a:t>
            </a:r>
            <a:r>
              <a:rPr lang="de-DE" sz="2400" dirty="0">
                <a:ea typeface="Lucida Sans Unicode" pitchFamily="2"/>
                <a:cs typeface="Tahoma" pitchFamily="2"/>
              </a:rPr>
              <a:t>) zum Ball befinden.</a:t>
            </a:r>
          </a:p>
          <a:p>
            <a:pPr hangingPunct="0">
              <a:spcBef>
                <a:spcPts val="600"/>
              </a:spcBef>
              <a:spcAft>
                <a:spcPts val="600"/>
              </a:spcAft>
              <a:defRPr sz="1800" b="0" i="0" u="none" strike="noStrike" kern="0" cap="none" spc="0" baseline="0">
                <a:solidFill>
                  <a:srgbClr val="000000"/>
                </a:solidFill>
                <a:uFillTx/>
              </a:defRPr>
            </a:pPr>
            <a:r>
              <a:rPr lang="de-DE" sz="2400" dirty="0">
                <a:ea typeface="Lucida Sans Unicode" pitchFamily="2"/>
                <a:cs typeface="Tahoma" pitchFamily="2"/>
              </a:rPr>
              <a:t>Der Ball darf nicht direkt in den gegnerischen Schusskreis gespielt werden (</a:t>
            </a:r>
            <a:r>
              <a:rPr lang="de-DE" sz="2400" dirty="0">
                <a:solidFill>
                  <a:srgbClr val="0070C0"/>
                </a:solidFill>
                <a:ea typeface="Lucida Sans Unicode" pitchFamily="2"/>
                <a:cs typeface="Tahoma" pitchFamily="2"/>
              </a:rPr>
              <a:t>Halle indirekt über die Bande ist erlaubt, aber nur wenn der Ball vor Bandenberührung sich 3 Meter bewegt hat</a:t>
            </a:r>
            <a:r>
              <a:rPr lang="de-DE" sz="2400" dirty="0">
                <a:ea typeface="Lucida Sans Unicode" pitchFamily="2"/>
                <a:cs typeface="Tahoma" pitchFamily="2"/>
              </a:rPr>
              <a:t>). Ein Schlenzball über den Kreis ist erlaubt, wenn er ungefährlich ist.</a:t>
            </a:r>
          </a:p>
          <a:p>
            <a:pPr hangingPunct="0">
              <a:spcBef>
                <a:spcPts val="600"/>
              </a:spcBef>
              <a:spcAft>
                <a:spcPts val="600"/>
              </a:spcAft>
              <a:defRPr sz="1800" b="0" i="0" u="none" strike="noStrike" kern="0" cap="none" spc="0" baseline="0">
                <a:solidFill>
                  <a:srgbClr val="000000"/>
                </a:solidFill>
                <a:uFillTx/>
              </a:defRPr>
            </a:pPr>
            <a:r>
              <a:rPr lang="de-DE" sz="2400" dirty="0">
                <a:ea typeface="Lucida Sans Unicode" pitchFamily="2"/>
                <a:cs typeface="Tahoma" pitchFamily="2"/>
              </a:rPr>
              <a:t>Der Spieler darf den Ball allerdings selbst spielen, muss ihn aber mindestens 5m (</a:t>
            </a:r>
            <a:r>
              <a:rPr lang="de-DE" sz="2400" dirty="0">
                <a:solidFill>
                  <a:srgbClr val="0070C0"/>
                </a:solidFill>
                <a:ea typeface="Lucida Sans Unicode" pitchFamily="2"/>
                <a:cs typeface="Tahoma" pitchFamily="2"/>
              </a:rPr>
              <a:t>Halle 3m</a:t>
            </a:r>
            <a:r>
              <a:rPr lang="de-DE" sz="2400" dirty="0">
                <a:ea typeface="Lucida Sans Unicode" pitchFamily="2"/>
                <a:cs typeface="Tahoma" pitchFamily="2"/>
              </a:rPr>
              <a:t>) in jede beliebige Richtung fortbewegen bevor er einen Pass in den Schusskreis spielen </a:t>
            </a:r>
            <a:r>
              <a:rPr lang="de-DE" sz="2400" dirty="0" smtClean="0">
                <a:ea typeface="Lucida Sans Unicode" pitchFamily="2"/>
                <a:cs typeface="Tahoma" pitchFamily="2"/>
              </a:rPr>
              <a:t>darf</a:t>
            </a:r>
            <a:endParaRPr lang="de-DE" sz="2400" dirty="0">
              <a:solidFill>
                <a:srgbClr val="FF0000"/>
              </a:solidFill>
              <a:ea typeface="Lucida Sans Unicode" pitchFamily="2"/>
              <a:cs typeface="Tahoma" pitchFamily="2"/>
            </a:endParaRPr>
          </a:p>
        </p:txBody>
      </p:sp>
    </p:spTree>
    <p:extLst>
      <p:ext uri="{BB962C8B-B14F-4D97-AF65-F5344CB8AC3E}">
        <p14:creationId xmlns:p14="http://schemas.microsoft.com/office/powerpoint/2010/main" val="413551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 / </a:t>
            </a:r>
            <a:r>
              <a:rPr lang="de-DE" sz="3200" b="1" dirty="0">
                <a:solidFill>
                  <a:srgbClr val="0070C0"/>
                </a:solidFill>
                <a:latin typeface="Times New Roman" pitchFamily="18"/>
                <a:ea typeface="Lucida Sans Unicode" pitchFamily="2"/>
                <a:cs typeface="Tahoma" pitchFamily="2"/>
              </a:rPr>
              <a:t>Hallenhockey</a:t>
            </a: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a:solidFill>
                  <a:srgbClr val="00B050"/>
                </a:solidFill>
              </a:rPr>
              <a:t>Freischlag / </a:t>
            </a:r>
            <a:r>
              <a:rPr lang="de-DE" sz="3400" b="1" dirty="0" err="1">
                <a:solidFill>
                  <a:srgbClr val="00B050"/>
                </a:solidFill>
              </a:rPr>
              <a:t>Selfpass</a:t>
            </a:r>
            <a:r>
              <a:rPr lang="de-DE" sz="3400" b="1" dirty="0">
                <a:solidFill>
                  <a:srgbClr val="00B050"/>
                </a:solidFill>
              </a:rPr>
              <a:t> / Abstand</a:t>
            </a:r>
          </a:p>
        </p:txBody>
      </p:sp>
      <p:sp>
        <p:nvSpPr>
          <p:cNvPr id="14" name="Rechteck 13"/>
          <p:cNvSpPr/>
          <p:nvPr/>
        </p:nvSpPr>
        <p:spPr>
          <a:xfrm>
            <a:off x="5934738" y="3244334"/>
            <a:ext cx="242374" cy="369332"/>
          </a:xfrm>
          <a:prstGeom prst="rect">
            <a:avLst/>
          </a:prstGeom>
        </p:spPr>
        <p:txBody>
          <a:bodyPr wrap="none">
            <a:spAutoFit/>
          </a:bodyPr>
          <a:lstStyle/>
          <a:p>
            <a:r>
              <a:rPr lang="de-DE" dirty="0">
                <a:solidFill>
                  <a:srgbClr val="003399"/>
                </a:solidFill>
                <a:latin typeface="Times New Roman" pitchFamily="18"/>
                <a:ea typeface="Lucida Sans Unicode" pitchFamily="2"/>
                <a:cs typeface="Tahoma" pitchFamily="2"/>
              </a:rPr>
              <a:t> </a:t>
            </a:r>
            <a:endParaRPr lang="de-DE" dirty="0"/>
          </a:p>
        </p:txBody>
      </p:sp>
      <p:sp>
        <p:nvSpPr>
          <p:cNvPr id="6" name="Rechteck 5"/>
          <p:cNvSpPr/>
          <p:nvPr/>
        </p:nvSpPr>
        <p:spPr>
          <a:xfrm>
            <a:off x="1524000" y="1268761"/>
            <a:ext cx="9144000" cy="3877985"/>
          </a:xfrm>
          <a:prstGeom prst="rect">
            <a:avLst/>
          </a:prstGeom>
        </p:spPr>
        <p:txBody>
          <a:bodyPr wrap="square">
            <a:spAutoFit/>
          </a:bodyPr>
          <a:lstStyle/>
          <a:p>
            <a:pPr hangingPunct="0">
              <a:spcBef>
                <a:spcPts val="600"/>
              </a:spcBef>
              <a:spcAft>
                <a:spcPts val="600"/>
              </a:spcAft>
              <a:defRPr sz="1800" b="0" i="0" u="none" strike="noStrike" kern="0" cap="none" spc="0" baseline="0">
                <a:solidFill>
                  <a:srgbClr val="000000"/>
                </a:solidFill>
                <a:uFillTx/>
              </a:defRPr>
            </a:pPr>
            <a:r>
              <a:rPr lang="de-DE" sz="2400" dirty="0">
                <a:ea typeface="Lucida Sans Unicode" pitchFamily="2"/>
                <a:cs typeface="Tahoma" pitchFamily="2"/>
              </a:rPr>
              <a:t>Im Viertel (</a:t>
            </a:r>
            <a:r>
              <a:rPr lang="de-DE" sz="2400" dirty="0">
                <a:solidFill>
                  <a:srgbClr val="0070C0"/>
                </a:solidFill>
                <a:ea typeface="Lucida Sans Unicode" pitchFamily="2"/>
                <a:cs typeface="Tahoma" pitchFamily="2"/>
              </a:rPr>
              <a:t>Halle Hälfte</a:t>
            </a:r>
            <a:r>
              <a:rPr lang="de-DE" sz="2400" dirty="0">
                <a:ea typeface="Lucida Sans Unicode" pitchFamily="2"/>
                <a:cs typeface="Tahoma" pitchFamily="2"/>
              </a:rPr>
              <a:t>) gelten besondere Regeln:</a:t>
            </a:r>
          </a:p>
          <a:p>
            <a:pPr hangingPunct="0">
              <a:spcBef>
                <a:spcPts val="600"/>
              </a:spcBef>
              <a:spcAft>
                <a:spcPts val="600"/>
              </a:spcAft>
              <a:defRPr sz="1800" b="0" i="0" u="none" strike="noStrike" kern="0" cap="none" spc="0" baseline="0">
                <a:solidFill>
                  <a:srgbClr val="000000"/>
                </a:solidFill>
                <a:uFillTx/>
              </a:defRPr>
            </a:pPr>
            <a:endParaRPr lang="de-DE" sz="2400" dirty="0">
              <a:ea typeface="Lucida Sans Unicode" pitchFamily="2"/>
              <a:cs typeface="Tahoma" pitchFamily="2"/>
            </a:endParaRPr>
          </a:p>
          <a:p>
            <a:pPr hangingPunct="0">
              <a:spcBef>
                <a:spcPts val="600"/>
              </a:spcBef>
              <a:spcAft>
                <a:spcPts val="600"/>
              </a:spcAft>
              <a:defRPr sz="1800" b="0" i="0" u="none" strike="noStrike" kern="0" cap="none" spc="0" baseline="0">
                <a:solidFill>
                  <a:srgbClr val="000000"/>
                </a:solidFill>
                <a:uFillTx/>
              </a:defRPr>
            </a:pPr>
            <a:r>
              <a:rPr lang="de-DE" sz="2400" dirty="0">
                <a:ea typeface="Lucida Sans Unicode" pitchFamily="2"/>
                <a:cs typeface="Tahoma" pitchFamily="2"/>
              </a:rPr>
              <a:t>Der falsche Ausführungsort eines Freischlages sollte nur geahndet werden, wenn dieser dazu führt, dass sich der ausführende Spieler einen </a:t>
            </a:r>
            <a:r>
              <a:rPr lang="de-DE" sz="2400" u="sng" dirty="0">
                <a:ea typeface="Lucida Sans Unicode" pitchFamily="2"/>
                <a:cs typeface="Tahoma" pitchFamily="2"/>
              </a:rPr>
              <a:t>DEUTLICHEN VORTEIL</a:t>
            </a:r>
            <a:r>
              <a:rPr lang="de-DE" sz="2400" dirty="0">
                <a:ea typeface="Lucida Sans Unicode" pitchFamily="2"/>
                <a:cs typeface="Tahoma" pitchFamily="2"/>
              </a:rPr>
              <a:t> verschafft und gleichzeitig die verteidigende Mannschaft </a:t>
            </a:r>
            <a:r>
              <a:rPr lang="de-DE" sz="2400" u="sng" dirty="0">
                <a:ea typeface="Lucida Sans Unicode" pitchFamily="2"/>
                <a:cs typeface="Tahoma" pitchFamily="2"/>
              </a:rPr>
              <a:t>SICHTBAR BENACHTEILIGT</a:t>
            </a:r>
            <a:r>
              <a:rPr lang="de-DE" sz="2400" dirty="0">
                <a:ea typeface="Lucida Sans Unicode" pitchFamily="2"/>
                <a:cs typeface="Tahoma" pitchFamily="2"/>
              </a:rPr>
              <a:t> wird. Befindet sich kein Gegenspieler in der direkten Nähe kann diese Distanz durchaus großzügiger ausgelegt werden.</a:t>
            </a:r>
          </a:p>
          <a:p>
            <a:pPr hangingPunct="0">
              <a:spcBef>
                <a:spcPts val="600"/>
              </a:spcBef>
              <a:spcAft>
                <a:spcPts val="600"/>
              </a:spcAft>
              <a:defRPr sz="1800" b="0" i="0" u="none" strike="noStrike" kern="0" cap="none" spc="0" baseline="0">
                <a:solidFill>
                  <a:srgbClr val="000000"/>
                </a:solidFill>
                <a:uFillTx/>
              </a:defRPr>
            </a:pPr>
            <a:endParaRPr lang="de-DE" sz="2400" dirty="0">
              <a:solidFill>
                <a:srgbClr val="003399"/>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384550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err="1">
                <a:solidFill>
                  <a:srgbClr val="00B050"/>
                </a:solidFill>
              </a:rPr>
              <a:t>Schlenzball</a:t>
            </a:r>
            <a:endParaRPr lang="de-DE" sz="3400" b="1" dirty="0">
              <a:solidFill>
                <a:srgbClr val="00B050"/>
              </a:solidFill>
            </a:endParaRPr>
          </a:p>
        </p:txBody>
      </p:sp>
      <p:sp>
        <p:nvSpPr>
          <p:cNvPr id="14" name="Rechteck 13"/>
          <p:cNvSpPr/>
          <p:nvPr/>
        </p:nvSpPr>
        <p:spPr>
          <a:xfrm>
            <a:off x="5934738" y="3244334"/>
            <a:ext cx="242374" cy="369332"/>
          </a:xfrm>
          <a:prstGeom prst="rect">
            <a:avLst/>
          </a:prstGeom>
        </p:spPr>
        <p:txBody>
          <a:bodyPr wrap="none">
            <a:spAutoFit/>
          </a:bodyPr>
          <a:lstStyle/>
          <a:p>
            <a:r>
              <a:rPr lang="de-DE" dirty="0">
                <a:solidFill>
                  <a:srgbClr val="003399"/>
                </a:solidFill>
                <a:latin typeface="Times New Roman" pitchFamily="18"/>
                <a:ea typeface="Lucida Sans Unicode" pitchFamily="2"/>
                <a:cs typeface="Tahoma" pitchFamily="2"/>
              </a:rPr>
              <a:t> </a:t>
            </a:r>
            <a:endParaRPr lang="de-DE" dirty="0"/>
          </a:p>
        </p:txBody>
      </p:sp>
      <p:sp>
        <p:nvSpPr>
          <p:cNvPr id="6" name="Rechteck 5"/>
          <p:cNvSpPr/>
          <p:nvPr/>
        </p:nvSpPr>
        <p:spPr>
          <a:xfrm>
            <a:off x="1524000" y="1268760"/>
            <a:ext cx="9144000" cy="5940088"/>
          </a:xfrm>
          <a:prstGeom prst="rect">
            <a:avLst/>
          </a:prstGeom>
        </p:spPr>
        <p:txBody>
          <a:bodyPr wrap="square">
            <a:spAutoFit/>
          </a:bodyPr>
          <a:lstStyle/>
          <a:p>
            <a:pPr hangingPunct="0">
              <a:spcBef>
                <a:spcPts val="600"/>
              </a:spcBef>
              <a:spcAft>
                <a:spcPts val="600"/>
              </a:spcAft>
              <a:defRPr sz="1800" b="0" i="0" u="none" strike="noStrike" kern="0" cap="none" spc="0" baseline="0">
                <a:solidFill>
                  <a:srgbClr val="000000"/>
                </a:solidFill>
                <a:uFillTx/>
              </a:defRPr>
            </a:pPr>
            <a:r>
              <a:rPr lang="de-DE" sz="2400" dirty="0">
                <a:ea typeface="Lucida Sans Unicode" pitchFamily="2"/>
                <a:cs typeface="Tahoma" pitchFamily="2"/>
              </a:rPr>
              <a:t>Kritische Bereiche sind </a:t>
            </a:r>
            <a:r>
              <a:rPr lang="de-DE" sz="2400" u="sng" dirty="0">
                <a:ea typeface="Lucida Sans Unicode" pitchFamily="2"/>
                <a:cs typeface="Tahoma" pitchFamily="2"/>
              </a:rPr>
              <a:t>Start- und Landephase</a:t>
            </a:r>
            <a:r>
              <a:rPr lang="de-DE" sz="2400" dirty="0">
                <a:ea typeface="Lucida Sans Unicode" pitchFamily="2"/>
                <a:cs typeface="Tahoma" pitchFamily="2"/>
              </a:rPr>
              <a:t> des Balls. </a:t>
            </a:r>
            <a:br>
              <a:rPr lang="de-DE" sz="2400" dirty="0">
                <a:ea typeface="Lucida Sans Unicode" pitchFamily="2"/>
                <a:cs typeface="Tahoma" pitchFamily="2"/>
              </a:rPr>
            </a:br>
            <a:r>
              <a:rPr lang="de-DE" sz="2400" dirty="0">
                <a:ea typeface="Lucida Sans Unicode" pitchFamily="2"/>
                <a:cs typeface="Tahoma" pitchFamily="2"/>
              </a:rPr>
              <a:t>Beurteilung nur nach</a:t>
            </a:r>
            <a:r>
              <a:rPr lang="de-DE" sz="2400" b="1" dirty="0">
                <a:ea typeface="Lucida Sans Unicode" pitchFamily="2"/>
                <a:cs typeface="Tahoma" pitchFamily="2"/>
              </a:rPr>
              <a:t> </a:t>
            </a:r>
            <a:r>
              <a:rPr lang="de-DE" sz="2400" dirty="0">
                <a:ea typeface="Lucida Sans Unicode" pitchFamily="2"/>
                <a:cs typeface="Tahoma" pitchFamily="2"/>
              </a:rPr>
              <a:t>der </a:t>
            </a:r>
            <a:r>
              <a:rPr lang="de-DE" sz="2400" u="sng" dirty="0">
                <a:ea typeface="Lucida Sans Unicode" pitchFamily="2"/>
                <a:cs typeface="Tahoma" pitchFamily="2"/>
              </a:rPr>
              <a:t>Gefährlichkeit</a:t>
            </a:r>
            <a:r>
              <a:rPr lang="de-DE" sz="2400" dirty="0">
                <a:ea typeface="Lucida Sans Unicode" pitchFamily="2"/>
                <a:cs typeface="Tahoma" pitchFamily="2"/>
              </a:rPr>
              <a:t> des Balls.</a:t>
            </a:r>
          </a:p>
          <a:p>
            <a:pPr hangingPunct="0">
              <a:spcBef>
                <a:spcPts val="600"/>
              </a:spcBef>
              <a:spcAft>
                <a:spcPts val="600"/>
              </a:spcAft>
              <a:defRPr sz="1800" b="0" i="0" u="none" strike="noStrike" kern="0" cap="none" spc="0" baseline="0">
                <a:solidFill>
                  <a:srgbClr val="000000"/>
                </a:solidFill>
                <a:uFillTx/>
              </a:defRPr>
            </a:pPr>
            <a:r>
              <a:rPr lang="de-DE" sz="2400" u="sng" dirty="0">
                <a:ea typeface="Lucida Sans Unicode" pitchFamily="2"/>
                <a:cs typeface="Tahoma" pitchFamily="2"/>
              </a:rPr>
              <a:t>Setup</a:t>
            </a:r>
            <a:r>
              <a:rPr lang="de-DE" sz="2400" dirty="0">
                <a:ea typeface="Lucida Sans Unicode" pitchFamily="2"/>
                <a:cs typeface="Tahoma" pitchFamily="2"/>
              </a:rPr>
              <a:t>: Gegner muss 5 m Abstand halten!</a:t>
            </a:r>
            <a:br>
              <a:rPr lang="de-DE" sz="2400" dirty="0">
                <a:ea typeface="Lucida Sans Unicode" pitchFamily="2"/>
                <a:cs typeface="Tahoma" pitchFamily="2"/>
              </a:rPr>
            </a:br>
            <a:r>
              <a:rPr lang="de-DE" sz="2400" u="sng" dirty="0">
                <a:ea typeface="Lucida Sans Unicode" pitchFamily="2"/>
                <a:cs typeface="Tahoma" pitchFamily="2"/>
              </a:rPr>
              <a:t>Start</a:t>
            </a:r>
            <a:r>
              <a:rPr lang="de-DE" sz="2400" dirty="0">
                <a:ea typeface="Lucida Sans Unicode" pitchFamily="2"/>
                <a:cs typeface="Tahoma" pitchFamily="2"/>
              </a:rPr>
              <a:t>: Ball darf nicht gefährlich in die direkte Richtung eines stehenden oder sich nähernden Spielers geschlenzt werden. Dem Gegner ist es verboten, in den Ball hineinzuspringen, um ihn gefährlich zu machen (persönliche Strafe)  </a:t>
            </a:r>
            <a:br>
              <a:rPr lang="de-DE" sz="2400" dirty="0">
                <a:ea typeface="Lucida Sans Unicode" pitchFamily="2"/>
                <a:cs typeface="Tahoma" pitchFamily="2"/>
              </a:rPr>
            </a:br>
            <a:r>
              <a:rPr lang="de-DE" sz="2400" u="sng" dirty="0">
                <a:ea typeface="Lucida Sans Unicode" pitchFamily="2"/>
                <a:cs typeface="Tahoma" pitchFamily="2"/>
              </a:rPr>
              <a:t>Richtung</a:t>
            </a:r>
            <a:r>
              <a:rPr lang="de-DE" sz="2400" dirty="0">
                <a:ea typeface="Lucida Sans Unicode" pitchFamily="2"/>
                <a:cs typeface="Tahoma" pitchFamily="2"/>
              </a:rPr>
              <a:t>: Ball muss in den </a:t>
            </a:r>
            <a:r>
              <a:rPr lang="de-DE" sz="2400" u="sng" dirty="0">
                <a:ea typeface="Lucida Sans Unicode" pitchFamily="2"/>
                <a:cs typeface="Tahoma" pitchFamily="2"/>
              </a:rPr>
              <a:t>FREIEN RAUM </a:t>
            </a:r>
            <a:r>
              <a:rPr lang="de-DE" sz="2400" dirty="0">
                <a:ea typeface="Lucida Sans Unicode" pitchFamily="2"/>
                <a:cs typeface="Tahoma" pitchFamily="2"/>
              </a:rPr>
              <a:t>oder zu einem Spieler, der im freien Raum steht oder dorthin läuft, geschlenzt werden (Gegner 5m Abstand).</a:t>
            </a:r>
            <a:br>
              <a:rPr lang="de-DE" sz="2400" dirty="0">
                <a:ea typeface="Lucida Sans Unicode" pitchFamily="2"/>
                <a:cs typeface="Tahoma" pitchFamily="2"/>
              </a:rPr>
            </a:br>
            <a:r>
              <a:rPr lang="de-DE" sz="2400" u="sng" dirty="0">
                <a:ea typeface="Lucida Sans Unicode" pitchFamily="2"/>
                <a:cs typeface="Tahoma" pitchFamily="2"/>
              </a:rPr>
              <a:t>Beurteilt</a:t>
            </a:r>
            <a:r>
              <a:rPr lang="de-DE" sz="2400" dirty="0">
                <a:ea typeface="Lucida Sans Unicode" pitchFamily="2"/>
                <a:cs typeface="Tahoma" pitchFamily="2"/>
              </a:rPr>
              <a:t> früh die entstehende Gefährlichkeit, bevor der Ball landet.</a:t>
            </a:r>
            <a:br>
              <a:rPr lang="de-DE" sz="2400" dirty="0">
                <a:ea typeface="Lucida Sans Unicode" pitchFamily="2"/>
                <a:cs typeface="Tahoma" pitchFamily="2"/>
              </a:rPr>
            </a:br>
            <a:r>
              <a:rPr lang="de-DE" sz="2400" u="sng" dirty="0">
                <a:ea typeface="Lucida Sans Unicode" pitchFamily="2"/>
                <a:cs typeface="Tahoma" pitchFamily="2"/>
              </a:rPr>
              <a:t>Bei Zweikampf</a:t>
            </a:r>
            <a:r>
              <a:rPr lang="de-DE" sz="2400" dirty="0">
                <a:ea typeface="Lucida Sans Unicode" pitchFamily="2"/>
                <a:cs typeface="Tahoma" pitchFamily="2"/>
              </a:rPr>
              <a:t> in der Landezone, entscheiden, wer </a:t>
            </a:r>
            <a:r>
              <a:rPr lang="de-DE" sz="2400" u="sng" dirty="0">
                <a:ea typeface="Lucida Sans Unicode" pitchFamily="2"/>
                <a:cs typeface="Tahoma" pitchFamily="2"/>
              </a:rPr>
              <a:t>deutlich</a:t>
            </a:r>
            <a:r>
              <a:rPr lang="de-DE" sz="2400" dirty="0">
                <a:ea typeface="Lucida Sans Unicode" pitchFamily="2"/>
                <a:cs typeface="Tahoma" pitchFamily="2"/>
              </a:rPr>
              <a:t> als erster an den Ball kommen würde; falls nicht möglich – Entscheidung gegen die </a:t>
            </a:r>
            <a:r>
              <a:rPr lang="de-DE" sz="2400" kern="0" dirty="0">
                <a:solidFill>
                  <a:srgbClr val="000000"/>
                </a:solidFill>
                <a:ea typeface="Lucida Sans Unicode" pitchFamily="2"/>
                <a:cs typeface="Tahoma" pitchFamily="2"/>
              </a:rPr>
              <a:t>Mannschaft, die geschlenzt </a:t>
            </a:r>
            <a:r>
              <a:rPr lang="de-DE" sz="2400" kern="0" dirty="0" smtClean="0">
                <a:solidFill>
                  <a:srgbClr val="000000"/>
                </a:solidFill>
                <a:ea typeface="Lucida Sans Unicode" pitchFamily="2"/>
                <a:cs typeface="Tahoma" pitchFamily="2"/>
              </a:rPr>
              <a:t>hat.</a:t>
            </a:r>
            <a:endParaRPr lang="de-DE" sz="2400" kern="0" dirty="0">
              <a:solidFill>
                <a:srgbClr val="000000"/>
              </a:solidFill>
              <a:ea typeface="Lucida Sans Unicode" pitchFamily="2"/>
              <a:cs typeface="Tahoma" pitchFamily="2"/>
            </a:endParaRPr>
          </a:p>
          <a:p>
            <a:pPr hangingPunct="0">
              <a:spcBef>
                <a:spcPts val="600"/>
              </a:spcBef>
              <a:spcAft>
                <a:spcPts val="600"/>
              </a:spcAft>
              <a:defRPr sz="1800" b="0" i="0" u="none" strike="noStrike" kern="0" cap="none" spc="0" baseline="0">
                <a:solidFill>
                  <a:srgbClr val="000000"/>
                </a:solidFill>
                <a:uFillTx/>
              </a:defRPr>
            </a:pPr>
            <a:endParaRPr lang="de-DE" sz="2400" dirty="0">
              <a:ea typeface="Lucida Sans Unicode" pitchFamily="2"/>
              <a:cs typeface="Tahoma" pitchFamily="2"/>
            </a:endParaRPr>
          </a:p>
        </p:txBody>
      </p:sp>
    </p:spTree>
    <p:extLst>
      <p:ext uri="{BB962C8B-B14F-4D97-AF65-F5344CB8AC3E}">
        <p14:creationId xmlns:p14="http://schemas.microsoft.com/office/powerpoint/2010/main" val="25052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p:nvPr/>
        </p:nvSpPr>
        <p:spPr>
          <a:xfrm>
            <a:off x="2103601" y="6095884"/>
            <a:ext cx="180722" cy="58068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t" anchorCtr="0" compatLnSpc="0">
            <a:spAutoFit/>
          </a:bodyPr>
          <a:lstStyle/>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a:p>
            <a:pPr hangingPunct="0">
              <a:defRPr sz="1800" b="0" i="0" u="none" strike="noStrike" kern="0" cap="none" spc="0" baseline="0">
                <a:solidFill>
                  <a:srgbClr val="000000"/>
                </a:solidFill>
                <a:uFillTx/>
              </a:defRPr>
            </a:pPr>
            <a:endParaRPr lang="de-DE" sz="1600">
              <a:solidFill>
                <a:srgbClr val="003399"/>
              </a:solidFill>
              <a:latin typeface="Arial Narrow" pitchFamily="34"/>
              <a:ea typeface="Lucida Sans Unicode" pitchFamily="2"/>
              <a:cs typeface="Tahoma" pitchFamily="2"/>
            </a:endParaRPr>
          </a:p>
        </p:txBody>
      </p:sp>
      <p:sp>
        <p:nvSpPr>
          <p:cNvPr id="5" name="Text Box 10"/>
          <p:cNvSpPr/>
          <p:nvPr/>
        </p:nvSpPr>
        <p:spPr>
          <a:xfrm>
            <a:off x="1524000" y="0"/>
            <a:ext cx="9144000" cy="5814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2000"/>
              </a:spcBef>
              <a:defRPr sz="1800" b="0" i="0" u="none" strike="noStrike" kern="0" cap="none" spc="0" baseline="0">
                <a:solidFill>
                  <a:srgbClr val="000000"/>
                </a:solidFill>
                <a:uFillTx/>
              </a:defRPr>
            </a:pPr>
            <a:r>
              <a:rPr lang="de-DE" sz="3200" b="1" dirty="0">
                <a:latin typeface="Times New Roman" pitchFamily="18"/>
                <a:ea typeface="Lucida Sans Unicode" pitchFamily="2"/>
                <a:cs typeface="Tahoma" pitchFamily="2"/>
              </a:rPr>
              <a:t>A - Feldhockey</a:t>
            </a:r>
            <a:endParaRPr lang="de-DE" sz="3200" b="1" dirty="0">
              <a:solidFill>
                <a:srgbClr val="0070C0"/>
              </a:solidFill>
              <a:latin typeface="Times New Roman" pitchFamily="18"/>
              <a:ea typeface="Lucida Sans Unicode" pitchFamily="2"/>
              <a:cs typeface="Tahoma" pitchFamily="2"/>
            </a:endParaRPr>
          </a:p>
        </p:txBody>
      </p:sp>
      <p:sp>
        <p:nvSpPr>
          <p:cNvPr id="12" name="Textfeld 11"/>
          <p:cNvSpPr txBox="1"/>
          <p:nvPr/>
        </p:nvSpPr>
        <p:spPr>
          <a:xfrm>
            <a:off x="1524000" y="476673"/>
            <a:ext cx="9144000" cy="615553"/>
          </a:xfrm>
          <a:prstGeom prst="rect">
            <a:avLst/>
          </a:prstGeom>
          <a:noFill/>
        </p:spPr>
        <p:txBody>
          <a:bodyPr wrap="square" rtlCol="0">
            <a:spAutoFit/>
          </a:bodyPr>
          <a:lstStyle/>
          <a:p>
            <a:pPr algn="ctr"/>
            <a:r>
              <a:rPr lang="de-DE" sz="3400" b="1" dirty="0" err="1">
                <a:solidFill>
                  <a:srgbClr val="00B050"/>
                </a:solidFill>
              </a:rPr>
              <a:t>Schlenzball</a:t>
            </a:r>
            <a:endParaRPr lang="de-DE" sz="3400" b="1" dirty="0">
              <a:solidFill>
                <a:srgbClr val="00B050"/>
              </a:solidFill>
            </a:endParaRPr>
          </a:p>
        </p:txBody>
      </p:sp>
      <p:sp>
        <p:nvSpPr>
          <p:cNvPr id="14" name="Rechteck 13"/>
          <p:cNvSpPr/>
          <p:nvPr/>
        </p:nvSpPr>
        <p:spPr>
          <a:xfrm>
            <a:off x="5934738" y="3244334"/>
            <a:ext cx="242374" cy="369332"/>
          </a:xfrm>
          <a:prstGeom prst="rect">
            <a:avLst/>
          </a:prstGeom>
        </p:spPr>
        <p:txBody>
          <a:bodyPr wrap="none">
            <a:spAutoFit/>
          </a:bodyPr>
          <a:lstStyle/>
          <a:p>
            <a:r>
              <a:rPr lang="de-DE" dirty="0">
                <a:solidFill>
                  <a:srgbClr val="003399"/>
                </a:solidFill>
                <a:latin typeface="Times New Roman" pitchFamily="18"/>
                <a:ea typeface="Lucida Sans Unicode" pitchFamily="2"/>
                <a:cs typeface="Tahoma" pitchFamily="2"/>
              </a:rPr>
              <a:t> </a:t>
            </a:r>
            <a:endParaRPr lang="de-DE" dirty="0"/>
          </a:p>
        </p:txBody>
      </p:sp>
      <p:sp>
        <p:nvSpPr>
          <p:cNvPr id="6" name="Rechteck 5"/>
          <p:cNvSpPr/>
          <p:nvPr/>
        </p:nvSpPr>
        <p:spPr>
          <a:xfrm>
            <a:off x="1524000" y="1268761"/>
            <a:ext cx="9144000" cy="830997"/>
          </a:xfrm>
          <a:prstGeom prst="rect">
            <a:avLst/>
          </a:prstGeom>
        </p:spPr>
        <p:txBody>
          <a:bodyPr wrap="square">
            <a:spAutoFit/>
          </a:bodyPr>
          <a:lstStyle/>
          <a:p>
            <a:pPr>
              <a:spcBef>
                <a:spcPts val="1125"/>
              </a:spcBef>
              <a:defRPr sz="1800" b="0" i="0" u="none" strike="noStrike" kern="0" cap="none" spc="0" baseline="0">
                <a:solidFill>
                  <a:srgbClr val="000000"/>
                </a:solidFill>
                <a:uFillTx/>
              </a:defRPr>
            </a:pPr>
            <a:r>
              <a:rPr lang="de-DE" sz="2400" dirty="0">
                <a:solidFill>
                  <a:srgbClr val="000000"/>
                </a:solidFill>
                <a:ea typeface="Lucida Sans Unicode" pitchFamily="2"/>
                <a:cs typeface="Tahoma" pitchFamily="2"/>
              </a:rPr>
              <a:t>Beim Schlenzen müssen mindestens </a:t>
            </a:r>
            <a:r>
              <a:rPr lang="de-DE" sz="2400" u="sng" dirty="0">
                <a:solidFill>
                  <a:srgbClr val="000000"/>
                </a:solidFill>
                <a:ea typeface="Lucida Sans Unicode" pitchFamily="2"/>
                <a:cs typeface="Tahoma" pitchFamily="2"/>
              </a:rPr>
              <a:t>5 Meter Abstand</a:t>
            </a:r>
            <a:r>
              <a:rPr lang="de-DE" sz="2400" dirty="0">
                <a:solidFill>
                  <a:srgbClr val="000000"/>
                </a:solidFill>
                <a:ea typeface="Lucida Sans Unicode" pitchFamily="2"/>
                <a:cs typeface="Tahoma" pitchFamily="2"/>
              </a:rPr>
              <a:t> zum Verteidiger eingehalten werden.</a:t>
            </a:r>
          </a:p>
        </p:txBody>
      </p:sp>
      <p:grpSp>
        <p:nvGrpSpPr>
          <p:cNvPr id="33" name="Group 2"/>
          <p:cNvGrpSpPr/>
          <p:nvPr/>
        </p:nvGrpSpPr>
        <p:grpSpPr>
          <a:xfrm>
            <a:off x="3359696" y="2492897"/>
            <a:ext cx="4500000" cy="2520717"/>
            <a:chOff x="1692362" y="1916280"/>
            <a:chExt cx="4500000" cy="2520717"/>
          </a:xfrm>
        </p:grpSpPr>
        <p:sp>
          <p:nvSpPr>
            <p:cNvPr id="34" name="WordArt 3"/>
            <p:cNvSpPr/>
            <p:nvPr/>
          </p:nvSpPr>
          <p:spPr>
            <a:xfrm>
              <a:off x="2955962" y="3105000"/>
              <a:ext cx="175683" cy="179643"/>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dirty="0">
                  <a:ln w="9363">
                    <a:solidFill>
                      <a:srgbClr val="000000"/>
                    </a:solidFill>
                    <a:prstDash val="solid"/>
                    <a:miter/>
                  </a:ln>
                  <a:solidFill>
                    <a:srgbClr val="FFFFFF"/>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35" name="Oval 4"/>
            <p:cNvSpPr/>
            <p:nvPr/>
          </p:nvSpPr>
          <p:spPr>
            <a:xfrm>
              <a:off x="1692362" y="1916280"/>
              <a:ext cx="2665082" cy="252071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28437">
              <a:solidFill>
                <a:srgbClr val="003399"/>
              </a:solidFill>
              <a:custDash>
                <a:ds d="100000" sp="100000"/>
              </a:custDash>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6" name="Line 5"/>
            <p:cNvSpPr/>
            <p:nvPr/>
          </p:nvSpPr>
          <p:spPr>
            <a:xfrm>
              <a:off x="3109682" y="3191036"/>
              <a:ext cx="122364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9363">
              <a:solidFill>
                <a:srgbClr val="003399"/>
              </a:solidFill>
              <a:prstDash val="solid"/>
              <a:miter/>
              <a:headEnd type="arrow"/>
              <a:tailEnd type="arrow"/>
            </a:ln>
          </p:spPr>
          <p:txBody>
            <a:bodyPr vert="horz" wrap="square" lIns="90004" tIns="46798" rIns="90004" bIns="46798" anchor="t"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37" name="Text Box 6"/>
            <p:cNvSpPr/>
            <p:nvPr/>
          </p:nvSpPr>
          <p:spPr>
            <a:xfrm>
              <a:off x="3490923" y="2997357"/>
              <a:ext cx="504355" cy="24623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0" compatLnSpc="0">
              <a:spAutoFit/>
            </a:bodyPr>
            <a:lstStyle/>
            <a:p>
              <a:pPr>
                <a:spcBef>
                  <a:spcPts val="625"/>
                </a:spcBef>
                <a:defRPr sz="1800" b="0" i="0" u="none" strike="noStrike" kern="0" cap="none" spc="0" baseline="0">
                  <a:solidFill>
                    <a:srgbClr val="000000"/>
                  </a:solidFill>
                  <a:uFillTx/>
                </a:defRPr>
              </a:pPr>
              <a:r>
                <a:rPr lang="de-DE" sz="1000" b="1">
                  <a:solidFill>
                    <a:srgbClr val="000000"/>
                  </a:solidFill>
                  <a:latin typeface="Times New Roman" pitchFamily="18"/>
                  <a:ea typeface="Lucida Sans Unicode" pitchFamily="2"/>
                  <a:cs typeface="Tahoma" pitchFamily="2"/>
                </a:rPr>
                <a:t>5 m</a:t>
              </a:r>
            </a:p>
          </p:txBody>
        </p:sp>
        <p:sp>
          <p:nvSpPr>
            <p:cNvPr id="38" name="WordArt 7"/>
            <p:cNvSpPr/>
            <p:nvPr/>
          </p:nvSpPr>
          <p:spPr>
            <a:xfrm>
              <a:off x="4427277" y="3090955"/>
              <a:ext cx="176040" cy="179277"/>
            </a:xfrm>
            <a:prstGeom prst="rect">
              <a:avLst/>
            </a:prstGeom>
          </p:spPr>
          <p:txBody>
            <a:bodyPr vert="horz" wrap="none" lIns="90004" tIns="46798" rIns="90004" bIns="46798" numCol="1" fromWordArt="1" anchor="t" anchorCtr="1" compatLnSpc="0">
              <a:prstTxWarp prst="textPlain">
                <a:avLst/>
              </a:prstTxWarp>
            </a:bodyPr>
            <a:lstStyle/>
            <a:p>
              <a:pPr hangingPunct="0">
                <a:defRPr sz="1800" b="0" i="0" u="none" strike="noStrike" kern="0" cap="none" spc="3" baseline="0">
                  <a:solidFill>
                    <a:srgbClr val="000000"/>
                  </a:solidFill>
                  <a:uFillTx/>
                  <a:latin typeface="Arial Black" pitchFamily="16"/>
                  <a:ea typeface="Arial Black" pitchFamily="16"/>
                  <a:cs typeface="Arial Black" pitchFamily="16"/>
                </a:defRPr>
              </a:pPr>
              <a:r>
                <a:rPr lang="de-DE" sz="2400" spc="3" dirty="0">
                  <a:ln w="9363">
                    <a:solidFill>
                      <a:srgbClr val="000000"/>
                    </a:solidFill>
                    <a:prstDash val="solid"/>
                    <a:miter/>
                  </a:ln>
                  <a:solidFill>
                    <a:srgbClr val="00FF00"/>
                  </a:solidFill>
                  <a:effectLst>
                    <a:outerShdw dist="38187" dir="2700000" algn="tl">
                      <a:srgbClr val="000000">
                        <a:alpha val="44000"/>
                      </a:srgbClr>
                    </a:outerShdw>
                  </a:effectLst>
                  <a:latin typeface="Arial Black" pitchFamily="18"/>
                  <a:ea typeface="Arial Black" pitchFamily="18"/>
                  <a:cs typeface="Arial Black" pitchFamily="18"/>
                </a:rPr>
                <a:t>X</a:t>
              </a:r>
            </a:p>
          </p:txBody>
        </p:sp>
        <p:sp>
          <p:nvSpPr>
            <p:cNvPr id="39" name="AutoShape 8"/>
            <p:cNvSpPr/>
            <p:nvPr/>
          </p:nvSpPr>
          <p:spPr>
            <a:xfrm>
              <a:off x="3132002" y="2770202"/>
              <a:ext cx="2952359" cy="720720"/>
            </a:xfrm>
            <a:custGeom>
              <a:avLst/>
              <a:gdLst>
                <a:gd name="f0" fmla="val 10800000"/>
                <a:gd name="f1" fmla="val 5400000"/>
                <a:gd name="f2" fmla="val 180"/>
                <a:gd name="f3" fmla="val w"/>
                <a:gd name="f4" fmla="val h"/>
                <a:gd name="f5" fmla="val 0"/>
                <a:gd name="f6" fmla="val 21600"/>
                <a:gd name="f7" fmla="val 19497"/>
                <a:gd name="f8" fmla="val 8897"/>
                <a:gd name="f9" fmla="val 18603"/>
                <a:gd name="f10" fmla="val 4810"/>
                <a:gd name="f11" fmla="val 14983"/>
                <a:gd name="f12" fmla="val 1897"/>
                <a:gd name="f13" fmla="val 10800"/>
                <a:gd name="f14" fmla="val 5883"/>
                <a:gd name="f15" fmla="val 1896"/>
                <a:gd name="f16" fmla="val 11332"/>
                <a:gd name="f17" fmla="val 1944"/>
                <a:gd name="f18" fmla="val 11863"/>
                <a:gd name="f19" fmla="val 2039"/>
                <a:gd name="f20" fmla="val 12387"/>
                <a:gd name="f21" fmla="val 173"/>
                <a:gd name="f22" fmla="val 12725"/>
                <a:gd name="f23" fmla="val 57"/>
                <a:gd name="f24" fmla="val 12090"/>
                <a:gd name="f25" fmla="val 11445"/>
                <a:gd name="f26" fmla="val 4835"/>
                <a:gd name="f27" fmla="val 15875"/>
                <a:gd name="f28" fmla="+- 0 0 1"/>
                <a:gd name="f29" fmla="val 20265"/>
                <a:gd name="f30" fmla="val 3533"/>
                <a:gd name="f31" fmla="val 21350"/>
                <a:gd name="f32" fmla="val 8491"/>
                <a:gd name="f33" fmla="val 23988"/>
                <a:gd name="f34" fmla="val 7914"/>
                <a:gd name="f35" fmla="val 21204"/>
                <a:gd name="f36" fmla="val 12259"/>
                <a:gd name="f37" fmla="val 16859"/>
                <a:gd name="f38" fmla="val 9474"/>
                <a:gd name="f39" fmla="+- 0 0 0"/>
                <a:gd name="f40" fmla="*/ f3 1 21600"/>
                <a:gd name="f41" fmla="*/ f4 1 21600"/>
                <a:gd name="f42" fmla="val f5"/>
                <a:gd name="f43" fmla="val f6"/>
                <a:gd name="f44" fmla="*/ f39 f0 1"/>
                <a:gd name="f45" fmla="+- f43 0 f42"/>
                <a:gd name="f46" fmla="*/ f44 1 f2"/>
                <a:gd name="f47" fmla="*/ f45 1 21600"/>
                <a:gd name="f48" fmla="+- f46 0 f1"/>
                <a:gd name="f49" fmla="*/ 3159 f47 1"/>
                <a:gd name="f50" fmla="*/ 18441 f47 1"/>
                <a:gd name="f51" fmla="*/ 18460 f47 1"/>
                <a:gd name="f52" fmla="*/ 3140 f47 1"/>
                <a:gd name="f53" fmla="*/ 748 f47 1"/>
                <a:gd name="f54" fmla="*/ 4 f47 1"/>
                <a:gd name="f55" fmla="*/ 95 f47 1"/>
                <a:gd name="f56" fmla="*/ 264 f47 1"/>
                <a:gd name="f57" fmla="*/ 780 f47 1"/>
                <a:gd name="f58" fmla="*/ 43 f47 1"/>
                <a:gd name="f59" fmla="*/ 2066 f47 1"/>
                <a:gd name="f60" fmla="*/ 166 f47 1"/>
                <a:gd name="f61" fmla="*/ 1826 f47 1"/>
                <a:gd name="f62" fmla="*/ 258 f47 1"/>
                <a:gd name="f63" fmla="*/ 1452 f47 1"/>
                <a:gd name="f64" fmla="*/ 199 f47 1"/>
                <a:gd name="f65" fmla="*/ f53 1 f47"/>
                <a:gd name="f66" fmla="*/ f54 1 f47"/>
                <a:gd name="f67" fmla="*/ f55 1 f47"/>
                <a:gd name="f68" fmla="*/ f56 1 f47"/>
                <a:gd name="f69" fmla="*/ f57 1 f47"/>
                <a:gd name="f70" fmla="*/ f58 1 f47"/>
                <a:gd name="f71" fmla="*/ f59 1 f47"/>
                <a:gd name="f72" fmla="*/ f60 1 f47"/>
                <a:gd name="f73" fmla="*/ f61 1 f47"/>
                <a:gd name="f74" fmla="*/ f62 1 f47"/>
                <a:gd name="f75" fmla="*/ f63 1 f47"/>
                <a:gd name="f76" fmla="*/ f64 1 f47"/>
                <a:gd name="f77" fmla="*/ f49 1 f47"/>
                <a:gd name="f78" fmla="*/ f50 1 f47"/>
                <a:gd name="f79" fmla="*/ f52 1 f47"/>
                <a:gd name="f80" fmla="*/ f51 1 f47"/>
                <a:gd name="f81" fmla="*/ f77 f40 1"/>
                <a:gd name="f82" fmla="*/ f78 f40 1"/>
                <a:gd name="f83" fmla="*/ f80 f41 1"/>
                <a:gd name="f84" fmla="*/ f79 f41 1"/>
                <a:gd name="f85" fmla="*/ f65 f40 1"/>
                <a:gd name="f86" fmla="*/ f66 f41 1"/>
                <a:gd name="f87" fmla="*/ f67 f40 1"/>
                <a:gd name="f88" fmla="*/ f68 f41 1"/>
                <a:gd name="f89" fmla="*/ f69 f40 1"/>
                <a:gd name="f90" fmla="*/ f70 f41 1"/>
                <a:gd name="f91" fmla="*/ f71 f40 1"/>
                <a:gd name="f92" fmla="*/ f72 f41 1"/>
                <a:gd name="f93" fmla="*/ f73 f40 1"/>
                <a:gd name="f94" fmla="*/ f74 f41 1"/>
                <a:gd name="f95" fmla="*/ f75 f40 1"/>
                <a:gd name="f96" fmla="*/ f76 f41 1"/>
              </a:gdLst>
              <a:ahLst/>
              <a:cxnLst>
                <a:cxn ang="3cd4">
                  <a:pos x="hc" y="t"/>
                </a:cxn>
                <a:cxn ang="0">
                  <a:pos x="r" y="vc"/>
                </a:cxn>
                <a:cxn ang="cd4">
                  <a:pos x="hc" y="b"/>
                </a:cxn>
                <a:cxn ang="cd2">
                  <a:pos x="l" y="vc"/>
                </a:cxn>
                <a:cxn ang="f48">
                  <a:pos x="f85" y="f86"/>
                </a:cxn>
                <a:cxn ang="f48">
                  <a:pos x="f87" y="f88"/>
                </a:cxn>
                <a:cxn ang="f48">
                  <a:pos x="f89" y="f90"/>
                </a:cxn>
                <a:cxn ang="f48">
                  <a:pos x="f91" y="f92"/>
                </a:cxn>
                <a:cxn ang="f48">
                  <a:pos x="f93" y="f94"/>
                </a:cxn>
                <a:cxn ang="f48">
                  <a:pos x="f95" y="f96"/>
                </a:cxn>
              </a:cxnLst>
              <a:rect l="f81" t="f84" r="f82" b="f83"/>
              <a:pathLst>
                <a:path w="21600" h="21600">
                  <a:moveTo>
                    <a:pt x="f7" y="f8"/>
                  </a:moveTo>
                  <a:cubicBezTo>
                    <a:pt x="f9" y="f10"/>
                    <a:pt x="f11" y="f12"/>
                    <a:pt x="f13" y="f12"/>
                  </a:cubicBezTo>
                  <a:cubicBezTo>
                    <a:pt x="f14" y="f12"/>
                    <a:pt x="f12" y="f14"/>
                    <a:pt x="f12" y="f13"/>
                  </a:cubicBezTo>
                  <a:cubicBezTo>
                    <a:pt x="f15" y="f16"/>
                    <a:pt x="f17" y="f18"/>
                    <a:pt x="f19" y="f20"/>
                  </a:cubicBezTo>
                  <a:lnTo>
                    <a:pt x="f21" y="f22"/>
                  </a:lnTo>
                  <a:cubicBezTo>
                    <a:pt x="f23" y="f24"/>
                    <a:pt x="f5" y="f25"/>
                    <a:pt x="f5" y="f13"/>
                  </a:cubicBezTo>
                  <a:cubicBezTo>
                    <a:pt x="f5" y="f26"/>
                    <a:pt x="f26" y="f5"/>
                    <a:pt x="f13" y="f5"/>
                  </a:cubicBezTo>
                  <a:cubicBezTo>
                    <a:pt x="f27" y="f28"/>
                    <a:pt x="f29" y="f30"/>
                    <a:pt x="f31" y="f32"/>
                  </a:cubicBezTo>
                  <a:lnTo>
                    <a:pt x="f33" y="f34"/>
                  </a:lnTo>
                  <a:lnTo>
                    <a:pt x="f35" y="f36"/>
                  </a:lnTo>
                  <a:lnTo>
                    <a:pt x="f37" y="f38"/>
                  </a:lnTo>
                  <a:lnTo>
                    <a:pt x="f7" y="f8"/>
                  </a:lnTo>
                  <a:close/>
                </a:path>
              </a:pathLst>
            </a:custGeom>
            <a:noFill/>
            <a:ln w="9363">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sp>
          <p:nvSpPr>
            <p:cNvPr id="40" name="Oval 9"/>
            <p:cNvSpPr/>
            <p:nvPr/>
          </p:nvSpPr>
          <p:spPr>
            <a:xfrm>
              <a:off x="6084719" y="3284634"/>
              <a:ext cx="107643" cy="10799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CCFFFF"/>
            </a:solidFill>
            <a:ln w="12600">
              <a:solidFill>
                <a:srgbClr val="003399"/>
              </a:solidFill>
              <a:prstDash val="solid"/>
              <a:miter/>
            </a:ln>
          </p:spPr>
          <p:txBody>
            <a:bodyPr vert="horz" wrap="none" lIns="90004" tIns="46798" rIns="90004" bIns="46798" anchor="ctr" anchorCtr="0" compatLnSpc="0"/>
            <a:lstStyle/>
            <a:p>
              <a:pPr hangingPunct="0">
                <a:defRPr sz="1800" b="0" i="0" u="none" strike="noStrike" kern="0" cap="none" spc="0" baseline="0">
                  <a:solidFill>
                    <a:srgbClr val="000000"/>
                  </a:solidFill>
                  <a:uFillTx/>
                </a:defRPr>
              </a:pPr>
              <a:endParaRPr lang="de-DE" sz="2400">
                <a:solidFill>
                  <a:srgbClr val="000000"/>
                </a:solidFill>
                <a:latin typeface="Times New Roman" pitchFamily="18"/>
                <a:ea typeface="Lucida Sans Unicode" pitchFamily="2"/>
                <a:cs typeface="Tahoma" pitchFamily="2"/>
              </a:endParaRPr>
            </a:p>
          </p:txBody>
        </p:sp>
      </p:grpSp>
      <p:sp>
        <p:nvSpPr>
          <p:cNvPr id="3" name="Rechteck 2"/>
          <p:cNvSpPr/>
          <p:nvPr/>
        </p:nvSpPr>
        <p:spPr>
          <a:xfrm>
            <a:off x="1524001" y="5229201"/>
            <a:ext cx="2460289" cy="461665"/>
          </a:xfrm>
          <a:prstGeom prst="rect">
            <a:avLst/>
          </a:prstGeom>
        </p:spPr>
        <p:txBody>
          <a:bodyPr wrap="none">
            <a:spAutoFit/>
          </a:bodyPr>
          <a:lstStyle/>
          <a:p>
            <a:r>
              <a:rPr lang="de-DE" sz="2400" dirty="0">
                <a:solidFill>
                  <a:srgbClr val="000000"/>
                </a:solidFill>
                <a:latin typeface="+mj-lt"/>
                <a:ea typeface="Lucida Sans Unicode" pitchFamily="2"/>
                <a:cs typeface="Tahoma" pitchFamily="2"/>
                <a:sym typeface="Wingdings" panose="05000000000000000000" pitchFamily="2" charset="2"/>
              </a:rPr>
              <a:t> </a:t>
            </a:r>
            <a:r>
              <a:rPr lang="de-DE" sz="2400" dirty="0">
                <a:solidFill>
                  <a:srgbClr val="000000"/>
                </a:solidFill>
                <a:latin typeface="+mj-lt"/>
                <a:ea typeface="Lucida Sans Unicode" pitchFamily="2"/>
                <a:cs typeface="Tahoma" pitchFamily="2"/>
              </a:rPr>
              <a:t>Weiterspielen !</a:t>
            </a:r>
            <a:endParaRPr lang="de-DE" sz="2400" dirty="0">
              <a:latin typeface="+mj-lt"/>
            </a:endParaRPr>
          </a:p>
        </p:txBody>
      </p:sp>
    </p:spTree>
    <p:extLst>
      <p:ext uri="{BB962C8B-B14F-4D97-AF65-F5344CB8AC3E}">
        <p14:creationId xmlns:p14="http://schemas.microsoft.com/office/powerpoint/2010/main" val="229439683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2529</Words>
  <Application>Microsoft Office PowerPoint</Application>
  <PresentationFormat>Benutzerdefiniert</PresentationFormat>
  <Paragraphs>427</Paragraphs>
  <Slides>53</Slides>
  <Notes>43</Notes>
  <HiddenSlides>0</HiddenSlides>
  <MMClips>0</MMClips>
  <ScaleCrop>false</ScaleCrop>
  <HeadingPairs>
    <vt:vector size="4" baseType="variant">
      <vt:variant>
        <vt:lpstr>Design</vt:lpstr>
      </vt:variant>
      <vt:variant>
        <vt:i4>1</vt:i4>
      </vt:variant>
      <vt:variant>
        <vt:lpstr>Folientitel</vt:lpstr>
      </vt:variant>
      <vt:variant>
        <vt:i4>53</vt:i4>
      </vt:variant>
    </vt:vector>
  </HeadingPairs>
  <TitlesOfParts>
    <vt:vector size="54"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Terminator</dc:creator>
  <cp:lastModifiedBy>d.dimper</cp:lastModifiedBy>
  <cp:revision>95</cp:revision>
  <dcterms:created xsi:type="dcterms:W3CDTF">2016-03-29T18:39:15Z</dcterms:created>
  <dcterms:modified xsi:type="dcterms:W3CDTF">2018-06-12T07:08:03Z</dcterms:modified>
</cp:coreProperties>
</file>