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316" r:id="rId3"/>
    <p:sldId id="256" r:id="rId4"/>
    <p:sldId id="257" r:id="rId5"/>
    <p:sldId id="258" r:id="rId6"/>
    <p:sldId id="259" r:id="rId7"/>
    <p:sldId id="292" r:id="rId8"/>
    <p:sldId id="293" r:id="rId9"/>
    <p:sldId id="294" r:id="rId10"/>
    <p:sldId id="295" r:id="rId11"/>
    <p:sldId id="296" r:id="rId12"/>
    <p:sldId id="297" r:id="rId13"/>
    <p:sldId id="298" r:id="rId14"/>
    <p:sldId id="299" r:id="rId15"/>
    <p:sldId id="301" r:id="rId16"/>
    <p:sldId id="302" r:id="rId17"/>
    <p:sldId id="312" r:id="rId18"/>
    <p:sldId id="321" r:id="rId19"/>
    <p:sldId id="322" r:id="rId20"/>
    <p:sldId id="323" r:id="rId21"/>
    <p:sldId id="324" r:id="rId22"/>
    <p:sldId id="325" r:id="rId23"/>
    <p:sldId id="326" r:id="rId24"/>
    <p:sldId id="327" r:id="rId25"/>
    <p:sldId id="328" r:id="rId26"/>
    <p:sldId id="350" r:id="rId27"/>
    <p:sldId id="330" r:id="rId28"/>
    <p:sldId id="331" r:id="rId29"/>
    <p:sldId id="332" r:id="rId30"/>
    <p:sldId id="333" r:id="rId31"/>
    <p:sldId id="334" r:id="rId32"/>
    <p:sldId id="335" r:id="rId33"/>
    <p:sldId id="336" r:id="rId34"/>
    <p:sldId id="337" r:id="rId35"/>
    <p:sldId id="338" r:id="rId36"/>
    <p:sldId id="339" r:id="rId37"/>
    <p:sldId id="349" r:id="rId38"/>
    <p:sldId id="340" r:id="rId39"/>
    <p:sldId id="341" r:id="rId40"/>
    <p:sldId id="342" r:id="rId41"/>
    <p:sldId id="343" r:id="rId42"/>
    <p:sldId id="344" r:id="rId43"/>
    <p:sldId id="345" r:id="rId44"/>
    <p:sldId id="346" r:id="rId45"/>
    <p:sldId id="348" r:id="rId4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dimper" initials="D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67" autoAdjust="0"/>
    <p:restoredTop sz="94660"/>
  </p:normalViewPr>
  <p:slideViewPr>
    <p:cSldViewPr>
      <p:cViewPr>
        <p:scale>
          <a:sx n="119" d="100"/>
          <a:sy n="119" d="100"/>
        </p:scale>
        <p:origin x="-156" y="-72"/>
      </p:cViewPr>
      <p:guideLst>
        <p:guide orient="horz" pos="2160"/>
        <p:guide pos="3840"/>
      </p:guideLst>
    </p:cSldViewPr>
  </p:slideViewPr>
  <p:notesTextViewPr>
    <p:cViewPr>
      <p:scale>
        <a:sx n="1" d="1"/>
        <a:sy n="1" d="1"/>
      </p:scale>
      <p:origin x="0" y="0"/>
    </p:cViewPr>
  </p:notesTextViewPr>
  <p:notesViewPr>
    <p:cSldViewPr>
      <p:cViewPr varScale="1">
        <p:scale>
          <a:sx n="88" d="100"/>
          <a:sy n="88" d="100"/>
        </p:scale>
        <p:origin x="382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92DC86-ADA9-40E2-9B3C-D1F83C7C1488}" type="datetimeFigureOut">
              <a:rPr lang="de-DE" smtClean="0"/>
              <a:t>12.06.2018</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6EF702-96A9-4FA4-9E3C-E42E892B7918}" type="slidenum">
              <a:rPr lang="de-DE" smtClean="0"/>
              <a:t>‹Nr.›</a:t>
            </a:fld>
            <a:endParaRPr lang="de-DE"/>
          </a:p>
        </p:txBody>
      </p:sp>
    </p:spTree>
    <p:extLst>
      <p:ext uri="{BB962C8B-B14F-4D97-AF65-F5344CB8AC3E}">
        <p14:creationId xmlns:p14="http://schemas.microsoft.com/office/powerpoint/2010/main" val="172382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16EF702-96A9-4FA4-9E3C-E42E892B7918}" type="slidenum">
              <a:rPr lang="de-DE" smtClean="0"/>
              <a:t>1</a:t>
            </a:fld>
            <a:endParaRPr lang="de-DE"/>
          </a:p>
        </p:txBody>
      </p:sp>
    </p:spTree>
    <p:extLst>
      <p:ext uri="{BB962C8B-B14F-4D97-AF65-F5344CB8AC3E}">
        <p14:creationId xmlns:p14="http://schemas.microsoft.com/office/powerpoint/2010/main" val="4277143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t>10</a:t>
            </a:fld>
            <a:endParaRPr lang="de-DE" sz="12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a:p>
        </p:txBody>
      </p:sp>
    </p:spTree>
    <p:extLst>
      <p:ext uri="{BB962C8B-B14F-4D97-AF65-F5344CB8AC3E}">
        <p14:creationId xmlns:p14="http://schemas.microsoft.com/office/powerpoint/2010/main" val="1078775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t>11</a:t>
            </a:fld>
            <a:endParaRPr lang="de-DE" sz="12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a:p>
        </p:txBody>
      </p:sp>
    </p:spTree>
    <p:extLst>
      <p:ext uri="{BB962C8B-B14F-4D97-AF65-F5344CB8AC3E}">
        <p14:creationId xmlns:p14="http://schemas.microsoft.com/office/powerpoint/2010/main" val="2927615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t>12</a:t>
            </a:fld>
            <a:endParaRPr lang="de-DE" sz="12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a:p>
        </p:txBody>
      </p:sp>
    </p:spTree>
    <p:extLst>
      <p:ext uri="{BB962C8B-B14F-4D97-AF65-F5344CB8AC3E}">
        <p14:creationId xmlns:p14="http://schemas.microsoft.com/office/powerpoint/2010/main" val="157771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t>13</a:t>
            </a:fld>
            <a:endParaRPr lang="de-DE" sz="12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a:p>
        </p:txBody>
      </p:sp>
    </p:spTree>
    <p:extLst>
      <p:ext uri="{BB962C8B-B14F-4D97-AF65-F5344CB8AC3E}">
        <p14:creationId xmlns:p14="http://schemas.microsoft.com/office/powerpoint/2010/main" val="153952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t>14</a:t>
            </a:fld>
            <a:endParaRPr lang="de-DE" sz="12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a:p>
        </p:txBody>
      </p:sp>
    </p:spTree>
    <p:extLst>
      <p:ext uri="{BB962C8B-B14F-4D97-AF65-F5344CB8AC3E}">
        <p14:creationId xmlns:p14="http://schemas.microsoft.com/office/powerpoint/2010/main" val="1406372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t>15</a:t>
            </a:fld>
            <a:endParaRPr lang="de-DE" sz="12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a:p>
        </p:txBody>
      </p:sp>
    </p:spTree>
    <p:extLst>
      <p:ext uri="{BB962C8B-B14F-4D97-AF65-F5344CB8AC3E}">
        <p14:creationId xmlns:p14="http://schemas.microsoft.com/office/powerpoint/2010/main" val="3801905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t>16</a:t>
            </a:fld>
            <a:endParaRPr lang="de-DE" sz="12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a:p>
        </p:txBody>
      </p:sp>
    </p:spTree>
    <p:extLst>
      <p:ext uri="{BB962C8B-B14F-4D97-AF65-F5344CB8AC3E}">
        <p14:creationId xmlns:p14="http://schemas.microsoft.com/office/powerpoint/2010/main" val="2490923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Grundfrage: Gefährlich in den Mann oder nicht?</a:t>
            </a:r>
            <a:endParaRPr lang="de-DE" dirty="0"/>
          </a:p>
          <a:p>
            <a:r>
              <a:rPr lang="de-DE" dirty="0"/>
              <a:t>Wichtig wäre es in der Auflösung zu erwähnen, dass es die Regel „Ins Brett gespielt“, dass ja mal gerne durch die ganze Halle geschrien wird nicht gibt. In diesem Fall wird der Ball mit einem Abstand von deutlich mehr als drei Meter ins liegende Brett gespielt, daher ist er nach den Regeln NICHT als gefährlich zu werten. </a:t>
            </a:r>
            <a:endParaRPr lang="de-DE" dirty="0" smtClean="0"/>
          </a:p>
          <a:p>
            <a:endParaRPr lang="de-DE" dirty="0"/>
          </a:p>
          <a:p>
            <a:r>
              <a:rPr lang="de-DE" dirty="0" smtClean="0"/>
              <a:t>Ausnahme</a:t>
            </a:r>
            <a:r>
              <a:rPr lang="de-DE" dirty="0"/>
              <a:t>: Wird der Ball ohne Grund in Richtung Spieler gespielt liegt ein absichtlicher Regelverstoß vor – Hier allerdings nicht!! Es warten ja zwei Spieler am langen Pfosten.</a:t>
            </a:r>
          </a:p>
          <a:p>
            <a:endParaRPr lang="de-DE" dirty="0"/>
          </a:p>
        </p:txBody>
      </p:sp>
      <p:sp>
        <p:nvSpPr>
          <p:cNvPr id="4" name="Foliennummernplatzhalter 3"/>
          <p:cNvSpPr>
            <a:spLocks noGrp="1"/>
          </p:cNvSpPr>
          <p:nvPr>
            <p:ph type="sldNum" sz="quarter" idx="10"/>
          </p:nvPr>
        </p:nvSpPr>
        <p:spPr/>
        <p:txBody>
          <a:bodyPr/>
          <a:lstStyle/>
          <a:p>
            <a:fld id="{B16EF702-96A9-4FA4-9E3C-E42E892B7918}" type="slidenum">
              <a:rPr lang="de-DE" smtClean="0"/>
              <a:t>27</a:t>
            </a:fld>
            <a:endParaRPr lang="de-DE"/>
          </a:p>
        </p:txBody>
      </p:sp>
    </p:spTree>
    <p:extLst>
      <p:ext uri="{BB962C8B-B14F-4D97-AF65-F5344CB8AC3E}">
        <p14:creationId xmlns:p14="http://schemas.microsoft.com/office/powerpoint/2010/main" val="35838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2 Grundfragen: Gefährlich in den Mann oder nicht – Kurze Ecke oder Lange Ecke</a:t>
            </a:r>
            <a:endParaRPr lang="de-DE" dirty="0"/>
          </a:p>
          <a:p>
            <a:r>
              <a:rPr lang="de-DE" dirty="0"/>
              <a:t>Richtig ist natürlich die lange Ecke. </a:t>
            </a:r>
            <a:endParaRPr lang="de-DE" dirty="0" smtClean="0"/>
          </a:p>
          <a:p>
            <a:r>
              <a:rPr lang="de-DE" dirty="0" smtClean="0"/>
              <a:t>Der </a:t>
            </a:r>
            <a:r>
              <a:rPr lang="de-DE" dirty="0"/>
              <a:t>Ball wird nicht gefährlich in den Mann gespielt, dazu kommt, dass der Abwehrspieler in eigenem Risiko in den Schuss läuft und nicht schon sekundenlang mit gelegtem Brett wartet – Daher: Auf keinen Fall gefährlich. </a:t>
            </a:r>
            <a:endParaRPr lang="de-DE" dirty="0" smtClean="0"/>
          </a:p>
          <a:p>
            <a:r>
              <a:rPr lang="de-DE" dirty="0" smtClean="0"/>
              <a:t>Es </a:t>
            </a:r>
            <a:r>
              <a:rPr lang="de-DE" dirty="0"/>
              <a:t>gibt keine KE, da der Abwehrspieler hoch angeschossen wird. Auch wenn der abprallende Ball deutlich über Bandenhöhe ist wird kein Spieler gefährdet oder benachteiligt. Vergleich mit einem TW, der hoch angeschossen wird und den Ball in einen leeren Bereich des Schusskreis abwehrt – Hat auch keine KE zur Folge</a:t>
            </a:r>
          </a:p>
          <a:p>
            <a:endParaRPr lang="de-DE" dirty="0"/>
          </a:p>
        </p:txBody>
      </p:sp>
      <p:sp>
        <p:nvSpPr>
          <p:cNvPr id="4" name="Foliennummernplatzhalter 3"/>
          <p:cNvSpPr>
            <a:spLocks noGrp="1"/>
          </p:cNvSpPr>
          <p:nvPr>
            <p:ph type="sldNum" sz="quarter" idx="10"/>
          </p:nvPr>
        </p:nvSpPr>
        <p:spPr/>
        <p:txBody>
          <a:bodyPr/>
          <a:lstStyle/>
          <a:p>
            <a:fld id="{B16EF702-96A9-4FA4-9E3C-E42E892B7918}" type="slidenum">
              <a:rPr lang="de-DE" smtClean="0"/>
              <a:t>28</a:t>
            </a:fld>
            <a:endParaRPr lang="de-DE"/>
          </a:p>
        </p:txBody>
      </p:sp>
    </p:spTree>
    <p:extLst>
      <p:ext uri="{BB962C8B-B14F-4D97-AF65-F5344CB8AC3E}">
        <p14:creationId xmlns:p14="http://schemas.microsoft.com/office/powerpoint/2010/main" val="2376595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Kurze Ecke oder Freischlag für den Verteidiger</a:t>
            </a:r>
            <a:endParaRPr lang="de-DE" dirty="0"/>
          </a:p>
          <a:p>
            <a:r>
              <a:rPr lang="de-DE" dirty="0"/>
              <a:t>Das primäre Ziel des Schiedsrichters soll es sein, die Spieler zu schützen. Auch wenn hier klar der Fuß getroffen wurde ist trotzdem ein Freischlag zu pfeifen. </a:t>
            </a:r>
            <a:endParaRPr lang="de-DE" dirty="0" smtClean="0"/>
          </a:p>
          <a:p>
            <a:endParaRPr lang="de-DE" dirty="0"/>
          </a:p>
          <a:p>
            <a:r>
              <a:rPr lang="de-DE" dirty="0" smtClean="0"/>
              <a:t>Der </a:t>
            </a:r>
            <a:r>
              <a:rPr lang="de-DE" dirty="0"/>
              <a:t>Angreifer spielt den Ball mit einer solchen Wucht in den Mann, dass gefährliches Spielen in den Mann geahndet werden muss. </a:t>
            </a:r>
            <a:endParaRPr lang="de-DE" dirty="0" smtClean="0"/>
          </a:p>
          <a:p>
            <a:endParaRPr lang="de-DE" dirty="0"/>
          </a:p>
          <a:p>
            <a:r>
              <a:rPr lang="de-DE" dirty="0" smtClean="0"/>
              <a:t>Dazu </a:t>
            </a:r>
            <a:r>
              <a:rPr lang="de-DE" dirty="0"/>
              <a:t>kommt dass der Abwehrspieler den Stürmer ca. seit dem Kreisrand in tiefer Körperhaltung begleitet.</a:t>
            </a:r>
          </a:p>
          <a:p>
            <a:endParaRPr lang="de-DE" dirty="0" smtClean="0"/>
          </a:p>
          <a:p>
            <a:r>
              <a:rPr lang="de-DE" dirty="0" smtClean="0"/>
              <a:t>Wichtig</a:t>
            </a:r>
            <a:r>
              <a:rPr lang="de-DE" dirty="0"/>
              <a:t>: Natürlich ist es erlaubt eine Ecke zu ziehen indem man dem Spieler den Ball an den Fuß spielt. Entscheidend ist aber die Härte des Balls. Wenn der Stürmer dem Abwehrspieler den Zeh bricht ist das gefährlich – übertrieben.</a:t>
            </a:r>
          </a:p>
          <a:p>
            <a:endParaRPr lang="de-DE" dirty="0" smtClean="0"/>
          </a:p>
          <a:p>
            <a:r>
              <a:rPr lang="de-DE" dirty="0" smtClean="0"/>
              <a:t>Ausnahme</a:t>
            </a:r>
            <a:r>
              <a:rPr lang="de-DE" dirty="0"/>
              <a:t>: Bei kurzen Ecken bekommen die Abwehrspieler natürlich oft beim Rauslaufen mit großer Härte an den Fuß. Allerdings geht der Abwehrspieler das Risiko selbst ein in dem er aktiv in den Torschuss läuft. Das Video stellt dagegen eine normale Abwehraktion dar.</a:t>
            </a:r>
          </a:p>
          <a:p>
            <a:endParaRPr lang="de-DE" dirty="0"/>
          </a:p>
        </p:txBody>
      </p:sp>
      <p:sp>
        <p:nvSpPr>
          <p:cNvPr id="4" name="Foliennummernplatzhalter 3"/>
          <p:cNvSpPr>
            <a:spLocks noGrp="1"/>
          </p:cNvSpPr>
          <p:nvPr>
            <p:ph type="sldNum" sz="quarter" idx="10"/>
          </p:nvPr>
        </p:nvSpPr>
        <p:spPr/>
        <p:txBody>
          <a:bodyPr/>
          <a:lstStyle/>
          <a:p>
            <a:fld id="{B16EF702-96A9-4FA4-9E3C-E42E892B7918}" type="slidenum">
              <a:rPr lang="de-DE" smtClean="0"/>
              <a:t>29</a:t>
            </a:fld>
            <a:endParaRPr lang="de-DE"/>
          </a:p>
        </p:txBody>
      </p:sp>
    </p:spTree>
    <p:extLst>
      <p:ext uri="{BB962C8B-B14F-4D97-AF65-F5344CB8AC3E}">
        <p14:creationId xmlns:p14="http://schemas.microsoft.com/office/powerpoint/2010/main" val="159886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t>2</a:t>
            </a:fld>
            <a:endParaRPr lang="de-DE" sz="12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a:p>
        </p:txBody>
      </p:sp>
    </p:spTree>
    <p:extLst>
      <p:ext uri="{BB962C8B-B14F-4D97-AF65-F5344CB8AC3E}">
        <p14:creationId xmlns:p14="http://schemas.microsoft.com/office/powerpoint/2010/main" val="1343539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Ball </a:t>
            </a:r>
            <a:r>
              <a:rPr lang="de-DE" b="1" dirty="0"/>
              <a:t>spielbar oder nicht (einklemmen) – Strafecke oder nicht</a:t>
            </a:r>
            <a:endParaRPr lang="de-DE" dirty="0"/>
          </a:p>
          <a:p>
            <a:r>
              <a:rPr lang="de-DE" dirty="0"/>
              <a:t>Der Torwart merkt dass er zu weit gerutscht ist und versucht von selbst nach hinten aufzumachen. Diese entstehende Lücke macht Nr. 30 allerdings direkt wieder zu -&gt; Strafecke</a:t>
            </a:r>
          </a:p>
          <a:p>
            <a:r>
              <a:rPr lang="de-DE" dirty="0"/>
              <a:t> </a:t>
            </a:r>
          </a:p>
          <a:p>
            <a:endParaRPr lang="de-DE" dirty="0"/>
          </a:p>
        </p:txBody>
      </p:sp>
      <p:sp>
        <p:nvSpPr>
          <p:cNvPr id="4" name="Foliennummernplatzhalter 3"/>
          <p:cNvSpPr>
            <a:spLocks noGrp="1"/>
          </p:cNvSpPr>
          <p:nvPr>
            <p:ph type="sldNum" sz="quarter" idx="10"/>
          </p:nvPr>
        </p:nvSpPr>
        <p:spPr/>
        <p:txBody>
          <a:bodyPr/>
          <a:lstStyle/>
          <a:p>
            <a:fld id="{B16EF702-96A9-4FA4-9E3C-E42E892B7918}" type="slidenum">
              <a:rPr lang="de-DE" smtClean="0"/>
              <a:t>30</a:t>
            </a:fld>
            <a:endParaRPr lang="de-DE"/>
          </a:p>
        </p:txBody>
      </p:sp>
    </p:spTree>
    <p:extLst>
      <p:ext uri="{BB962C8B-B14F-4D97-AF65-F5344CB8AC3E}">
        <p14:creationId xmlns:p14="http://schemas.microsoft.com/office/powerpoint/2010/main" val="4172816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Schlägerstellen oder nicht</a:t>
            </a:r>
            <a:endParaRPr lang="de-DE" dirty="0"/>
          </a:p>
          <a:p>
            <a:r>
              <a:rPr lang="de-DE" dirty="0"/>
              <a:t>Spieler geht mit dem Schläger vor dem Ball durch die beiden Gegenspieler und nimmt ihn erst im letzten Moment auf die </a:t>
            </a:r>
            <a:r>
              <a:rPr lang="de-DE" dirty="0" err="1"/>
              <a:t>Backhand</a:t>
            </a:r>
            <a:r>
              <a:rPr lang="de-DE" dirty="0"/>
              <a:t> um den Pass zu spielen – klares Schlägerstellen</a:t>
            </a:r>
          </a:p>
          <a:p>
            <a:endParaRPr lang="de-DE" dirty="0"/>
          </a:p>
        </p:txBody>
      </p:sp>
      <p:sp>
        <p:nvSpPr>
          <p:cNvPr id="4" name="Foliennummernplatzhalter 3"/>
          <p:cNvSpPr>
            <a:spLocks noGrp="1"/>
          </p:cNvSpPr>
          <p:nvPr>
            <p:ph type="sldNum" sz="quarter" idx="10"/>
          </p:nvPr>
        </p:nvSpPr>
        <p:spPr/>
        <p:txBody>
          <a:bodyPr/>
          <a:lstStyle/>
          <a:p>
            <a:fld id="{B16EF702-96A9-4FA4-9E3C-E42E892B7918}" type="slidenum">
              <a:rPr lang="de-DE" smtClean="0"/>
              <a:t>31</a:t>
            </a:fld>
            <a:endParaRPr lang="de-DE"/>
          </a:p>
        </p:txBody>
      </p:sp>
    </p:spTree>
    <p:extLst>
      <p:ext uri="{BB962C8B-B14F-4D97-AF65-F5344CB8AC3E}">
        <p14:creationId xmlns:p14="http://schemas.microsoft.com/office/powerpoint/2010/main" val="2112903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Paradebeispiel Schlägerstellen</a:t>
            </a:r>
            <a:endParaRPr lang="de-DE" dirty="0"/>
          </a:p>
          <a:p>
            <a:r>
              <a:rPr lang="de-DE" dirty="0"/>
              <a:t>Spieler lässt den Ball rollen und blockiert mit seinem Schläger alle Möglichkeiten des Abwehrspielers fair an den Ball zu </a:t>
            </a:r>
            <a:r>
              <a:rPr lang="de-DE" dirty="0" smtClean="0"/>
              <a:t>kommen</a:t>
            </a:r>
            <a:endParaRPr lang="de-DE" dirty="0"/>
          </a:p>
        </p:txBody>
      </p:sp>
      <p:sp>
        <p:nvSpPr>
          <p:cNvPr id="4" name="Foliennummernplatzhalter 3"/>
          <p:cNvSpPr>
            <a:spLocks noGrp="1"/>
          </p:cNvSpPr>
          <p:nvPr>
            <p:ph type="sldNum" sz="quarter" idx="10"/>
          </p:nvPr>
        </p:nvSpPr>
        <p:spPr/>
        <p:txBody>
          <a:bodyPr/>
          <a:lstStyle/>
          <a:p>
            <a:fld id="{B16EF702-96A9-4FA4-9E3C-E42E892B7918}" type="slidenum">
              <a:rPr lang="de-DE" smtClean="0"/>
              <a:t>32</a:t>
            </a:fld>
            <a:endParaRPr lang="de-DE"/>
          </a:p>
        </p:txBody>
      </p:sp>
    </p:spTree>
    <p:extLst>
      <p:ext uri="{BB962C8B-B14F-4D97-AF65-F5344CB8AC3E}">
        <p14:creationId xmlns:p14="http://schemas.microsoft.com/office/powerpoint/2010/main" val="384437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Kurze Ecke oder lange Ecke</a:t>
            </a:r>
            <a:endParaRPr lang="de-DE" dirty="0"/>
          </a:p>
          <a:p>
            <a:r>
              <a:rPr lang="de-DE" dirty="0"/>
              <a:t>Ball wird ungefährlich in den Mann gespielt. Ball prallt in Bandenhöhe vom Brett ins aus – Kein Nachteil für Spieler beider Mannschaften – lange </a:t>
            </a:r>
            <a:r>
              <a:rPr lang="de-DE" dirty="0" smtClean="0"/>
              <a:t>Ecke</a:t>
            </a:r>
            <a:endParaRPr lang="de-DE" dirty="0"/>
          </a:p>
        </p:txBody>
      </p:sp>
      <p:sp>
        <p:nvSpPr>
          <p:cNvPr id="4" name="Foliennummernplatzhalter 3"/>
          <p:cNvSpPr>
            <a:spLocks noGrp="1"/>
          </p:cNvSpPr>
          <p:nvPr>
            <p:ph type="sldNum" sz="quarter" idx="10"/>
          </p:nvPr>
        </p:nvSpPr>
        <p:spPr/>
        <p:txBody>
          <a:bodyPr/>
          <a:lstStyle/>
          <a:p>
            <a:fld id="{B16EF702-96A9-4FA4-9E3C-E42E892B7918}" type="slidenum">
              <a:rPr lang="de-DE" smtClean="0"/>
              <a:t>33</a:t>
            </a:fld>
            <a:endParaRPr lang="de-DE"/>
          </a:p>
        </p:txBody>
      </p:sp>
    </p:spTree>
    <p:extLst>
      <p:ext uri="{BB962C8B-B14F-4D97-AF65-F5344CB8AC3E}">
        <p14:creationId xmlns:p14="http://schemas.microsoft.com/office/powerpoint/2010/main" val="934236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16EF702-96A9-4FA4-9E3C-E42E892B7918}" type="slidenum">
              <a:rPr lang="de-DE" smtClean="0"/>
              <a:t>34</a:t>
            </a:fld>
            <a:endParaRPr lang="de-DE"/>
          </a:p>
        </p:txBody>
      </p:sp>
    </p:spTree>
    <p:extLst>
      <p:ext uri="{BB962C8B-B14F-4D97-AF65-F5344CB8AC3E}">
        <p14:creationId xmlns:p14="http://schemas.microsoft.com/office/powerpoint/2010/main" val="1116100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Kurze Ecke oder Weiterspielen (Abstand oder nicht)</a:t>
            </a:r>
            <a:endParaRPr lang="de-DE" dirty="0"/>
          </a:p>
          <a:p>
            <a:r>
              <a:rPr lang="de-DE" dirty="0"/>
              <a:t>Wird in der </a:t>
            </a:r>
            <a:r>
              <a:rPr lang="de-DE" dirty="0" err="1"/>
              <a:t>SloMo</a:t>
            </a:r>
            <a:r>
              <a:rPr lang="de-DE" dirty="0"/>
              <a:t> aufgelöst. Keine Ecke da Abstand eingehalten. </a:t>
            </a:r>
            <a:endParaRPr lang="de-DE" dirty="0" smtClean="0"/>
          </a:p>
          <a:p>
            <a:endParaRPr lang="de-DE" dirty="0"/>
          </a:p>
          <a:p>
            <a:r>
              <a:rPr lang="de-DE" dirty="0" smtClean="0"/>
              <a:t>Bei </a:t>
            </a:r>
            <a:r>
              <a:rPr lang="de-DE" dirty="0"/>
              <a:t>mir im Lehrgang wurde gefragt ob der MHC Spieler gefoult wird … finde ich nicht der läuft in den stehenden </a:t>
            </a:r>
            <a:r>
              <a:rPr lang="de-DE" dirty="0" smtClean="0"/>
              <a:t>Mann</a:t>
            </a:r>
            <a:endParaRPr lang="de-DE" dirty="0"/>
          </a:p>
        </p:txBody>
      </p:sp>
      <p:sp>
        <p:nvSpPr>
          <p:cNvPr id="4" name="Foliennummernplatzhalter 3"/>
          <p:cNvSpPr>
            <a:spLocks noGrp="1"/>
          </p:cNvSpPr>
          <p:nvPr>
            <p:ph type="sldNum" sz="quarter" idx="10"/>
          </p:nvPr>
        </p:nvSpPr>
        <p:spPr/>
        <p:txBody>
          <a:bodyPr/>
          <a:lstStyle/>
          <a:p>
            <a:fld id="{B16EF702-96A9-4FA4-9E3C-E42E892B7918}" type="slidenum">
              <a:rPr lang="de-DE" smtClean="0"/>
              <a:t>35</a:t>
            </a:fld>
            <a:endParaRPr lang="de-DE"/>
          </a:p>
        </p:txBody>
      </p:sp>
    </p:spTree>
    <p:extLst>
      <p:ext uri="{BB962C8B-B14F-4D97-AF65-F5344CB8AC3E}">
        <p14:creationId xmlns:p14="http://schemas.microsoft.com/office/powerpoint/2010/main" val="123883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Klare Kurze Ecke – Kein Abstand (Dummheit)</a:t>
            </a:r>
            <a:endParaRPr lang="de-DE" dirty="0"/>
          </a:p>
        </p:txBody>
      </p:sp>
      <p:sp>
        <p:nvSpPr>
          <p:cNvPr id="4" name="Foliennummernplatzhalter 3"/>
          <p:cNvSpPr>
            <a:spLocks noGrp="1"/>
          </p:cNvSpPr>
          <p:nvPr>
            <p:ph type="sldNum" sz="quarter" idx="10"/>
          </p:nvPr>
        </p:nvSpPr>
        <p:spPr/>
        <p:txBody>
          <a:bodyPr/>
          <a:lstStyle/>
          <a:p>
            <a:fld id="{B16EF702-96A9-4FA4-9E3C-E42E892B7918}" type="slidenum">
              <a:rPr lang="de-DE" smtClean="0"/>
              <a:t>36</a:t>
            </a:fld>
            <a:endParaRPr lang="de-DE"/>
          </a:p>
        </p:txBody>
      </p:sp>
    </p:spTree>
    <p:extLst>
      <p:ext uri="{BB962C8B-B14F-4D97-AF65-F5344CB8AC3E}">
        <p14:creationId xmlns:p14="http://schemas.microsoft.com/office/powerpoint/2010/main" val="2917585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Kurze Ecke oder nicht</a:t>
            </a:r>
            <a:endParaRPr lang="de-DE" dirty="0"/>
          </a:p>
          <a:p>
            <a:r>
              <a:rPr lang="de-DE" dirty="0"/>
              <a:t>Erstes Eingreifen erst nachdem der Ball schon fünf Meter bewegt wurde. Spieler begleitet zwar ohne den Abstand zu haben, das Eingreifen kommt aber erst deutlich nach fünf Metern (Distanz Viertellinie – Kreisrand</a:t>
            </a:r>
            <a:r>
              <a:rPr lang="de-DE" dirty="0" smtClean="0"/>
              <a:t>)</a:t>
            </a:r>
            <a:endParaRPr lang="de-DE" dirty="0"/>
          </a:p>
        </p:txBody>
      </p:sp>
      <p:sp>
        <p:nvSpPr>
          <p:cNvPr id="4" name="Foliennummernplatzhalter 3"/>
          <p:cNvSpPr>
            <a:spLocks noGrp="1"/>
          </p:cNvSpPr>
          <p:nvPr>
            <p:ph type="sldNum" sz="quarter" idx="10"/>
          </p:nvPr>
        </p:nvSpPr>
        <p:spPr/>
        <p:txBody>
          <a:bodyPr/>
          <a:lstStyle/>
          <a:p>
            <a:fld id="{B16EF702-96A9-4FA4-9E3C-E42E892B7918}" type="slidenum">
              <a:rPr lang="de-DE" smtClean="0"/>
              <a:t>37</a:t>
            </a:fld>
            <a:endParaRPr lang="de-DE"/>
          </a:p>
        </p:txBody>
      </p:sp>
    </p:spTree>
    <p:extLst>
      <p:ext uri="{BB962C8B-B14F-4D97-AF65-F5344CB8AC3E}">
        <p14:creationId xmlns:p14="http://schemas.microsoft.com/office/powerpoint/2010/main" val="1187078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Grundfrage: Wann ist ein Spieler zuerst da? (</a:t>
            </a:r>
            <a:r>
              <a:rPr lang="de-DE" b="1" dirty="0" err="1"/>
              <a:t>Schlenzball</a:t>
            </a:r>
            <a:r>
              <a:rPr lang="de-DE" b="1" dirty="0"/>
              <a:t> – Abstandsregel)</a:t>
            </a:r>
            <a:endParaRPr lang="de-DE" dirty="0"/>
          </a:p>
          <a:p>
            <a:r>
              <a:rPr lang="de-DE" dirty="0"/>
              <a:t>Mutiger Pfiff im Video – kann man aber geben. Der Australier ist einen Schritt vor dem Belgier. </a:t>
            </a:r>
            <a:endParaRPr lang="de-DE" dirty="0" smtClean="0"/>
          </a:p>
          <a:p>
            <a:r>
              <a:rPr lang="de-DE" dirty="0" smtClean="0"/>
              <a:t>Wichtig </a:t>
            </a:r>
            <a:r>
              <a:rPr lang="de-DE" dirty="0"/>
              <a:t>ist es hier eine einheitliche Linie zu fahren.</a:t>
            </a:r>
          </a:p>
          <a:p>
            <a:endParaRPr lang="de-DE" dirty="0" smtClean="0"/>
          </a:p>
          <a:p>
            <a:r>
              <a:rPr lang="de-DE" dirty="0" smtClean="0"/>
              <a:t>Grundlegend </a:t>
            </a:r>
            <a:r>
              <a:rPr lang="de-DE" dirty="0"/>
              <a:t>gilt: Bei der </a:t>
            </a:r>
            <a:r>
              <a:rPr lang="de-DE" dirty="0" err="1"/>
              <a:t>Schlenzbewegung</a:t>
            </a:r>
            <a:r>
              <a:rPr lang="de-DE" dirty="0"/>
              <a:t> darf kein Spieler gefährdet werden. Der Spieler, der zuerst am </a:t>
            </a:r>
            <a:r>
              <a:rPr lang="de-DE" dirty="0" err="1"/>
              <a:t>Landeort</a:t>
            </a:r>
            <a:r>
              <a:rPr lang="de-DE" dirty="0"/>
              <a:t> </a:t>
            </a:r>
            <a:r>
              <a:rPr lang="de-DE" dirty="0" smtClean="0"/>
              <a:t>steht, </a:t>
            </a:r>
            <a:r>
              <a:rPr lang="de-DE" dirty="0"/>
              <a:t>hat das Recht den Ball ohne Gegnerdruck anzunehmen. Daher hat der Gegner den Abstand von 5 Meter einzuhalten.</a:t>
            </a:r>
          </a:p>
          <a:p>
            <a:endParaRPr lang="de-DE" dirty="0"/>
          </a:p>
        </p:txBody>
      </p:sp>
      <p:sp>
        <p:nvSpPr>
          <p:cNvPr id="4" name="Foliennummernplatzhalter 3"/>
          <p:cNvSpPr>
            <a:spLocks noGrp="1"/>
          </p:cNvSpPr>
          <p:nvPr>
            <p:ph type="sldNum" sz="quarter" idx="10"/>
          </p:nvPr>
        </p:nvSpPr>
        <p:spPr/>
        <p:txBody>
          <a:bodyPr/>
          <a:lstStyle/>
          <a:p>
            <a:fld id="{B16EF702-96A9-4FA4-9E3C-E42E892B7918}" type="slidenum">
              <a:rPr lang="de-DE" smtClean="0"/>
              <a:t>38</a:t>
            </a:fld>
            <a:endParaRPr lang="de-DE"/>
          </a:p>
        </p:txBody>
      </p:sp>
    </p:spTree>
    <p:extLst>
      <p:ext uri="{BB962C8B-B14F-4D97-AF65-F5344CB8AC3E}">
        <p14:creationId xmlns:p14="http://schemas.microsoft.com/office/powerpoint/2010/main" val="3654876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Wäre ein </a:t>
            </a:r>
            <a:r>
              <a:rPr lang="de-DE" dirty="0" smtClean="0"/>
              <a:t>Vorteil </a:t>
            </a:r>
            <a:r>
              <a:rPr lang="de-DE" dirty="0"/>
              <a:t>gewesen – Spanien ist klar zuerst am Ort der Landung</a:t>
            </a:r>
          </a:p>
        </p:txBody>
      </p:sp>
      <p:sp>
        <p:nvSpPr>
          <p:cNvPr id="4" name="Foliennummernplatzhalter 3"/>
          <p:cNvSpPr>
            <a:spLocks noGrp="1"/>
          </p:cNvSpPr>
          <p:nvPr>
            <p:ph type="sldNum" sz="quarter" idx="10"/>
          </p:nvPr>
        </p:nvSpPr>
        <p:spPr/>
        <p:txBody>
          <a:bodyPr/>
          <a:lstStyle/>
          <a:p>
            <a:fld id="{B16EF702-96A9-4FA4-9E3C-E42E892B7918}" type="slidenum">
              <a:rPr lang="de-DE" smtClean="0"/>
              <a:t>39</a:t>
            </a:fld>
            <a:endParaRPr lang="de-DE"/>
          </a:p>
        </p:txBody>
      </p:sp>
    </p:spTree>
    <p:extLst>
      <p:ext uri="{BB962C8B-B14F-4D97-AF65-F5344CB8AC3E}">
        <p14:creationId xmlns:p14="http://schemas.microsoft.com/office/powerpoint/2010/main" val="4153962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t>3</a:t>
            </a:fld>
            <a:endParaRPr lang="de-DE" sz="12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a:p>
        </p:txBody>
      </p:sp>
    </p:spTree>
    <p:extLst>
      <p:ext uri="{BB962C8B-B14F-4D97-AF65-F5344CB8AC3E}">
        <p14:creationId xmlns:p14="http://schemas.microsoft.com/office/powerpoint/2010/main" val="744658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a:t>Sliding</a:t>
            </a:r>
            <a:r>
              <a:rPr lang="de-DE" b="1" dirty="0"/>
              <a:t> </a:t>
            </a:r>
            <a:r>
              <a:rPr lang="de-DE" b="1" dirty="0" err="1"/>
              <a:t>Tackle</a:t>
            </a:r>
            <a:r>
              <a:rPr lang="de-DE" b="1" dirty="0"/>
              <a:t> – Gerne Mit Ton abspielen </a:t>
            </a:r>
            <a:endParaRPr lang="de-DE" dirty="0"/>
          </a:p>
          <a:p>
            <a:r>
              <a:rPr lang="de-DE" dirty="0"/>
              <a:t>Auch wenn der Spieler den Ball spielt nimmt er mit dem Rutschen die Verletzung des Gegenspielers in Kauf (SR für die Sicherheit der Spieler verantwortlich – Ergänzung zu Folie 9)</a:t>
            </a:r>
          </a:p>
          <a:p>
            <a:r>
              <a:rPr lang="de-DE" dirty="0"/>
              <a:t>Klare gelbe Karte mit 10 Minuten Strafzeit</a:t>
            </a:r>
          </a:p>
          <a:p>
            <a:endParaRPr lang="de-DE" dirty="0"/>
          </a:p>
        </p:txBody>
      </p:sp>
      <p:sp>
        <p:nvSpPr>
          <p:cNvPr id="4" name="Foliennummernplatzhalter 3"/>
          <p:cNvSpPr>
            <a:spLocks noGrp="1"/>
          </p:cNvSpPr>
          <p:nvPr>
            <p:ph type="sldNum" sz="quarter" idx="10"/>
          </p:nvPr>
        </p:nvSpPr>
        <p:spPr/>
        <p:txBody>
          <a:bodyPr/>
          <a:lstStyle/>
          <a:p>
            <a:fld id="{B16EF702-96A9-4FA4-9E3C-E42E892B7918}" type="slidenum">
              <a:rPr lang="de-DE" smtClean="0"/>
              <a:t>40</a:t>
            </a:fld>
            <a:endParaRPr lang="de-DE"/>
          </a:p>
        </p:txBody>
      </p:sp>
    </p:spTree>
    <p:extLst>
      <p:ext uri="{BB962C8B-B14F-4D97-AF65-F5344CB8AC3E}">
        <p14:creationId xmlns:p14="http://schemas.microsoft.com/office/powerpoint/2010/main" val="3146085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Genau wie Folie 40 – nur andere </a:t>
            </a:r>
            <a:r>
              <a:rPr lang="de-DE" b="1" dirty="0" err="1"/>
              <a:t>Perspekive</a:t>
            </a:r>
            <a:endParaRPr lang="de-DE" dirty="0"/>
          </a:p>
        </p:txBody>
      </p:sp>
      <p:sp>
        <p:nvSpPr>
          <p:cNvPr id="4" name="Foliennummernplatzhalter 3"/>
          <p:cNvSpPr>
            <a:spLocks noGrp="1"/>
          </p:cNvSpPr>
          <p:nvPr>
            <p:ph type="sldNum" sz="quarter" idx="10"/>
          </p:nvPr>
        </p:nvSpPr>
        <p:spPr/>
        <p:txBody>
          <a:bodyPr/>
          <a:lstStyle/>
          <a:p>
            <a:fld id="{B16EF702-96A9-4FA4-9E3C-E42E892B7918}" type="slidenum">
              <a:rPr lang="de-DE" smtClean="0"/>
              <a:t>41</a:t>
            </a:fld>
            <a:endParaRPr lang="de-DE"/>
          </a:p>
        </p:txBody>
      </p:sp>
    </p:spTree>
    <p:extLst>
      <p:ext uri="{BB962C8B-B14F-4D97-AF65-F5344CB8AC3E}">
        <p14:creationId xmlns:p14="http://schemas.microsoft.com/office/powerpoint/2010/main" val="3507172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Grundthema: Strafverschärfung</a:t>
            </a:r>
            <a:endParaRPr lang="de-DE" dirty="0"/>
          </a:p>
          <a:p>
            <a:r>
              <a:rPr lang="de-DE" dirty="0"/>
              <a:t>Verteidiger (</a:t>
            </a:r>
            <a:r>
              <a:rPr lang="de-DE" dirty="0" err="1"/>
              <a:t>weiss</a:t>
            </a:r>
            <a:r>
              <a:rPr lang="de-DE" dirty="0"/>
              <a:t>) mit hartem Stockfoul – ohne Ballkontakt. </a:t>
            </a:r>
            <a:endParaRPr lang="de-DE" dirty="0" smtClean="0"/>
          </a:p>
          <a:p>
            <a:r>
              <a:rPr lang="de-DE" dirty="0" smtClean="0"/>
              <a:t>Regel</a:t>
            </a:r>
            <a:r>
              <a:rPr lang="de-DE" dirty="0"/>
              <a:t>: Was im Kreis ein 7m </a:t>
            </a:r>
            <a:r>
              <a:rPr lang="de-DE" dirty="0" smtClean="0"/>
              <a:t>ist, </a:t>
            </a:r>
            <a:r>
              <a:rPr lang="de-DE" dirty="0"/>
              <a:t>ist außerhalb eine KE.</a:t>
            </a:r>
          </a:p>
          <a:p>
            <a:r>
              <a:rPr lang="de-DE" dirty="0"/>
              <a:t>Stürmer hat nicht die Möglichkeit die Hundekurve wie geplant </a:t>
            </a:r>
            <a:r>
              <a:rPr lang="de-DE" dirty="0" smtClean="0"/>
              <a:t>weiterzulaufen</a:t>
            </a:r>
            <a:endParaRPr lang="de-DE" dirty="0"/>
          </a:p>
        </p:txBody>
      </p:sp>
      <p:sp>
        <p:nvSpPr>
          <p:cNvPr id="4" name="Foliennummernplatzhalter 3"/>
          <p:cNvSpPr>
            <a:spLocks noGrp="1"/>
          </p:cNvSpPr>
          <p:nvPr>
            <p:ph type="sldNum" sz="quarter" idx="10"/>
          </p:nvPr>
        </p:nvSpPr>
        <p:spPr/>
        <p:txBody>
          <a:bodyPr/>
          <a:lstStyle/>
          <a:p>
            <a:fld id="{B16EF702-96A9-4FA4-9E3C-E42E892B7918}" type="slidenum">
              <a:rPr lang="de-DE" smtClean="0"/>
              <a:t>42</a:t>
            </a:fld>
            <a:endParaRPr lang="de-DE"/>
          </a:p>
        </p:txBody>
      </p:sp>
    </p:spTree>
    <p:extLst>
      <p:ext uri="{BB962C8B-B14F-4D97-AF65-F5344CB8AC3E}">
        <p14:creationId xmlns:p14="http://schemas.microsoft.com/office/powerpoint/2010/main" val="1690921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Gefährlich oder nicht?</a:t>
            </a:r>
            <a:endParaRPr lang="de-DE" dirty="0"/>
          </a:p>
          <a:p>
            <a:r>
              <a:rPr lang="de-DE" dirty="0"/>
              <a:t>Zuerst: NEIN</a:t>
            </a:r>
            <a:r>
              <a:rPr lang="de-DE" dirty="0" smtClean="0"/>
              <a:t>!!!</a:t>
            </a:r>
          </a:p>
          <a:p>
            <a:r>
              <a:rPr lang="de-DE" dirty="0" smtClean="0"/>
              <a:t>Der </a:t>
            </a:r>
            <a:r>
              <a:rPr lang="de-DE" dirty="0"/>
              <a:t>Ball ist nicht aus </a:t>
            </a:r>
            <a:r>
              <a:rPr lang="de-DE" dirty="0" smtClean="0"/>
              <a:t>(War die erste Aussage bei mir)</a:t>
            </a:r>
          </a:p>
          <a:p>
            <a:r>
              <a:rPr lang="de-DE" dirty="0" smtClean="0"/>
              <a:t>Wann ist ein Ball gefährlich? – Ein Ball ist dann gefährlich wenn er den betreffenden Spieler zu einer Ausweichbewegung zwingt. Hier ist das nicht der Fall, beide Spieler gehen sogar aktiv zum Ball</a:t>
            </a:r>
            <a:r>
              <a:rPr lang="de-DE" smtClean="0"/>
              <a:t>. </a:t>
            </a:r>
          </a:p>
          <a:p>
            <a:r>
              <a:rPr lang="de-DE" smtClean="0"/>
              <a:t>Klares </a:t>
            </a:r>
            <a:r>
              <a:rPr lang="de-DE" dirty="0" smtClean="0"/>
              <a:t>Tor</a:t>
            </a:r>
          </a:p>
          <a:p>
            <a:endParaRPr lang="de-DE" dirty="0"/>
          </a:p>
        </p:txBody>
      </p:sp>
      <p:sp>
        <p:nvSpPr>
          <p:cNvPr id="4" name="Foliennummernplatzhalter 3"/>
          <p:cNvSpPr>
            <a:spLocks noGrp="1"/>
          </p:cNvSpPr>
          <p:nvPr>
            <p:ph type="sldNum" sz="quarter" idx="10"/>
          </p:nvPr>
        </p:nvSpPr>
        <p:spPr/>
        <p:txBody>
          <a:bodyPr/>
          <a:lstStyle/>
          <a:p>
            <a:fld id="{B16EF702-96A9-4FA4-9E3C-E42E892B7918}" type="slidenum">
              <a:rPr lang="de-DE" smtClean="0"/>
              <a:t>43</a:t>
            </a:fld>
            <a:endParaRPr lang="de-DE"/>
          </a:p>
        </p:txBody>
      </p:sp>
    </p:spTree>
    <p:extLst>
      <p:ext uri="{BB962C8B-B14F-4D97-AF65-F5344CB8AC3E}">
        <p14:creationId xmlns:p14="http://schemas.microsoft.com/office/powerpoint/2010/main" val="1695786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t>4</a:t>
            </a:fld>
            <a:endParaRPr lang="de-DE" sz="12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a:p>
        </p:txBody>
      </p:sp>
    </p:spTree>
    <p:extLst>
      <p:ext uri="{BB962C8B-B14F-4D97-AF65-F5344CB8AC3E}">
        <p14:creationId xmlns:p14="http://schemas.microsoft.com/office/powerpoint/2010/main" val="3647742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t>5</a:t>
            </a:fld>
            <a:endParaRPr lang="de-DE" sz="12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a:p>
        </p:txBody>
      </p:sp>
    </p:spTree>
    <p:extLst>
      <p:ext uri="{BB962C8B-B14F-4D97-AF65-F5344CB8AC3E}">
        <p14:creationId xmlns:p14="http://schemas.microsoft.com/office/powerpoint/2010/main" val="4028382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t>6</a:t>
            </a:fld>
            <a:endParaRPr lang="de-DE" sz="12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a:p>
        </p:txBody>
      </p:sp>
    </p:spTree>
    <p:extLst>
      <p:ext uri="{BB962C8B-B14F-4D97-AF65-F5344CB8AC3E}">
        <p14:creationId xmlns:p14="http://schemas.microsoft.com/office/powerpoint/2010/main" val="2834274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t>7</a:t>
            </a:fld>
            <a:endParaRPr lang="de-DE" sz="12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a:p>
        </p:txBody>
      </p:sp>
    </p:spTree>
    <p:extLst>
      <p:ext uri="{BB962C8B-B14F-4D97-AF65-F5344CB8AC3E}">
        <p14:creationId xmlns:p14="http://schemas.microsoft.com/office/powerpoint/2010/main" val="1270919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t>8</a:t>
            </a:fld>
            <a:endParaRPr lang="de-DE" sz="12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a:p>
        </p:txBody>
      </p:sp>
    </p:spTree>
    <p:extLst>
      <p:ext uri="{BB962C8B-B14F-4D97-AF65-F5344CB8AC3E}">
        <p14:creationId xmlns:p14="http://schemas.microsoft.com/office/powerpoint/2010/main" val="2753825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5605" y="8686415"/>
            <a:ext cx="2970592" cy="45769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2162" tIns="46076" rIns="92162" bIns="46076" anchor="b" anchorCtr="0" compatLnSpc="0"/>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9B18E3-8F14-4484-816B-9F9E15E41274}" type="slidenum">
              <a:t>9</a:t>
            </a:fld>
            <a:endParaRPr lang="de-DE" sz="12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Folienbildplatzhalter 2"/>
          <p:cNvSpPr>
            <a:spLocks noGrp="1" noRot="1" noChangeAspect="1"/>
          </p:cNvSpPr>
          <p:nvPr>
            <p:ph type="sldImg"/>
          </p:nvPr>
        </p:nvSpPr>
        <p:spPr>
          <a:xfrm>
            <a:off x="411163" y="712788"/>
            <a:ext cx="6081712" cy="3422650"/>
          </a:xfrm>
          <a:solidFill>
            <a:srgbClr val="4F81BD"/>
          </a:solidFill>
          <a:ln w="25402">
            <a:solidFill>
              <a:srgbClr val="385D8A"/>
            </a:solidFill>
            <a:prstDash val="solid"/>
          </a:ln>
        </p:spPr>
      </p:sp>
      <p:sp>
        <p:nvSpPr>
          <p:cNvPr id="4" name="Notizenplatzhalter 3"/>
          <p:cNvSpPr txBox="1">
            <a:spLocks noGrp="1"/>
          </p:cNvSpPr>
          <p:nvPr>
            <p:ph type="body" sz="quarter" idx="1"/>
          </p:nvPr>
        </p:nvSpPr>
        <p:spPr>
          <a:xfrm>
            <a:off x="940771" y="4348593"/>
            <a:ext cx="5018062" cy="277721"/>
          </a:xfrm>
          <a:ln w="9363">
            <a:solidFill>
              <a:srgbClr val="000000"/>
            </a:solidFill>
            <a:prstDash val="solid"/>
            <a:miter/>
          </a:ln>
        </p:spPr>
        <p:txBody>
          <a:bodyPr lIns="92162" tIns="46076" rIns="92162" bIns="46076">
            <a:spAutoFit/>
          </a:bodyPr>
          <a:lstStyle/>
          <a:p>
            <a:endParaRPr lang="de-DE"/>
          </a:p>
        </p:txBody>
      </p:sp>
    </p:spTree>
    <p:extLst>
      <p:ext uri="{BB962C8B-B14F-4D97-AF65-F5344CB8AC3E}">
        <p14:creationId xmlns:p14="http://schemas.microsoft.com/office/powerpoint/2010/main" val="2988419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BF1C7F0C-3BDD-44E0-823E-2719222C7F15}" type="datetimeFigureOut">
              <a:rPr lang="de-DE" smtClean="0"/>
              <a:t>12.06.2018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a:xfrm>
            <a:off x="8760296" y="6356351"/>
            <a:ext cx="2844800" cy="365125"/>
          </a:xfrm>
        </p:spPr>
        <p:txBody>
          <a:bodyPr/>
          <a:lstStyle/>
          <a:p>
            <a:fld id="{9B039722-80C2-448E-860E-5DABD1CD269A}" type="slidenum">
              <a:rPr lang="de-DE" smtClean="0"/>
              <a:t>‹Nr.›</a:t>
            </a:fld>
            <a:endParaRPr lang="de-DE"/>
          </a:p>
        </p:txBody>
      </p:sp>
    </p:spTree>
    <p:extLst>
      <p:ext uri="{BB962C8B-B14F-4D97-AF65-F5344CB8AC3E}">
        <p14:creationId xmlns:p14="http://schemas.microsoft.com/office/powerpoint/2010/main" val="24834717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F1C7F0C-3BDD-44E0-823E-2719222C7F15}" type="datetimeFigureOut">
              <a:rPr lang="de-DE" smtClean="0"/>
              <a:t>12.06.2018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B039722-80C2-448E-860E-5DABD1CD269A}" type="slidenum">
              <a:rPr lang="de-DE" smtClean="0"/>
              <a:t>‹Nr.›</a:t>
            </a:fld>
            <a:endParaRPr lang="de-DE"/>
          </a:p>
        </p:txBody>
      </p:sp>
    </p:spTree>
    <p:extLst>
      <p:ext uri="{BB962C8B-B14F-4D97-AF65-F5344CB8AC3E}">
        <p14:creationId xmlns:p14="http://schemas.microsoft.com/office/powerpoint/2010/main" val="1200554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F1C7F0C-3BDD-44E0-823E-2719222C7F15}" type="datetimeFigureOut">
              <a:rPr lang="de-DE" smtClean="0"/>
              <a:t>12.06.2018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B039722-80C2-448E-860E-5DABD1CD269A}" type="slidenum">
              <a:rPr lang="de-DE" smtClean="0"/>
              <a:t>‹Nr.›</a:t>
            </a:fld>
            <a:endParaRPr lang="de-DE"/>
          </a:p>
        </p:txBody>
      </p:sp>
    </p:spTree>
    <p:extLst>
      <p:ext uri="{BB962C8B-B14F-4D97-AF65-F5344CB8AC3E}">
        <p14:creationId xmlns:p14="http://schemas.microsoft.com/office/powerpoint/2010/main" val="1256549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BF1C7F0C-3BDD-44E0-823E-2719222C7F15}" type="datetimeFigureOut">
              <a:rPr lang="de-DE" smtClean="0">
                <a:solidFill>
                  <a:prstClr val="black">
                    <a:tint val="75000"/>
                  </a:prstClr>
                </a:solidFill>
              </a:rPr>
              <a:pPr/>
              <a:t>12.06.2018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B039722-80C2-448E-860E-5DABD1CD269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449998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F1C7F0C-3BDD-44E0-823E-2719222C7F15}" type="datetimeFigureOut">
              <a:rPr lang="de-DE" smtClean="0">
                <a:solidFill>
                  <a:prstClr val="black">
                    <a:tint val="75000"/>
                  </a:prstClr>
                </a:solidFill>
              </a:rPr>
              <a:pPr/>
              <a:t>12.06.2018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B039722-80C2-448E-860E-5DABD1CD269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643561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BF1C7F0C-3BDD-44E0-823E-2719222C7F15}" type="datetimeFigureOut">
              <a:rPr lang="de-DE" smtClean="0">
                <a:solidFill>
                  <a:prstClr val="black">
                    <a:tint val="75000"/>
                  </a:prstClr>
                </a:solidFill>
              </a:rPr>
              <a:pPr/>
              <a:t>12.06.2018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B039722-80C2-448E-860E-5DABD1CD269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257905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BF1C7F0C-3BDD-44E0-823E-2719222C7F15}" type="datetimeFigureOut">
              <a:rPr lang="de-DE" smtClean="0">
                <a:solidFill>
                  <a:prstClr val="black">
                    <a:tint val="75000"/>
                  </a:prstClr>
                </a:solidFill>
              </a:rPr>
              <a:pPr/>
              <a:t>12.06.2018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B039722-80C2-448E-860E-5DABD1CD269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6708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BF1C7F0C-3BDD-44E0-823E-2719222C7F15}" type="datetimeFigureOut">
              <a:rPr lang="de-DE" smtClean="0">
                <a:solidFill>
                  <a:prstClr val="black">
                    <a:tint val="75000"/>
                  </a:prstClr>
                </a:solidFill>
              </a:rPr>
              <a:pPr/>
              <a:t>12.06.2018</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9B039722-80C2-448E-860E-5DABD1CD269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404136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BF1C7F0C-3BDD-44E0-823E-2719222C7F15}" type="datetimeFigureOut">
              <a:rPr lang="de-DE" smtClean="0">
                <a:solidFill>
                  <a:prstClr val="black">
                    <a:tint val="75000"/>
                  </a:prstClr>
                </a:solidFill>
              </a:rPr>
              <a:pPr/>
              <a:t>12.06.2018</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9B039722-80C2-448E-860E-5DABD1CD269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862717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F1C7F0C-3BDD-44E0-823E-2719222C7F15}" type="datetimeFigureOut">
              <a:rPr lang="de-DE" smtClean="0">
                <a:solidFill>
                  <a:prstClr val="black">
                    <a:tint val="75000"/>
                  </a:prstClr>
                </a:solidFill>
              </a:rPr>
              <a:pPr/>
              <a:t>12.06.2018</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9B039722-80C2-448E-860E-5DABD1CD269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8754634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BF1C7F0C-3BDD-44E0-823E-2719222C7F15}" type="datetimeFigureOut">
              <a:rPr lang="de-DE" smtClean="0">
                <a:solidFill>
                  <a:prstClr val="black">
                    <a:tint val="75000"/>
                  </a:prstClr>
                </a:solidFill>
              </a:rPr>
              <a:pPr/>
              <a:t>12.06.2018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B039722-80C2-448E-860E-5DABD1CD269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3260017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F1C7F0C-3BDD-44E0-823E-2719222C7F15}" type="datetimeFigureOut">
              <a:rPr lang="de-DE" smtClean="0"/>
              <a:t>12.06.2018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B039722-80C2-448E-860E-5DABD1CD269A}" type="slidenum">
              <a:rPr lang="de-DE" smtClean="0"/>
              <a:t>‹Nr.›</a:t>
            </a:fld>
            <a:endParaRPr lang="de-DE"/>
          </a:p>
        </p:txBody>
      </p:sp>
    </p:spTree>
    <p:extLst>
      <p:ext uri="{BB962C8B-B14F-4D97-AF65-F5344CB8AC3E}">
        <p14:creationId xmlns:p14="http://schemas.microsoft.com/office/powerpoint/2010/main" val="798759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BF1C7F0C-3BDD-44E0-823E-2719222C7F15}" type="datetimeFigureOut">
              <a:rPr lang="de-DE" smtClean="0">
                <a:solidFill>
                  <a:prstClr val="black">
                    <a:tint val="75000"/>
                  </a:prstClr>
                </a:solidFill>
              </a:rPr>
              <a:pPr/>
              <a:t>12.06.2018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B039722-80C2-448E-860E-5DABD1CD269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69461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F1C7F0C-3BDD-44E0-823E-2719222C7F15}" type="datetimeFigureOut">
              <a:rPr lang="de-DE" smtClean="0">
                <a:solidFill>
                  <a:prstClr val="black">
                    <a:tint val="75000"/>
                  </a:prstClr>
                </a:solidFill>
              </a:rPr>
              <a:pPr/>
              <a:t>12.06.2018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B039722-80C2-448E-860E-5DABD1CD269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96019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F1C7F0C-3BDD-44E0-823E-2719222C7F15}" type="datetimeFigureOut">
              <a:rPr lang="de-DE" smtClean="0">
                <a:solidFill>
                  <a:prstClr val="black">
                    <a:tint val="75000"/>
                  </a:prstClr>
                </a:solidFill>
              </a:rPr>
              <a:pPr/>
              <a:t>12.06.2018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B039722-80C2-448E-860E-5DABD1CD269A}"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12791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BF1C7F0C-3BDD-44E0-823E-2719222C7F15}" type="datetimeFigureOut">
              <a:rPr lang="de-DE" smtClean="0"/>
              <a:t>12.06.2018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B039722-80C2-448E-860E-5DABD1CD269A}" type="slidenum">
              <a:rPr lang="de-DE" smtClean="0"/>
              <a:t>‹Nr.›</a:t>
            </a:fld>
            <a:endParaRPr lang="de-DE"/>
          </a:p>
        </p:txBody>
      </p:sp>
    </p:spTree>
    <p:extLst>
      <p:ext uri="{BB962C8B-B14F-4D97-AF65-F5344CB8AC3E}">
        <p14:creationId xmlns:p14="http://schemas.microsoft.com/office/powerpoint/2010/main" val="2750121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BF1C7F0C-3BDD-44E0-823E-2719222C7F15}" type="datetimeFigureOut">
              <a:rPr lang="de-DE" smtClean="0"/>
              <a:t>12.06.2018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B039722-80C2-448E-860E-5DABD1CD269A}" type="slidenum">
              <a:rPr lang="de-DE" smtClean="0"/>
              <a:t>‹Nr.›</a:t>
            </a:fld>
            <a:endParaRPr lang="de-DE"/>
          </a:p>
        </p:txBody>
      </p:sp>
    </p:spTree>
    <p:extLst>
      <p:ext uri="{BB962C8B-B14F-4D97-AF65-F5344CB8AC3E}">
        <p14:creationId xmlns:p14="http://schemas.microsoft.com/office/powerpoint/2010/main" val="1374655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BF1C7F0C-3BDD-44E0-823E-2719222C7F15}" type="datetimeFigureOut">
              <a:rPr lang="de-DE" smtClean="0"/>
              <a:t>12.06.2018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9B039722-80C2-448E-860E-5DABD1CD269A}" type="slidenum">
              <a:rPr lang="de-DE" smtClean="0"/>
              <a:t>‹Nr.›</a:t>
            </a:fld>
            <a:endParaRPr lang="de-DE"/>
          </a:p>
        </p:txBody>
      </p:sp>
    </p:spTree>
    <p:extLst>
      <p:ext uri="{BB962C8B-B14F-4D97-AF65-F5344CB8AC3E}">
        <p14:creationId xmlns:p14="http://schemas.microsoft.com/office/powerpoint/2010/main" val="324084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BF1C7F0C-3BDD-44E0-823E-2719222C7F15}" type="datetimeFigureOut">
              <a:rPr lang="de-DE" smtClean="0"/>
              <a:t>12.06.2018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B039722-80C2-448E-860E-5DABD1CD269A}" type="slidenum">
              <a:rPr lang="de-DE" smtClean="0"/>
              <a:t>‹Nr.›</a:t>
            </a:fld>
            <a:endParaRPr lang="de-DE"/>
          </a:p>
        </p:txBody>
      </p:sp>
    </p:spTree>
    <p:extLst>
      <p:ext uri="{BB962C8B-B14F-4D97-AF65-F5344CB8AC3E}">
        <p14:creationId xmlns:p14="http://schemas.microsoft.com/office/powerpoint/2010/main" val="4185678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F1C7F0C-3BDD-44E0-823E-2719222C7F15}" type="datetimeFigureOut">
              <a:rPr lang="de-DE" smtClean="0"/>
              <a:t>12.06.2018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B039722-80C2-448E-860E-5DABD1CD269A}" type="slidenum">
              <a:rPr lang="de-DE" smtClean="0"/>
              <a:t>‹Nr.›</a:t>
            </a:fld>
            <a:endParaRPr lang="de-DE"/>
          </a:p>
        </p:txBody>
      </p:sp>
    </p:spTree>
    <p:extLst>
      <p:ext uri="{BB962C8B-B14F-4D97-AF65-F5344CB8AC3E}">
        <p14:creationId xmlns:p14="http://schemas.microsoft.com/office/powerpoint/2010/main" val="719173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BF1C7F0C-3BDD-44E0-823E-2719222C7F15}" type="datetimeFigureOut">
              <a:rPr lang="de-DE" smtClean="0"/>
              <a:t>12.06.2018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B039722-80C2-448E-860E-5DABD1CD269A}" type="slidenum">
              <a:rPr lang="de-DE" smtClean="0"/>
              <a:t>‹Nr.›</a:t>
            </a:fld>
            <a:endParaRPr lang="de-DE"/>
          </a:p>
        </p:txBody>
      </p:sp>
    </p:spTree>
    <p:extLst>
      <p:ext uri="{BB962C8B-B14F-4D97-AF65-F5344CB8AC3E}">
        <p14:creationId xmlns:p14="http://schemas.microsoft.com/office/powerpoint/2010/main" val="3026936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BF1C7F0C-3BDD-44E0-823E-2719222C7F15}" type="datetimeFigureOut">
              <a:rPr lang="de-DE" smtClean="0"/>
              <a:t>12.06.2018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B039722-80C2-448E-860E-5DABD1CD269A}" type="slidenum">
              <a:rPr lang="de-DE" smtClean="0"/>
              <a:t>‹Nr.›</a:t>
            </a:fld>
            <a:endParaRPr lang="de-DE"/>
          </a:p>
        </p:txBody>
      </p:sp>
    </p:spTree>
    <p:extLst>
      <p:ext uri="{BB962C8B-B14F-4D97-AF65-F5344CB8AC3E}">
        <p14:creationId xmlns:p14="http://schemas.microsoft.com/office/powerpoint/2010/main" val="1154471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C7F0C-3BDD-44E0-823E-2719222C7F15}" type="datetimeFigureOut">
              <a:rPr lang="de-DE" smtClean="0"/>
              <a:t>12.06.2018</a:t>
            </a:fld>
            <a:endParaRPr lang="de-DE"/>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39722-80C2-448E-860E-5DABD1CD269A}" type="slidenum">
              <a:rPr lang="de-DE" smtClean="0"/>
              <a:t>‹Nr.›</a:t>
            </a:fld>
            <a:endParaRPr lang="de-DE"/>
          </a:p>
        </p:txBody>
      </p:sp>
      <p:pic>
        <p:nvPicPr>
          <p:cNvPr id="7" name="Picture 5" descr="Logo_BHV"/>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10781587" y="86260"/>
            <a:ext cx="1295400" cy="461698"/>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feld 7"/>
          <p:cNvSpPr txBox="1"/>
          <p:nvPr userDrawn="1"/>
        </p:nvSpPr>
        <p:spPr>
          <a:xfrm>
            <a:off x="1" y="6642556"/>
            <a:ext cx="1658467" cy="215444"/>
          </a:xfrm>
          <a:prstGeom prst="rect">
            <a:avLst/>
          </a:prstGeom>
          <a:noFill/>
        </p:spPr>
        <p:txBody>
          <a:bodyPr wrap="none" rtlCol="0">
            <a:spAutoFit/>
          </a:bodyPr>
          <a:lstStyle/>
          <a:p>
            <a:pPr marL="0" marR="0" indent="0" algn="l" defTabSz="356616" rtl="0" eaLnBrk="1" fontAlgn="auto" latinLnBrk="0" hangingPunct="1">
              <a:lnSpc>
                <a:spcPct val="100000"/>
              </a:lnSpc>
              <a:spcBef>
                <a:spcPts val="0"/>
              </a:spcBef>
              <a:spcAft>
                <a:spcPts val="0"/>
              </a:spcAft>
              <a:buClrTx/>
              <a:buSzTx/>
              <a:buFontTx/>
              <a:buNone/>
              <a:tabLst/>
              <a:defRPr/>
            </a:pPr>
            <a:r>
              <a:rPr lang="en-US" sz="800" dirty="0" smtClean="0"/>
              <a:t>© SRA	Version </a:t>
            </a:r>
            <a:r>
              <a:rPr lang="en-US" sz="800" dirty="0" smtClean="0"/>
              <a:t>1.2</a:t>
            </a:r>
            <a:r>
              <a:rPr lang="en-US" sz="800" dirty="0" smtClean="0"/>
              <a:t>	</a:t>
            </a:r>
            <a:r>
              <a:rPr lang="en-US" sz="800" dirty="0" err="1" smtClean="0"/>
              <a:t>Juni</a:t>
            </a:r>
            <a:r>
              <a:rPr lang="en-US" sz="800" dirty="0" smtClean="0"/>
              <a:t> </a:t>
            </a:r>
            <a:r>
              <a:rPr lang="en-US" sz="800" dirty="0" smtClean="0"/>
              <a:t>2018</a:t>
            </a:r>
            <a:endParaRPr lang="en-US" sz="800" dirty="0"/>
          </a:p>
        </p:txBody>
      </p:sp>
      <p:sp>
        <p:nvSpPr>
          <p:cNvPr id="9" name="Slide Number Placeholder 5"/>
          <p:cNvSpPr txBox="1">
            <a:spLocks/>
          </p:cNvSpPr>
          <p:nvPr userDrawn="1"/>
        </p:nvSpPr>
        <p:spPr>
          <a:xfrm>
            <a:off x="9495645" y="6669360"/>
            <a:ext cx="1270000" cy="188640"/>
          </a:xfrm>
          <a:prstGeom prst="rect">
            <a:avLst/>
          </a:prstGeom>
        </p:spPr>
        <p:txBody>
          <a:bodyPr vert="horz" lIns="71323" tIns="35662" rIns="71323" bIns="35662" rtlCol="0" anchor="ctr"/>
          <a:lstStyle>
            <a:defPPr>
              <a:defRPr lang="en-US"/>
            </a:defPPr>
            <a:lvl1pPr marL="0" algn="r" defTabSz="356616" rtl="0" eaLnBrk="1" latinLnBrk="0" hangingPunct="1">
              <a:defRPr sz="800" kern="1200">
                <a:solidFill>
                  <a:schemeClr val="tx1"/>
                </a:solidFill>
                <a:latin typeface="+mn-lt"/>
                <a:ea typeface="+mn-ea"/>
                <a:cs typeface="+mn-cs"/>
              </a:defRPr>
            </a:lvl1pPr>
            <a:lvl2pPr marL="356616" algn="l" defTabSz="356616" rtl="0" eaLnBrk="1" latinLnBrk="0" hangingPunct="1">
              <a:defRPr sz="1400" kern="1200">
                <a:solidFill>
                  <a:schemeClr val="tx1"/>
                </a:solidFill>
                <a:latin typeface="+mn-lt"/>
                <a:ea typeface="+mn-ea"/>
                <a:cs typeface="+mn-cs"/>
              </a:defRPr>
            </a:lvl2pPr>
            <a:lvl3pPr marL="713232" algn="l" defTabSz="356616" rtl="0" eaLnBrk="1" latinLnBrk="0" hangingPunct="1">
              <a:defRPr sz="1400" kern="1200">
                <a:solidFill>
                  <a:schemeClr val="tx1"/>
                </a:solidFill>
                <a:latin typeface="+mn-lt"/>
                <a:ea typeface="+mn-ea"/>
                <a:cs typeface="+mn-cs"/>
              </a:defRPr>
            </a:lvl3pPr>
            <a:lvl4pPr marL="1069848" algn="l" defTabSz="356616" rtl="0" eaLnBrk="1" latinLnBrk="0" hangingPunct="1">
              <a:defRPr sz="1400" kern="1200">
                <a:solidFill>
                  <a:schemeClr val="tx1"/>
                </a:solidFill>
                <a:latin typeface="+mn-lt"/>
                <a:ea typeface="+mn-ea"/>
                <a:cs typeface="+mn-cs"/>
              </a:defRPr>
            </a:lvl4pPr>
            <a:lvl5pPr marL="1426464" algn="l" defTabSz="356616" rtl="0" eaLnBrk="1" latinLnBrk="0" hangingPunct="1">
              <a:defRPr sz="1400" kern="1200">
                <a:solidFill>
                  <a:schemeClr val="tx1"/>
                </a:solidFill>
                <a:latin typeface="+mn-lt"/>
                <a:ea typeface="+mn-ea"/>
                <a:cs typeface="+mn-cs"/>
              </a:defRPr>
            </a:lvl5pPr>
            <a:lvl6pPr marL="1783080" algn="l" defTabSz="356616" rtl="0" eaLnBrk="1" latinLnBrk="0" hangingPunct="1">
              <a:defRPr sz="1400" kern="1200">
                <a:solidFill>
                  <a:schemeClr val="tx1"/>
                </a:solidFill>
                <a:latin typeface="+mn-lt"/>
                <a:ea typeface="+mn-ea"/>
                <a:cs typeface="+mn-cs"/>
              </a:defRPr>
            </a:lvl6pPr>
            <a:lvl7pPr marL="2139696" algn="l" defTabSz="356616" rtl="0" eaLnBrk="1" latinLnBrk="0" hangingPunct="1">
              <a:defRPr sz="1400" kern="1200">
                <a:solidFill>
                  <a:schemeClr val="tx1"/>
                </a:solidFill>
                <a:latin typeface="+mn-lt"/>
                <a:ea typeface="+mn-ea"/>
                <a:cs typeface="+mn-cs"/>
              </a:defRPr>
            </a:lvl7pPr>
            <a:lvl8pPr marL="2496312" algn="l" defTabSz="356616" rtl="0" eaLnBrk="1" latinLnBrk="0" hangingPunct="1">
              <a:defRPr sz="1400" kern="1200">
                <a:solidFill>
                  <a:schemeClr val="tx1"/>
                </a:solidFill>
                <a:latin typeface="+mn-lt"/>
                <a:ea typeface="+mn-ea"/>
                <a:cs typeface="+mn-cs"/>
              </a:defRPr>
            </a:lvl8pPr>
            <a:lvl9pPr marL="2852928" algn="l" defTabSz="356616" rtl="0" eaLnBrk="1" latinLnBrk="0" hangingPunct="1">
              <a:defRPr sz="1400" kern="1200">
                <a:solidFill>
                  <a:schemeClr val="tx1"/>
                </a:solidFill>
                <a:latin typeface="+mn-lt"/>
                <a:ea typeface="+mn-ea"/>
                <a:cs typeface="+mn-cs"/>
              </a:defRPr>
            </a:lvl9pPr>
          </a:lstStyle>
          <a:p>
            <a:r>
              <a:rPr lang="en-US" sz="800" dirty="0" err="1"/>
              <a:t>Seite</a:t>
            </a:r>
            <a:r>
              <a:rPr lang="en-US" sz="800" baseline="0" dirty="0"/>
              <a:t> </a:t>
            </a:r>
            <a:fld id="{6D22F896-40B5-4ADD-8801-0D06FADFA095}" type="slidenum">
              <a:rPr lang="en-US" sz="800" smtClean="0"/>
              <a:pPr/>
              <a:t>‹Nr.›</a:t>
            </a:fld>
            <a:r>
              <a:rPr lang="en-US" sz="800" dirty="0"/>
              <a:t> von </a:t>
            </a:r>
            <a:r>
              <a:rPr lang="en-US" sz="800" dirty="0" smtClean="0"/>
              <a:t>44</a:t>
            </a:r>
            <a:endParaRPr lang="en-US" sz="800" dirty="0"/>
          </a:p>
        </p:txBody>
      </p:sp>
      <p:pic>
        <p:nvPicPr>
          <p:cNvPr id="10" name="Picture 2" descr="C:\Users\d.dimper\Desktop\Präsentationen\Logo BHV.png"/>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11008921" y="6039128"/>
            <a:ext cx="1034411" cy="77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260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C7F0C-3BDD-44E0-823E-2719222C7F15}" type="datetimeFigureOut">
              <a:rPr lang="de-DE" smtClean="0">
                <a:solidFill>
                  <a:prstClr val="black">
                    <a:tint val="75000"/>
                  </a:prstClr>
                </a:solidFill>
              </a:rPr>
              <a:pPr/>
              <a:t>12.06.2018</a:t>
            </a:fld>
            <a:endParaRPr lang="de-DE">
              <a:solidFill>
                <a:prstClr val="black">
                  <a:tint val="75000"/>
                </a:prstClr>
              </a:solidFill>
            </a:endParaRPr>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39722-80C2-448E-860E-5DABD1CD269A}" type="slidenum">
              <a:rPr lang="de-DE" smtClean="0">
                <a:solidFill>
                  <a:prstClr val="black">
                    <a:tint val="75000"/>
                  </a:prstClr>
                </a:solidFill>
              </a:rPr>
              <a:pPr/>
              <a:t>‹Nr.›</a:t>
            </a:fld>
            <a:endParaRPr lang="de-DE">
              <a:solidFill>
                <a:prstClr val="black">
                  <a:tint val="75000"/>
                </a:prstClr>
              </a:solidFill>
            </a:endParaRPr>
          </a:p>
        </p:txBody>
      </p:sp>
      <p:pic>
        <p:nvPicPr>
          <p:cNvPr id="7" name="Picture 5" descr="Logo_BHV"/>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10781587" y="86260"/>
            <a:ext cx="1295400" cy="461698"/>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feld 7"/>
          <p:cNvSpPr txBox="1"/>
          <p:nvPr userDrawn="1"/>
        </p:nvSpPr>
        <p:spPr>
          <a:xfrm>
            <a:off x="1" y="6642556"/>
            <a:ext cx="1658467" cy="215444"/>
          </a:xfrm>
          <a:prstGeom prst="rect">
            <a:avLst/>
          </a:prstGeom>
          <a:noFill/>
        </p:spPr>
        <p:txBody>
          <a:bodyPr wrap="none" rtlCol="0">
            <a:spAutoFit/>
          </a:bodyPr>
          <a:lstStyle/>
          <a:p>
            <a:pPr defTabSz="356616">
              <a:defRPr/>
            </a:pPr>
            <a:r>
              <a:rPr lang="en-US" sz="800" dirty="0">
                <a:solidFill>
                  <a:prstClr val="black"/>
                </a:solidFill>
              </a:rPr>
              <a:t>© SRA	Version </a:t>
            </a:r>
            <a:r>
              <a:rPr lang="en-US" sz="800" dirty="0" smtClean="0">
                <a:solidFill>
                  <a:prstClr val="black"/>
                </a:solidFill>
              </a:rPr>
              <a:t>1.2</a:t>
            </a:r>
            <a:r>
              <a:rPr lang="en-US" sz="800" dirty="0">
                <a:solidFill>
                  <a:prstClr val="black"/>
                </a:solidFill>
              </a:rPr>
              <a:t>	</a:t>
            </a:r>
            <a:r>
              <a:rPr lang="en-US" sz="800" dirty="0" err="1" smtClean="0">
                <a:solidFill>
                  <a:prstClr val="black"/>
                </a:solidFill>
              </a:rPr>
              <a:t>Juni</a:t>
            </a:r>
            <a:r>
              <a:rPr lang="en-US" sz="800" dirty="0" smtClean="0">
                <a:solidFill>
                  <a:prstClr val="black"/>
                </a:solidFill>
              </a:rPr>
              <a:t> 2018</a:t>
            </a:r>
            <a:endParaRPr lang="en-US" sz="800" dirty="0">
              <a:solidFill>
                <a:prstClr val="black"/>
              </a:solidFill>
            </a:endParaRPr>
          </a:p>
        </p:txBody>
      </p:sp>
      <p:sp>
        <p:nvSpPr>
          <p:cNvPr id="9" name="Slide Number Placeholder 5"/>
          <p:cNvSpPr txBox="1">
            <a:spLocks/>
          </p:cNvSpPr>
          <p:nvPr userDrawn="1"/>
        </p:nvSpPr>
        <p:spPr>
          <a:xfrm>
            <a:off x="9495645" y="6669360"/>
            <a:ext cx="1270000" cy="188640"/>
          </a:xfrm>
          <a:prstGeom prst="rect">
            <a:avLst/>
          </a:prstGeom>
        </p:spPr>
        <p:txBody>
          <a:bodyPr vert="horz" lIns="71323" tIns="35662" rIns="71323" bIns="35662" rtlCol="0" anchor="ctr"/>
          <a:lstStyle>
            <a:defPPr>
              <a:defRPr lang="en-US"/>
            </a:defPPr>
            <a:lvl1pPr marL="0" algn="r" defTabSz="356616" rtl="0" eaLnBrk="1" latinLnBrk="0" hangingPunct="1">
              <a:defRPr sz="800" kern="1200">
                <a:solidFill>
                  <a:schemeClr val="tx1"/>
                </a:solidFill>
                <a:latin typeface="+mn-lt"/>
                <a:ea typeface="+mn-ea"/>
                <a:cs typeface="+mn-cs"/>
              </a:defRPr>
            </a:lvl1pPr>
            <a:lvl2pPr marL="356616" algn="l" defTabSz="356616" rtl="0" eaLnBrk="1" latinLnBrk="0" hangingPunct="1">
              <a:defRPr sz="1400" kern="1200">
                <a:solidFill>
                  <a:schemeClr val="tx1"/>
                </a:solidFill>
                <a:latin typeface="+mn-lt"/>
                <a:ea typeface="+mn-ea"/>
                <a:cs typeface="+mn-cs"/>
              </a:defRPr>
            </a:lvl2pPr>
            <a:lvl3pPr marL="713232" algn="l" defTabSz="356616" rtl="0" eaLnBrk="1" latinLnBrk="0" hangingPunct="1">
              <a:defRPr sz="1400" kern="1200">
                <a:solidFill>
                  <a:schemeClr val="tx1"/>
                </a:solidFill>
                <a:latin typeface="+mn-lt"/>
                <a:ea typeface="+mn-ea"/>
                <a:cs typeface="+mn-cs"/>
              </a:defRPr>
            </a:lvl3pPr>
            <a:lvl4pPr marL="1069848" algn="l" defTabSz="356616" rtl="0" eaLnBrk="1" latinLnBrk="0" hangingPunct="1">
              <a:defRPr sz="1400" kern="1200">
                <a:solidFill>
                  <a:schemeClr val="tx1"/>
                </a:solidFill>
                <a:latin typeface="+mn-lt"/>
                <a:ea typeface="+mn-ea"/>
                <a:cs typeface="+mn-cs"/>
              </a:defRPr>
            </a:lvl4pPr>
            <a:lvl5pPr marL="1426464" algn="l" defTabSz="356616" rtl="0" eaLnBrk="1" latinLnBrk="0" hangingPunct="1">
              <a:defRPr sz="1400" kern="1200">
                <a:solidFill>
                  <a:schemeClr val="tx1"/>
                </a:solidFill>
                <a:latin typeface="+mn-lt"/>
                <a:ea typeface="+mn-ea"/>
                <a:cs typeface="+mn-cs"/>
              </a:defRPr>
            </a:lvl5pPr>
            <a:lvl6pPr marL="1783080" algn="l" defTabSz="356616" rtl="0" eaLnBrk="1" latinLnBrk="0" hangingPunct="1">
              <a:defRPr sz="1400" kern="1200">
                <a:solidFill>
                  <a:schemeClr val="tx1"/>
                </a:solidFill>
                <a:latin typeface="+mn-lt"/>
                <a:ea typeface="+mn-ea"/>
                <a:cs typeface="+mn-cs"/>
              </a:defRPr>
            </a:lvl6pPr>
            <a:lvl7pPr marL="2139696" algn="l" defTabSz="356616" rtl="0" eaLnBrk="1" latinLnBrk="0" hangingPunct="1">
              <a:defRPr sz="1400" kern="1200">
                <a:solidFill>
                  <a:schemeClr val="tx1"/>
                </a:solidFill>
                <a:latin typeface="+mn-lt"/>
                <a:ea typeface="+mn-ea"/>
                <a:cs typeface="+mn-cs"/>
              </a:defRPr>
            </a:lvl7pPr>
            <a:lvl8pPr marL="2496312" algn="l" defTabSz="356616" rtl="0" eaLnBrk="1" latinLnBrk="0" hangingPunct="1">
              <a:defRPr sz="1400" kern="1200">
                <a:solidFill>
                  <a:schemeClr val="tx1"/>
                </a:solidFill>
                <a:latin typeface="+mn-lt"/>
                <a:ea typeface="+mn-ea"/>
                <a:cs typeface="+mn-cs"/>
              </a:defRPr>
            </a:lvl8pPr>
            <a:lvl9pPr marL="2852928" algn="l" defTabSz="356616" rtl="0" eaLnBrk="1" latinLnBrk="0" hangingPunct="1">
              <a:defRPr sz="1400" kern="1200">
                <a:solidFill>
                  <a:schemeClr val="tx1"/>
                </a:solidFill>
                <a:latin typeface="+mn-lt"/>
                <a:ea typeface="+mn-ea"/>
                <a:cs typeface="+mn-cs"/>
              </a:defRPr>
            </a:lvl9pPr>
          </a:lstStyle>
          <a:p>
            <a:r>
              <a:rPr lang="en-US" dirty="0" err="1">
                <a:solidFill>
                  <a:prstClr val="black"/>
                </a:solidFill>
              </a:rPr>
              <a:t>Seite</a:t>
            </a:r>
            <a:r>
              <a:rPr lang="en-US" dirty="0">
                <a:solidFill>
                  <a:prstClr val="black"/>
                </a:solidFill>
              </a:rPr>
              <a:t> </a:t>
            </a:r>
            <a:fld id="{6D22F896-40B5-4ADD-8801-0D06FADFA095}" type="slidenum">
              <a:rPr lang="en-US" smtClean="0">
                <a:solidFill>
                  <a:prstClr val="black"/>
                </a:solidFill>
              </a:rPr>
              <a:pPr/>
              <a:t>‹Nr.›</a:t>
            </a:fld>
            <a:r>
              <a:rPr lang="en-US" dirty="0">
                <a:solidFill>
                  <a:prstClr val="black"/>
                </a:solidFill>
              </a:rPr>
              <a:t> von </a:t>
            </a:r>
            <a:r>
              <a:rPr lang="en-US" dirty="0" smtClean="0">
                <a:solidFill>
                  <a:prstClr val="black"/>
                </a:solidFill>
              </a:rPr>
              <a:t>53</a:t>
            </a:r>
            <a:endParaRPr lang="en-US" dirty="0">
              <a:solidFill>
                <a:prstClr val="black"/>
              </a:solidFill>
            </a:endParaRPr>
          </a:p>
        </p:txBody>
      </p:sp>
      <p:pic>
        <p:nvPicPr>
          <p:cNvPr id="10" name="Picture 2" descr="C:\Users\d.dimper\Desktop\Präsentationen\Logo BHV.png"/>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1008921" y="6039128"/>
            <a:ext cx="1034411" cy="77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345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hyperlink" Target="http://www.bayernhockey.de/" TargetMode="External"/><Relationship Id="rId1" Type="http://schemas.openxmlformats.org/officeDocument/2006/relationships/slideLayout" Target="../slideLayouts/slideLayout2.xml"/><Relationship Id="rId4" Type="http://schemas.openxmlformats.org/officeDocument/2006/relationships/image" Target="../media/image21.tmp"/></Relationships>
</file>

<file path=ppt/slides/_rels/slide19.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2.xml"/><Relationship Id="rId4" Type="http://schemas.openxmlformats.org/officeDocument/2006/relationships/image" Target="../media/image24.tmp"/></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bayernhockey.de/" TargetMode="External"/><Relationship Id="rId2" Type="http://schemas.openxmlformats.org/officeDocument/2006/relationships/image" Target="../media/image30.tmp"/><Relationship Id="rId1" Type="http://schemas.openxmlformats.org/officeDocument/2006/relationships/slideLayout" Target="../slideLayouts/slideLayout13.xml"/><Relationship Id="rId4" Type="http://schemas.openxmlformats.org/officeDocument/2006/relationships/image" Target="../media/image31.tm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2.png"/><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34.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5" Type="http://schemas.openxmlformats.org/officeDocument/2006/relationships/image" Target="../media/image35.png"/><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avi"/><Relationship Id="rId1" Type="http://schemas.microsoft.com/office/2007/relationships/media" Target="../media/media5.avi"/><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avi"/><Relationship Id="rId1" Type="http://schemas.microsoft.com/office/2007/relationships/media" Target="../media/media6.avi"/><Relationship Id="rId5" Type="http://schemas.openxmlformats.org/officeDocument/2006/relationships/image" Target="../media/image37.png"/><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avi"/><Relationship Id="rId1" Type="http://schemas.microsoft.com/office/2007/relationships/media" Target="../media/media7.avi"/><Relationship Id="rId5" Type="http://schemas.openxmlformats.org/officeDocument/2006/relationships/image" Target="../media/image38.png"/><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avi"/><Relationship Id="rId1" Type="http://schemas.microsoft.com/office/2007/relationships/media" Target="../media/media8.avi"/><Relationship Id="rId5" Type="http://schemas.openxmlformats.org/officeDocument/2006/relationships/image" Target="../media/image39.png"/><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avi"/><Relationship Id="rId1" Type="http://schemas.microsoft.com/office/2007/relationships/media" Target="../media/media9.avi"/><Relationship Id="rId5" Type="http://schemas.openxmlformats.org/officeDocument/2006/relationships/image" Target="../media/image40.png"/><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avi"/><Relationship Id="rId1" Type="http://schemas.microsoft.com/office/2007/relationships/media" Target="../media/media10.avi"/><Relationship Id="rId5" Type="http://schemas.openxmlformats.org/officeDocument/2006/relationships/image" Target="../media/image41.png"/><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avi"/><Relationship Id="rId1" Type="http://schemas.microsoft.com/office/2007/relationships/media" Target="../media/media11.avi"/><Relationship Id="rId5" Type="http://schemas.openxmlformats.org/officeDocument/2006/relationships/image" Target="../media/image42.png"/><Relationship Id="rId4"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avi"/><Relationship Id="rId1" Type="http://schemas.microsoft.com/office/2007/relationships/media" Target="../media/media12.avi"/><Relationship Id="rId5" Type="http://schemas.openxmlformats.org/officeDocument/2006/relationships/image" Target="../media/image43.png"/><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avi"/><Relationship Id="rId1" Type="http://schemas.microsoft.com/office/2007/relationships/media" Target="../media/media13.avi"/><Relationship Id="rId5" Type="http://schemas.openxmlformats.org/officeDocument/2006/relationships/image" Target="../media/image44.png"/><Relationship Id="rId4"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avi"/><Relationship Id="rId1" Type="http://schemas.microsoft.com/office/2007/relationships/media" Target="../media/media14.avi"/><Relationship Id="rId5" Type="http://schemas.openxmlformats.org/officeDocument/2006/relationships/image" Target="../media/image45.png"/><Relationship Id="rId4"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avi"/><Relationship Id="rId1" Type="http://schemas.microsoft.com/office/2007/relationships/media" Target="../media/media15.avi"/><Relationship Id="rId5" Type="http://schemas.openxmlformats.org/officeDocument/2006/relationships/image" Target="../media/image46.png"/><Relationship Id="rId4"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avi"/><Relationship Id="rId1" Type="http://schemas.microsoft.com/office/2007/relationships/media" Target="../media/media16.avi"/><Relationship Id="rId5" Type="http://schemas.openxmlformats.org/officeDocument/2006/relationships/image" Target="../media/image47.png"/><Relationship Id="rId4"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545025" y="1484784"/>
            <a:ext cx="9144000" cy="3293209"/>
          </a:xfrm>
          <a:prstGeom prst="rect">
            <a:avLst/>
          </a:prstGeom>
          <a:noFill/>
        </p:spPr>
        <p:txBody>
          <a:bodyPr wrap="square" rtlCol="0">
            <a:spAutoFit/>
          </a:bodyPr>
          <a:lstStyle/>
          <a:p>
            <a:pPr algn="ctr"/>
            <a:r>
              <a:rPr lang="de-DE" sz="6000" b="1" dirty="0"/>
              <a:t>Schiedsrichterausbildung</a:t>
            </a:r>
          </a:p>
          <a:p>
            <a:pPr algn="ctr"/>
            <a:r>
              <a:rPr lang="de-DE" sz="4000" b="1" dirty="0"/>
              <a:t>Modul - B</a:t>
            </a:r>
          </a:p>
          <a:p>
            <a:pPr algn="ctr"/>
            <a:r>
              <a:rPr lang="de-DE" sz="4000" b="1" dirty="0"/>
              <a:t>Feldhockey   ||   </a:t>
            </a:r>
            <a:r>
              <a:rPr lang="de-DE" sz="4000" b="1" dirty="0">
                <a:solidFill>
                  <a:srgbClr val="0070C0"/>
                </a:solidFill>
              </a:rPr>
              <a:t>Hallenhockey</a:t>
            </a:r>
          </a:p>
          <a:p>
            <a:pPr algn="ctr"/>
            <a:endParaRPr lang="de-DE" sz="3400" dirty="0"/>
          </a:p>
          <a:p>
            <a:pPr algn="ctr"/>
            <a:endParaRPr lang="de-DE" sz="3400" dirty="0"/>
          </a:p>
        </p:txBody>
      </p:sp>
      <p:pic>
        <p:nvPicPr>
          <p:cNvPr id="5" name="pfeife"/>
          <p:cNvPicPr>
            <a:picLocks noChangeAspect="1"/>
          </p:cNvPicPr>
          <p:nvPr/>
        </p:nvPicPr>
        <p:blipFill>
          <a:blip r:embed="rId3">
            <a:lum/>
            <a:alphaModFix/>
          </a:blip>
          <a:srcRect/>
          <a:stretch>
            <a:fillRect/>
          </a:stretch>
        </p:blipFill>
        <p:spPr>
          <a:xfrm>
            <a:off x="4943872" y="4149080"/>
            <a:ext cx="2342875" cy="1954438"/>
          </a:xfrm>
          <a:prstGeom prst="rect">
            <a:avLst/>
          </a:prstGeom>
          <a:noFill/>
          <a:ln>
            <a:noFill/>
          </a:ln>
        </p:spPr>
      </p:pic>
      <p:pic>
        <p:nvPicPr>
          <p:cNvPr id="6" name="Picture 14"/>
          <p:cNvPicPr>
            <a:picLocks noChangeAspect="1"/>
          </p:cNvPicPr>
          <p:nvPr/>
        </p:nvPicPr>
        <p:blipFill>
          <a:blip r:embed="rId4">
            <a:lum/>
            <a:alphaModFix/>
          </a:blip>
          <a:srcRect/>
          <a:stretch>
            <a:fillRect/>
          </a:stretch>
        </p:blipFill>
        <p:spPr>
          <a:xfrm>
            <a:off x="1828916" y="221943"/>
            <a:ext cx="1152363" cy="1120679"/>
          </a:xfrm>
          <a:prstGeom prst="rect">
            <a:avLst/>
          </a:prstGeom>
          <a:noFill/>
          <a:ln>
            <a:noFill/>
          </a:ln>
        </p:spPr>
      </p:pic>
    </p:spTree>
    <p:extLst>
      <p:ext uri="{BB962C8B-B14F-4D97-AF65-F5344CB8AC3E}">
        <p14:creationId xmlns:p14="http://schemas.microsoft.com/office/powerpoint/2010/main" val="20787618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p:txBody>
      </p:sp>
      <p:sp>
        <p:nvSpPr>
          <p:cNvPr id="5"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a:latin typeface="Times New Roman" pitchFamily="18"/>
                <a:ea typeface="Lucida Sans Unicode" pitchFamily="2"/>
                <a:cs typeface="Tahoma" pitchFamily="2"/>
              </a:rPr>
              <a:t>B - Feldhockey / </a:t>
            </a:r>
            <a:r>
              <a:rPr lang="de-DE" sz="3200" b="1" dirty="0">
                <a:solidFill>
                  <a:srgbClr val="0070C0"/>
                </a:solidFill>
                <a:latin typeface="Times New Roman" pitchFamily="18"/>
                <a:ea typeface="Lucida Sans Unicode" pitchFamily="2"/>
                <a:cs typeface="Tahoma" pitchFamily="2"/>
              </a:rPr>
              <a:t>Hallenhockey</a:t>
            </a:r>
          </a:p>
        </p:txBody>
      </p:sp>
      <p:sp>
        <p:nvSpPr>
          <p:cNvPr id="12" name="Textfeld 11"/>
          <p:cNvSpPr txBox="1"/>
          <p:nvPr/>
        </p:nvSpPr>
        <p:spPr>
          <a:xfrm>
            <a:off x="1524000" y="476673"/>
            <a:ext cx="9144000" cy="615553"/>
          </a:xfrm>
          <a:prstGeom prst="rect">
            <a:avLst/>
          </a:prstGeom>
          <a:noFill/>
        </p:spPr>
        <p:txBody>
          <a:bodyPr wrap="square" rtlCol="0">
            <a:spAutoFit/>
          </a:bodyPr>
          <a:lstStyle/>
          <a:p>
            <a:pPr algn="ctr"/>
            <a:r>
              <a:rPr lang="de-DE" sz="3400" b="1" dirty="0">
                <a:solidFill>
                  <a:srgbClr val="00B050"/>
                </a:solidFill>
              </a:rPr>
              <a:t>Persönliche Strafen (mit Karten - </a:t>
            </a:r>
            <a:r>
              <a:rPr lang="de-DE" sz="3400" b="1" dirty="0" err="1">
                <a:solidFill>
                  <a:srgbClr val="00B050"/>
                </a:solidFill>
              </a:rPr>
              <a:t>Zeitstop</a:t>
            </a:r>
            <a:r>
              <a:rPr lang="de-DE" sz="3400" b="1" dirty="0">
                <a:solidFill>
                  <a:srgbClr val="00B050"/>
                </a:solidFill>
              </a:rPr>
              <a:t>)</a:t>
            </a:r>
          </a:p>
        </p:txBody>
      </p:sp>
      <p:sp>
        <p:nvSpPr>
          <p:cNvPr id="6" name="Rechteck 5"/>
          <p:cNvSpPr/>
          <p:nvPr/>
        </p:nvSpPr>
        <p:spPr>
          <a:xfrm>
            <a:off x="1524000" y="1268760"/>
            <a:ext cx="9144000" cy="5750292"/>
          </a:xfrm>
          <a:prstGeom prst="rect">
            <a:avLst/>
          </a:prstGeom>
        </p:spPr>
        <p:txBody>
          <a:bodyPr wrap="square">
            <a:spAutoFit/>
          </a:bodyPr>
          <a:lstStyle/>
          <a:p>
            <a:pPr marL="0" lvl="1">
              <a:spcBef>
                <a:spcPts val="600"/>
              </a:spcBef>
              <a:buClr>
                <a:srgbClr val="0066CC"/>
              </a:buClr>
              <a:buSzPct val="100000"/>
              <a:defRPr sz="1800" b="0" i="0" u="none" strike="noStrike" kern="0" cap="none" spc="0" baseline="0">
                <a:solidFill>
                  <a:srgbClr val="000000"/>
                </a:solidFill>
                <a:uFillTx/>
              </a:defRPr>
            </a:pPr>
            <a:r>
              <a:rPr lang="de-DE" sz="2400" b="1" u="sng" dirty="0">
                <a:latin typeface="+mj-lt"/>
                <a:ea typeface="Lucida Sans Unicode" pitchFamily="2"/>
                <a:cs typeface="Tahoma" pitchFamily="2"/>
              </a:rPr>
              <a:t>Gelbe Karte</a:t>
            </a:r>
          </a:p>
          <a:p>
            <a:pPr marL="0" lvl="1">
              <a:spcBef>
                <a:spcPts val="600"/>
              </a:spcBef>
              <a:buClr>
                <a:srgbClr val="0066CC"/>
              </a:buClr>
              <a:buSzPct val="100000"/>
              <a:defRPr sz="1800" b="0" i="0" u="none" strike="noStrike" kern="0" cap="none" spc="0" baseline="0">
                <a:solidFill>
                  <a:srgbClr val="000000"/>
                </a:solidFill>
                <a:uFillTx/>
              </a:defRPr>
            </a:pPr>
            <a:endParaRPr lang="de-DE" sz="2400" dirty="0">
              <a:latin typeface="+mj-lt"/>
              <a:ea typeface="Lucida Sans Unicode" pitchFamily="2"/>
              <a:cs typeface="Tahoma" pitchFamily="2"/>
            </a:endParaRPr>
          </a:p>
          <a:p>
            <a:pPr marL="342900" lvl="1" indent="-342900">
              <a:spcBef>
                <a:spcPts val="6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Strafzeit muss den Spielern nicht bekannt gegeben werden. (</a:t>
            </a:r>
            <a:r>
              <a:rPr lang="de-DE" sz="2400" kern="0" dirty="0">
                <a:solidFill>
                  <a:srgbClr val="0070C0"/>
                </a:solidFill>
                <a:latin typeface="+mj-lt"/>
                <a:ea typeface="Lucida Sans Unicode" pitchFamily="2"/>
                <a:cs typeface="Tahoma" pitchFamily="2"/>
              </a:rPr>
              <a:t>Halle: Zeitnahme muss über die Strafzeit informiert werden</a:t>
            </a:r>
            <a:r>
              <a:rPr lang="de-DE" sz="2400" dirty="0">
                <a:latin typeface="+mj-lt"/>
                <a:ea typeface="Lucida Sans Unicode" pitchFamily="2"/>
                <a:cs typeface="Tahoma" pitchFamily="2"/>
              </a:rPr>
              <a:t>).</a:t>
            </a:r>
          </a:p>
          <a:p>
            <a:pPr marL="342900" lvl="1" indent="-342900">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Grundsätzlich darf ein auf Zeit hinausgestellter Spieler während einer laufenden Strafecke nicht wieder auf das Feld gelassen werden. Der Schiedsrichter soll den hinausgestellten Spieler nach Ablauf der Strafzeit dann zurückholen, wenn es der Spielverlauf erlaubt. Die Strafzeit könnte sich dadurch etwas verlängern.</a:t>
            </a:r>
          </a:p>
          <a:p>
            <a:pPr marL="342900" lvl="1" indent="-342900">
              <a:spcBef>
                <a:spcPts val="500"/>
              </a:spcBef>
              <a:buClr>
                <a:schemeClr val="tx1"/>
              </a:buClr>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Eintragung in den Elektronischen Spielberichtsbogen</a:t>
            </a:r>
          </a:p>
          <a:p>
            <a:pPr marL="342900" lvl="1" indent="-342900">
              <a:spcBef>
                <a:spcPts val="500"/>
              </a:spcBef>
              <a:buClr>
                <a:schemeClr val="tx1"/>
              </a:buClr>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Derselbe Spieler kann nur einmal die gelbe Karte erhalten</a:t>
            </a:r>
          </a:p>
          <a:p>
            <a:pPr marL="342900" lvl="1" indent="-342900">
              <a:spcBef>
                <a:spcPts val="500"/>
              </a:spcBef>
              <a:buClr>
                <a:schemeClr val="tx1"/>
              </a:buClr>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Bankstrafen gegen Trainer, Betreuer, Auswechselspieler sind Grundsätzlich mit gelb zu ahnden</a:t>
            </a:r>
          </a:p>
          <a:p>
            <a:pPr marL="0" lvl="1">
              <a:spcBef>
                <a:spcPts val="600"/>
              </a:spcBef>
              <a:buClr>
                <a:srgbClr val="0066CC"/>
              </a:buClr>
              <a:buSzPct val="100000"/>
              <a:defRPr sz="1800" b="0" i="0" u="none" strike="noStrike" kern="0" cap="none" spc="0" baseline="0">
                <a:solidFill>
                  <a:srgbClr val="000000"/>
                </a:solidFill>
                <a:uFillTx/>
              </a:defRPr>
            </a:pPr>
            <a:endParaRPr lang="de-DE" sz="2400" dirty="0">
              <a:latin typeface="+mj-lt"/>
              <a:ea typeface="Lucida Sans Unicode" pitchFamily="2"/>
              <a:cs typeface="Tahoma" pitchFamily="2"/>
            </a:endParaRPr>
          </a:p>
        </p:txBody>
      </p:sp>
      <p:sp>
        <p:nvSpPr>
          <p:cNvPr id="8" name="Freihandform 9"/>
          <p:cNvSpPr/>
          <p:nvPr/>
        </p:nvSpPr>
        <p:spPr>
          <a:xfrm>
            <a:off x="5454447" y="1412777"/>
            <a:ext cx="609840" cy="533515"/>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FFFF00"/>
          </a:solidFill>
          <a:ln w="9363">
            <a:solidFill>
              <a:srgbClr val="003399"/>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a:solidFill>
                <a:srgbClr val="000000"/>
              </a:solidFill>
              <a:latin typeface="Times New Roman" pitchFamily="18"/>
              <a:ea typeface="Lucida Sans Unicode" pitchFamily="2"/>
              <a:cs typeface="Tahoma" pitchFamily="2"/>
            </a:endParaRPr>
          </a:p>
        </p:txBody>
      </p:sp>
    </p:spTree>
    <p:extLst>
      <p:ext uri="{BB962C8B-B14F-4D97-AF65-F5344CB8AC3E}">
        <p14:creationId xmlns:p14="http://schemas.microsoft.com/office/powerpoint/2010/main" val="2341712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p:txBody>
      </p:sp>
      <p:sp>
        <p:nvSpPr>
          <p:cNvPr id="5"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a:latin typeface="Times New Roman" pitchFamily="18"/>
                <a:ea typeface="Lucida Sans Unicode" pitchFamily="2"/>
                <a:cs typeface="Tahoma" pitchFamily="2"/>
              </a:rPr>
              <a:t>B - Feldhockey / </a:t>
            </a:r>
            <a:r>
              <a:rPr lang="de-DE" sz="3200" b="1" dirty="0">
                <a:solidFill>
                  <a:srgbClr val="0070C0"/>
                </a:solidFill>
                <a:latin typeface="Times New Roman" pitchFamily="18"/>
                <a:ea typeface="Lucida Sans Unicode" pitchFamily="2"/>
                <a:cs typeface="Tahoma" pitchFamily="2"/>
              </a:rPr>
              <a:t>Hallenhockey</a:t>
            </a:r>
          </a:p>
        </p:txBody>
      </p:sp>
      <p:sp>
        <p:nvSpPr>
          <p:cNvPr id="12" name="Textfeld 11"/>
          <p:cNvSpPr txBox="1"/>
          <p:nvPr/>
        </p:nvSpPr>
        <p:spPr>
          <a:xfrm>
            <a:off x="1524000" y="476673"/>
            <a:ext cx="9144000" cy="615553"/>
          </a:xfrm>
          <a:prstGeom prst="rect">
            <a:avLst/>
          </a:prstGeom>
          <a:noFill/>
        </p:spPr>
        <p:txBody>
          <a:bodyPr wrap="square" rtlCol="0">
            <a:spAutoFit/>
          </a:bodyPr>
          <a:lstStyle/>
          <a:p>
            <a:pPr algn="ctr"/>
            <a:r>
              <a:rPr lang="de-DE" sz="3400" b="1" dirty="0">
                <a:solidFill>
                  <a:srgbClr val="00B050"/>
                </a:solidFill>
              </a:rPr>
              <a:t>Persönliche Strafen (mit Karten - </a:t>
            </a:r>
            <a:r>
              <a:rPr lang="de-DE" sz="3400" b="1" dirty="0" err="1">
                <a:solidFill>
                  <a:srgbClr val="00B050"/>
                </a:solidFill>
              </a:rPr>
              <a:t>Zeitstop</a:t>
            </a:r>
            <a:r>
              <a:rPr lang="de-DE" sz="3400" b="1" dirty="0">
                <a:solidFill>
                  <a:srgbClr val="00B050"/>
                </a:solidFill>
              </a:rPr>
              <a:t>)</a:t>
            </a:r>
          </a:p>
        </p:txBody>
      </p:sp>
      <p:sp>
        <p:nvSpPr>
          <p:cNvPr id="6" name="Rechteck 5"/>
          <p:cNvSpPr/>
          <p:nvPr/>
        </p:nvSpPr>
        <p:spPr>
          <a:xfrm>
            <a:off x="1524000" y="1268760"/>
            <a:ext cx="9144000" cy="3739998"/>
          </a:xfrm>
          <a:prstGeom prst="rect">
            <a:avLst/>
          </a:prstGeom>
        </p:spPr>
        <p:txBody>
          <a:bodyPr wrap="square">
            <a:spAutoFit/>
          </a:bodyPr>
          <a:lstStyle/>
          <a:p>
            <a:pPr marL="0" lvl="1">
              <a:spcBef>
                <a:spcPts val="600"/>
              </a:spcBef>
              <a:buClr>
                <a:srgbClr val="0066CC"/>
              </a:buClr>
              <a:buSzPct val="100000"/>
              <a:defRPr sz="1800" b="0" i="0" u="none" strike="noStrike" kern="0" cap="none" spc="0" baseline="0">
                <a:solidFill>
                  <a:srgbClr val="000000"/>
                </a:solidFill>
                <a:uFillTx/>
              </a:defRPr>
            </a:pPr>
            <a:r>
              <a:rPr lang="de-DE" sz="2400" b="1" u="sng" dirty="0">
                <a:latin typeface="+mj-lt"/>
                <a:ea typeface="Lucida Sans Unicode" pitchFamily="2"/>
                <a:cs typeface="Tahoma" pitchFamily="2"/>
              </a:rPr>
              <a:t>Gelb-Rote Karte</a:t>
            </a:r>
          </a:p>
          <a:p>
            <a:pPr marL="0" lvl="1">
              <a:spcBef>
                <a:spcPts val="600"/>
              </a:spcBef>
              <a:buClr>
                <a:srgbClr val="0066CC"/>
              </a:buClr>
              <a:buSzPct val="100000"/>
              <a:defRPr sz="1800" b="0" i="0" u="none" strike="noStrike" kern="0" cap="none" spc="0" baseline="0">
                <a:solidFill>
                  <a:srgbClr val="000000"/>
                </a:solidFill>
                <a:uFillTx/>
              </a:defRPr>
            </a:pPr>
            <a:endParaRPr lang="de-DE" sz="2400" dirty="0">
              <a:latin typeface="+mj-lt"/>
              <a:ea typeface="Lucida Sans Unicode" pitchFamily="2"/>
              <a:cs typeface="Tahoma" pitchFamily="2"/>
            </a:endParaRPr>
          </a:p>
          <a:p>
            <a:pPr marL="342900" lvl="1" indent="-342900">
              <a:lnSpc>
                <a:spcPct val="80000"/>
              </a:lnSpc>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Ausschluss des betroffenen Spielers auf Dauer</a:t>
            </a:r>
          </a:p>
          <a:p>
            <a:pPr marL="342900" lvl="1" indent="-342900">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nur für einen Spieler, der im laufenden Spiel schon einmal gelb gesehen hat</a:t>
            </a:r>
          </a:p>
          <a:p>
            <a:pPr marL="342900" lvl="1" indent="-342900">
              <a:lnSpc>
                <a:spcPct val="80000"/>
              </a:lnSpc>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b="1" dirty="0">
                <a:latin typeface="+mj-lt"/>
                <a:ea typeface="Lucida Sans Unicode" pitchFamily="2"/>
                <a:cs typeface="Tahoma" pitchFamily="2"/>
              </a:rPr>
              <a:t>Mannschaft spielt </a:t>
            </a:r>
            <a:r>
              <a:rPr lang="de-DE" sz="2400" b="1" u="sng" dirty="0">
                <a:latin typeface="+mj-lt"/>
                <a:ea typeface="Lucida Sans Unicode" pitchFamily="2"/>
                <a:cs typeface="Tahoma" pitchFamily="2"/>
              </a:rPr>
              <a:t>bis Spielende</a:t>
            </a:r>
            <a:r>
              <a:rPr lang="de-DE" sz="2400" b="1" dirty="0">
                <a:latin typeface="+mj-lt"/>
                <a:ea typeface="Lucida Sans Unicode" pitchFamily="2"/>
                <a:cs typeface="Tahoma" pitchFamily="2"/>
              </a:rPr>
              <a:t> mit einem Spieler weniger (Halle: bei Spielzeit von 2x 30 Min. Vervollständigung nach 15 Min.; bei Spielzeit von weniger als 2x30 Min. nach 10 Min.)</a:t>
            </a:r>
          </a:p>
          <a:p>
            <a:pPr marL="342900" lvl="1" indent="-342900">
              <a:lnSpc>
                <a:spcPct val="80000"/>
              </a:lnSpc>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Eintragung in den Elektronischen Spielberichtsbogen</a:t>
            </a:r>
          </a:p>
          <a:p>
            <a:pPr marL="0" lvl="1">
              <a:lnSpc>
                <a:spcPct val="80000"/>
              </a:lnSpc>
              <a:spcBef>
                <a:spcPts val="500"/>
              </a:spcBef>
              <a:buClr>
                <a:schemeClr val="tx1"/>
              </a:buClr>
              <a:buSzPct val="100000"/>
              <a:defRPr sz="1800" b="0" i="0" u="none" strike="noStrike" kern="0" cap="none" spc="0" baseline="0">
                <a:solidFill>
                  <a:srgbClr val="000000"/>
                </a:solidFill>
                <a:uFillTx/>
              </a:defRPr>
            </a:pPr>
            <a:endParaRPr lang="de-DE" sz="2400" strike="sngStrike" dirty="0">
              <a:latin typeface="+mj-lt"/>
              <a:ea typeface="Lucida Sans Unicode" pitchFamily="2"/>
              <a:cs typeface="Tahoma" pitchFamily="2"/>
            </a:endParaRPr>
          </a:p>
        </p:txBody>
      </p:sp>
      <p:sp>
        <p:nvSpPr>
          <p:cNvPr id="8" name="Freihandform 9"/>
          <p:cNvSpPr/>
          <p:nvPr/>
        </p:nvSpPr>
        <p:spPr>
          <a:xfrm>
            <a:off x="5454447" y="1412777"/>
            <a:ext cx="609840" cy="533515"/>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FFFF00"/>
          </a:solidFill>
          <a:ln w="9363">
            <a:solidFill>
              <a:srgbClr val="003399"/>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a:solidFill>
                <a:srgbClr val="000000"/>
              </a:solidFill>
              <a:latin typeface="Times New Roman" pitchFamily="18"/>
              <a:ea typeface="Lucida Sans Unicode" pitchFamily="2"/>
              <a:cs typeface="Tahoma" pitchFamily="2"/>
            </a:endParaRPr>
          </a:p>
        </p:txBody>
      </p:sp>
      <p:sp>
        <p:nvSpPr>
          <p:cNvPr id="7" name="Freihandform 10"/>
          <p:cNvSpPr/>
          <p:nvPr/>
        </p:nvSpPr>
        <p:spPr>
          <a:xfrm>
            <a:off x="6116440" y="1412777"/>
            <a:ext cx="533159" cy="533515"/>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solidFill>
            <a:srgbClr val="FF0000"/>
          </a:solidFill>
          <a:ln w="9363">
            <a:solidFill>
              <a:srgbClr val="003399"/>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a:solidFill>
                <a:srgbClr val="000000"/>
              </a:solidFill>
              <a:latin typeface="Times New Roman" pitchFamily="18"/>
              <a:ea typeface="Lucida Sans Unicode" pitchFamily="2"/>
              <a:cs typeface="Tahoma" pitchFamily="2"/>
            </a:endParaRPr>
          </a:p>
        </p:txBody>
      </p:sp>
    </p:spTree>
    <p:extLst>
      <p:ext uri="{BB962C8B-B14F-4D97-AF65-F5344CB8AC3E}">
        <p14:creationId xmlns:p14="http://schemas.microsoft.com/office/powerpoint/2010/main" val="2955362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p:txBody>
      </p:sp>
      <p:sp>
        <p:nvSpPr>
          <p:cNvPr id="5"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a:latin typeface="Times New Roman" pitchFamily="18"/>
                <a:ea typeface="Lucida Sans Unicode" pitchFamily="2"/>
                <a:cs typeface="Tahoma" pitchFamily="2"/>
              </a:rPr>
              <a:t>B - Feldhockey / </a:t>
            </a:r>
            <a:r>
              <a:rPr lang="de-DE" sz="3200" b="1" dirty="0">
                <a:solidFill>
                  <a:srgbClr val="0070C0"/>
                </a:solidFill>
                <a:latin typeface="Times New Roman" pitchFamily="18"/>
                <a:ea typeface="Lucida Sans Unicode" pitchFamily="2"/>
                <a:cs typeface="Tahoma" pitchFamily="2"/>
              </a:rPr>
              <a:t>Hallenhockey</a:t>
            </a:r>
          </a:p>
        </p:txBody>
      </p:sp>
      <p:sp>
        <p:nvSpPr>
          <p:cNvPr id="12" name="Textfeld 11"/>
          <p:cNvSpPr txBox="1"/>
          <p:nvPr/>
        </p:nvSpPr>
        <p:spPr>
          <a:xfrm>
            <a:off x="1524000" y="476673"/>
            <a:ext cx="9144000" cy="615553"/>
          </a:xfrm>
          <a:prstGeom prst="rect">
            <a:avLst/>
          </a:prstGeom>
          <a:noFill/>
        </p:spPr>
        <p:txBody>
          <a:bodyPr wrap="square" rtlCol="0">
            <a:spAutoFit/>
          </a:bodyPr>
          <a:lstStyle/>
          <a:p>
            <a:pPr algn="ctr"/>
            <a:r>
              <a:rPr lang="de-DE" sz="3400" b="1" dirty="0">
                <a:solidFill>
                  <a:srgbClr val="00B050"/>
                </a:solidFill>
              </a:rPr>
              <a:t>Persönliche Strafen (mit Karten - </a:t>
            </a:r>
            <a:r>
              <a:rPr lang="de-DE" sz="3400" b="1" dirty="0" err="1">
                <a:solidFill>
                  <a:srgbClr val="00B050"/>
                </a:solidFill>
              </a:rPr>
              <a:t>Zeitstop</a:t>
            </a:r>
            <a:r>
              <a:rPr lang="de-DE" sz="3400" b="1" dirty="0">
                <a:solidFill>
                  <a:srgbClr val="00B050"/>
                </a:solidFill>
              </a:rPr>
              <a:t>)</a:t>
            </a:r>
          </a:p>
        </p:txBody>
      </p:sp>
      <p:sp>
        <p:nvSpPr>
          <p:cNvPr id="6" name="Rechteck 5"/>
          <p:cNvSpPr/>
          <p:nvPr/>
        </p:nvSpPr>
        <p:spPr>
          <a:xfrm>
            <a:off x="1524000" y="1268761"/>
            <a:ext cx="9144000" cy="4606902"/>
          </a:xfrm>
          <a:prstGeom prst="rect">
            <a:avLst/>
          </a:prstGeom>
        </p:spPr>
        <p:txBody>
          <a:bodyPr wrap="square">
            <a:spAutoFit/>
          </a:bodyPr>
          <a:lstStyle/>
          <a:p>
            <a:pPr marL="0" lvl="1">
              <a:spcBef>
                <a:spcPts val="600"/>
              </a:spcBef>
              <a:buClr>
                <a:srgbClr val="0066CC"/>
              </a:buClr>
              <a:buSzPct val="100000"/>
              <a:defRPr sz="1800" b="0" i="0" u="none" strike="noStrike" kern="0" cap="none" spc="0" baseline="0">
                <a:solidFill>
                  <a:srgbClr val="000000"/>
                </a:solidFill>
                <a:uFillTx/>
              </a:defRPr>
            </a:pPr>
            <a:r>
              <a:rPr lang="de-DE" sz="2400" b="1" u="sng" dirty="0">
                <a:latin typeface="+mj-lt"/>
                <a:ea typeface="Lucida Sans Unicode" pitchFamily="2"/>
                <a:cs typeface="Tahoma" pitchFamily="2"/>
              </a:rPr>
              <a:t>Rote Karte</a:t>
            </a:r>
          </a:p>
          <a:p>
            <a:pPr marL="0" lvl="1">
              <a:spcBef>
                <a:spcPts val="600"/>
              </a:spcBef>
              <a:buClr>
                <a:srgbClr val="0066CC"/>
              </a:buClr>
              <a:buSzPct val="100000"/>
              <a:defRPr sz="1800" b="0" i="0" u="none" strike="noStrike" kern="0" cap="none" spc="0" baseline="0">
                <a:solidFill>
                  <a:srgbClr val="000000"/>
                </a:solidFill>
                <a:uFillTx/>
              </a:defRPr>
            </a:pPr>
            <a:endParaRPr lang="de-DE" sz="2400" dirty="0">
              <a:latin typeface="+mj-lt"/>
              <a:ea typeface="Lucida Sans Unicode" pitchFamily="2"/>
              <a:cs typeface="Tahoma" pitchFamily="2"/>
            </a:endParaRPr>
          </a:p>
          <a:p>
            <a:pPr marL="342900" lvl="1" indent="-342900">
              <a:lnSpc>
                <a:spcPct val="80000"/>
              </a:lnSpc>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Ausschluss des betroffenen Spielers auf Dauer</a:t>
            </a:r>
          </a:p>
          <a:p>
            <a:pPr marL="342900" lvl="1" indent="-342900">
              <a:lnSpc>
                <a:spcPct val="80000"/>
              </a:lnSpc>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Mannschaft spielt </a:t>
            </a:r>
            <a:r>
              <a:rPr lang="de-DE" sz="2400" u="sng" dirty="0">
                <a:latin typeface="+mj-lt"/>
                <a:ea typeface="Lucida Sans Unicode" pitchFamily="2"/>
                <a:cs typeface="Tahoma" pitchFamily="2"/>
              </a:rPr>
              <a:t>bis Spielende</a:t>
            </a:r>
            <a:r>
              <a:rPr lang="de-DE" sz="2400" dirty="0">
                <a:latin typeface="+mj-lt"/>
                <a:ea typeface="Lucida Sans Unicode" pitchFamily="2"/>
                <a:cs typeface="Tahoma" pitchFamily="2"/>
              </a:rPr>
              <a:t> mit einem Spieler weniger</a:t>
            </a:r>
          </a:p>
          <a:p>
            <a:pPr marL="342900" lvl="1" indent="-342900">
              <a:lnSpc>
                <a:spcPct val="80000"/>
              </a:lnSpc>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Eintragung in den Spielberichtsbogen </a:t>
            </a:r>
            <a:r>
              <a:rPr lang="de-DE" sz="2400" u="sng" dirty="0">
                <a:latin typeface="+mj-lt"/>
                <a:ea typeface="Lucida Sans Unicode" pitchFamily="2"/>
                <a:cs typeface="Tahoma" pitchFamily="2"/>
              </a:rPr>
              <a:t>und </a:t>
            </a:r>
            <a:r>
              <a:rPr lang="de-DE" sz="2400" dirty="0">
                <a:latin typeface="+mj-lt"/>
                <a:ea typeface="Lucida Sans Unicode" pitchFamily="2"/>
                <a:cs typeface="Tahoma" pitchFamily="2"/>
              </a:rPr>
              <a:t>Bericht mit genauem Tathergang (auf Rückseite des SPB)</a:t>
            </a:r>
            <a:br>
              <a:rPr lang="de-DE" sz="2400" dirty="0">
                <a:latin typeface="+mj-lt"/>
                <a:ea typeface="Lucida Sans Unicode" pitchFamily="2"/>
                <a:cs typeface="Tahoma" pitchFamily="2"/>
              </a:rPr>
            </a:br>
            <a:endParaRPr lang="de-DE" sz="2400" dirty="0">
              <a:latin typeface="+mj-lt"/>
              <a:ea typeface="Lucida Sans Unicode" pitchFamily="2"/>
              <a:cs typeface="Tahoma" pitchFamily="2"/>
            </a:endParaRPr>
          </a:p>
          <a:p>
            <a:pPr marL="342900" lvl="1" indent="-342900">
              <a:lnSpc>
                <a:spcPct val="80000"/>
              </a:lnSpc>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Begeht ein bereits mit </a:t>
            </a:r>
            <a:r>
              <a:rPr lang="de-DE" sz="2400" b="1" dirty="0">
                <a:latin typeface="+mj-lt"/>
                <a:ea typeface="Lucida Sans Unicode" pitchFamily="2"/>
                <a:cs typeface="Tahoma" pitchFamily="2"/>
              </a:rPr>
              <a:t>gelb</a:t>
            </a:r>
            <a:r>
              <a:rPr lang="de-DE" sz="2400" dirty="0">
                <a:latin typeface="+mj-lt"/>
                <a:ea typeface="Lucida Sans Unicode" pitchFamily="2"/>
                <a:cs typeface="Tahoma" pitchFamily="2"/>
              </a:rPr>
              <a:t> bestrafter Spieler </a:t>
            </a:r>
            <a:r>
              <a:rPr lang="de-DE" sz="2400" u="sng" dirty="0">
                <a:latin typeface="+mj-lt"/>
                <a:ea typeface="Lucida Sans Unicode" pitchFamily="2"/>
                <a:cs typeface="Tahoma" pitchFamily="2"/>
              </a:rPr>
              <a:t>während</a:t>
            </a:r>
            <a:r>
              <a:rPr lang="de-DE" sz="2400" dirty="0">
                <a:latin typeface="+mj-lt"/>
                <a:ea typeface="Lucida Sans Unicode" pitchFamily="2"/>
                <a:cs typeface="Tahoma" pitchFamily="2"/>
              </a:rPr>
              <a:t> der Strafzeit weitere Regelverstöße, </a:t>
            </a:r>
            <a:r>
              <a:rPr lang="de-DE" sz="2400" u="sng" dirty="0">
                <a:latin typeface="+mj-lt"/>
                <a:ea typeface="Lucida Sans Unicode" pitchFamily="2"/>
                <a:cs typeface="Tahoma" pitchFamily="2"/>
              </a:rPr>
              <a:t>muss</a:t>
            </a:r>
            <a:r>
              <a:rPr lang="de-DE" sz="2400" dirty="0">
                <a:latin typeface="+mj-lt"/>
                <a:ea typeface="Lucida Sans Unicode" pitchFamily="2"/>
                <a:cs typeface="Tahoma" pitchFamily="2"/>
              </a:rPr>
              <a:t> er mit der roten Karte bestraft werden.</a:t>
            </a:r>
          </a:p>
          <a:p>
            <a:pPr marL="342900" lvl="1" indent="-342900">
              <a:lnSpc>
                <a:spcPct val="80000"/>
              </a:lnSpc>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endParaRPr lang="de-DE" sz="2400" dirty="0">
              <a:latin typeface="+mj-lt"/>
              <a:ea typeface="Lucida Sans Unicode" pitchFamily="2"/>
              <a:cs typeface="Tahoma" pitchFamily="2"/>
            </a:endParaRPr>
          </a:p>
          <a:p>
            <a:pPr marL="342900" lvl="1" indent="-342900">
              <a:lnSpc>
                <a:spcPct val="80000"/>
              </a:lnSpc>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Coacht ein mit </a:t>
            </a:r>
            <a:r>
              <a:rPr lang="de-DE" sz="2400" b="1" dirty="0">
                <a:latin typeface="+mj-lt"/>
                <a:ea typeface="Lucida Sans Unicode" pitchFamily="2"/>
                <a:cs typeface="Tahoma" pitchFamily="2"/>
              </a:rPr>
              <a:t>gelb</a:t>
            </a:r>
            <a:r>
              <a:rPr lang="de-DE" sz="2400" dirty="0">
                <a:latin typeface="+mj-lt"/>
                <a:ea typeface="Lucida Sans Unicode" pitchFamily="2"/>
                <a:cs typeface="Tahoma" pitchFamily="2"/>
              </a:rPr>
              <a:t> bestrafter Trainer / Betreuer darf während der Zeitstrafe weiter, muss dieser mit einer roten Karte bestraft werden</a:t>
            </a:r>
          </a:p>
          <a:p>
            <a:pPr marL="342900" lvl="1" indent="-342900">
              <a:lnSpc>
                <a:spcPct val="80000"/>
              </a:lnSpc>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endParaRPr lang="de-DE" sz="2400" dirty="0">
              <a:latin typeface="+mj-lt"/>
              <a:ea typeface="Lucida Sans Unicode" pitchFamily="2"/>
              <a:cs typeface="Tahoma" pitchFamily="2"/>
            </a:endParaRPr>
          </a:p>
        </p:txBody>
      </p:sp>
      <p:sp>
        <p:nvSpPr>
          <p:cNvPr id="7" name="Freihandform 10"/>
          <p:cNvSpPr/>
          <p:nvPr/>
        </p:nvSpPr>
        <p:spPr>
          <a:xfrm>
            <a:off x="5585660" y="1412777"/>
            <a:ext cx="533159" cy="533515"/>
          </a:xfrm>
          <a:custGeom>
            <a:avLst/>
            <a:gdLst>
              <a:gd name="f0" fmla="val 10800000"/>
              <a:gd name="f1" fmla="val 5400000"/>
              <a:gd name="f2" fmla="val 180"/>
              <a:gd name="f3" fmla="val w"/>
              <a:gd name="f4" fmla="val h"/>
              <a:gd name="f5" fmla="val 0"/>
              <a:gd name="f6" fmla="val 21600"/>
              <a:gd name="f7" fmla="*/ 5419351 1 1725033"/>
              <a:gd name="f8" fmla="*/ 10800 10800 1"/>
              <a:gd name="f9" fmla="+- 0 0 360"/>
              <a:gd name="f10" fmla="val 10800"/>
              <a:gd name="f11" fmla="+- 0 0 0"/>
              <a:gd name="f12" fmla="*/ f3 1 21600"/>
              <a:gd name="f13" fmla="*/ f4 1 21600"/>
              <a:gd name="f14" fmla="val f5"/>
              <a:gd name="f15" fmla="val f6"/>
              <a:gd name="f16" fmla="*/ 0 f7 1"/>
              <a:gd name="f17" fmla="*/ f5 f0 1"/>
              <a:gd name="f18" fmla="*/ f9 f0 1"/>
              <a:gd name="f19" fmla="*/ f11 f0 1"/>
              <a:gd name="f20" fmla="+- f15 0 f14"/>
              <a:gd name="f21" fmla="*/ f16 1 f2"/>
              <a:gd name="f22" fmla="*/ f17 1 f2"/>
              <a:gd name="f23" fmla="*/ f18 1 f2"/>
              <a:gd name="f24" fmla="*/ f19 1 f2"/>
              <a:gd name="f25" fmla="*/ f20 1 21600"/>
              <a:gd name="f26" fmla="+- 0 0 f21"/>
              <a:gd name="f27" fmla="+- f22 0 f1"/>
              <a:gd name="f28" fmla="+- f23 0 f1"/>
              <a:gd name="f29" fmla="+- f24 0 f1"/>
              <a:gd name="f30" fmla="*/ 3163 f25 1"/>
              <a:gd name="f31" fmla="*/ 18437 f25 1"/>
              <a:gd name="f32" fmla="*/ 10800 f25 1"/>
              <a:gd name="f33" fmla="*/ 0 f25 1"/>
              <a:gd name="f34" fmla="*/ 21600 f25 1"/>
              <a:gd name="f35" fmla="*/ f26 f0 1"/>
              <a:gd name="f36" fmla="+- f28 0 f27"/>
              <a:gd name="f37" fmla="*/ f35 1 f7"/>
              <a:gd name="f38" fmla="*/ f32 1 f25"/>
              <a:gd name="f39" fmla="*/ f33 1 f25"/>
              <a:gd name="f40" fmla="*/ f30 1 f25"/>
              <a:gd name="f41" fmla="*/ f31 1 f25"/>
              <a:gd name="f42" fmla="*/ f34 1 f25"/>
              <a:gd name="f43" fmla="+- f37 0 f1"/>
              <a:gd name="f44" fmla="*/ f40 f12 1"/>
              <a:gd name="f45" fmla="*/ f41 f12 1"/>
              <a:gd name="f46" fmla="*/ f41 f13 1"/>
              <a:gd name="f47" fmla="*/ f40 f13 1"/>
              <a:gd name="f48" fmla="*/ f38 f12 1"/>
              <a:gd name="f49" fmla="*/ f39 f13 1"/>
              <a:gd name="f50" fmla="*/ f39 f12 1"/>
              <a:gd name="f51" fmla="*/ f38 f13 1"/>
              <a:gd name="f52" fmla="*/ f42 f13 1"/>
              <a:gd name="f53" fmla="*/ f42 f12 1"/>
              <a:gd name="f54" fmla="+- f43 f1 0"/>
              <a:gd name="f55" fmla="*/ f54 f7 1"/>
              <a:gd name="f56" fmla="*/ f55 1 f0"/>
              <a:gd name="f57" fmla="+- 0 0 f56"/>
              <a:gd name="f58" fmla="+- 0 0 f57"/>
              <a:gd name="f59" fmla="*/ f58 f0 1"/>
              <a:gd name="f60" fmla="*/ f59 1 f7"/>
              <a:gd name="f61" fmla="+- f60 0 f1"/>
              <a:gd name="f62" fmla="cos 1 f61"/>
              <a:gd name="f63" fmla="sin 1 f61"/>
              <a:gd name="f64" fmla="+- 0 0 f62"/>
              <a:gd name="f65" fmla="+- 0 0 f63"/>
              <a:gd name="f66" fmla="+- 0 0 f64"/>
              <a:gd name="f67" fmla="+- 0 0 f65"/>
              <a:gd name="f68" fmla="val f66"/>
              <a:gd name="f69" fmla="val f67"/>
              <a:gd name="f70" fmla="+- 0 0 f68"/>
              <a:gd name="f71" fmla="+- 0 0 f69"/>
              <a:gd name="f72" fmla="*/ 10800 f70 1"/>
              <a:gd name="f73" fmla="*/ 10800 f71 1"/>
              <a:gd name="f74" fmla="*/ f72 f72 1"/>
              <a:gd name="f75" fmla="*/ f73 f73 1"/>
              <a:gd name="f76" fmla="+- f74 f75 0"/>
              <a:gd name="f77" fmla="sqrt f76"/>
              <a:gd name="f78" fmla="*/ f8 1 f77"/>
              <a:gd name="f79" fmla="*/ f70 f78 1"/>
              <a:gd name="f80" fmla="*/ f71 f78 1"/>
              <a:gd name="f81" fmla="+- 10800 0 f79"/>
              <a:gd name="f82" fmla="+- 10800 0 f80"/>
            </a:gdLst>
            <a:ahLst/>
            <a:cxnLst>
              <a:cxn ang="3cd4">
                <a:pos x="hc" y="t"/>
              </a:cxn>
              <a:cxn ang="0">
                <a:pos x="r" y="vc"/>
              </a:cxn>
              <a:cxn ang="cd4">
                <a:pos x="hc" y="b"/>
              </a:cxn>
              <a:cxn ang="cd2">
                <a:pos x="l" y="vc"/>
              </a:cxn>
              <a:cxn ang="f29">
                <a:pos x="f48" y="f49"/>
              </a:cxn>
              <a:cxn ang="f29">
                <a:pos x="f44" y="f47"/>
              </a:cxn>
              <a:cxn ang="f29">
                <a:pos x="f50" y="f51"/>
              </a:cxn>
              <a:cxn ang="f29">
                <a:pos x="f44" y="f46"/>
              </a:cxn>
              <a:cxn ang="f29">
                <a:pos x="f48" y="f52"/>
              </a:cxn>
              <a:cxn ang="f29">
                <a:pos x="f45" y="f46"/>
              </a:cxn>
              <a:cxn ang="f29">
                <a:pos x="f53" y="f51"/>
              </a:cxn>
              <a:cxn ang="f29">
                <a:pos x="f45" y="f47"/>
              </a:cxn>
            </a:cxnLst>
            <a:rect l="f44" t="f47" r="f45" b="f46"/>
            <a:pathLst>
              <a:path w="21600" h="21600">
                <a:moveTo>
                  <a:pt x="f81" y="f82"/>
                </a:moveTo>
                <a:arcTo wR="f10" hR="f10" stAng="f27" swAng="f36"/>
                <a:close/>
              </a:path>
            </a:pathLst>
          </a:custGeom>
          <a:solidFill>
            <a:srgbClr val="FF0000"/>
          </a:solidFill>
          <a:ln w="9363">
            <a:solidFill>
              <a:srgbClr val="003399"/>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a:solidFill>
                <a:srgbClr val="000000"/>
              </a:solidFill>
              <a:latin typeface="Times New Roman" pitchFamily="18"/>
              <a:ea typeface="Lucida Sans Unicode" pitchFamily="2"/>
              <a:cs typeface="Tahoma" pitchFamily="2"/>
            </a:endParaRPr>
          </a:p>
        </p:txBody>
      </p:sp>
    </p:spTree>
    <p:extLst>
      <p:ext uri="{BB962C8B-B14F-4D97-AF65-F5344CB8AC3E}">
        <p14:creationId xmlns:p14="http://schemas.microsoft.com/office/powerpoint/2010/main" val="1738589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p:txBody>
      </p:sp>
      <p:sp>
        <p:nvSpPr>
          <p:cNvPr id="5"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a:latin typeface="Times New Roman" pitchFamily="18"/>
                <a:ea typeface="Lucida Sans Unicode" pitchFamily="2"/>
                <a:cs typeface="Tahoma" pitchFamily="2"/>
              </a:rPr>
              <a:t>B - Feldhockey / </a:t>
            </a:r>
            <a:r>
              <a:rPr lang="de-DE" sz="3200" b="1" dirty="0">
                <a:solidFill>
                  <a:srgbClr val="0070C0"/>
                </a:solidFill>
                <a:latin typeface="Times New Roman" pitchFamily="18"/>
                <a:ea typeface="Lucida Sans Unicode" pitchFamily="2"/>
                <a:cs typeface="Tahoma" pitchFamily="2"/>
              </a:rPr>
              <a:t>Hallenhockey</a:t>
            </a:r>
          </a:p>
        </p:txBody>
      </p:sp>
      <p:sp>
        <p:nvSpPr>
          <p:cNvPr id="12" name="Textfeld 11"/>
          <p:cNvSpPr txBox="1"/>
          <p:nvPr/>
        </p:nvSpPr>
        <p:spPr>
          <a:xfrm>
            <a:off x="1524000" y="476673"/>
            <a:ext cx="9144000" cy="615553"/>
          </a:xfrm>
          <a:prstGeom prst="rect">
            <a:avLst/>
          </a:prstGeom>
          <a:noFill/>
        </p:spPr>
        <p:txBody>
          <a:bodyPr wrap="square" rtlCol="0">
            <a:spAutoFit/>
          </a:bodyPr>
          <a:lstStyle/>
          <a:p>
            <a:pPr algn="ctr"/>
            <a:r>
              <a:rPr lang="de-DE" sz="3400" b="1" dirty="0">
                <a:solidFill>
                  <a:srgbClr val="00B050"/>
                </a:solidFill>
              </a:rPr>
              <a:t>Persönliche Strafen - Bankstrafe</a:t>
            </a:r>
          </a:p>
        </p:txBody>
      </p:sp>
      <p:sp>
        <p:nvSpPr>
          <p:cNvPr id="6" name="Rechteck 5"/>
          <p:cNvSpPr/>
          <p:nvPr/>
        </p:nvSpPr>
        <p:spPr>
          <a:xfrm>
            <a:off x="1524000" y="1268761"/>
            <a:ext cx="9144000" cy="4285789"/>
          </a:xfrm>
          <a:prstGeom prst="rect">
            <a:avLst/>
          </a:prstGeom>
        </p:spPr>
        <p:txBody>
          <a:bodyPr wrap="square">
            <a:spAutoFit/>
          </a:bodyPr>
          <a:lstStyle/>
          <a:p>
            <a:pPr marL="0" lvl="1">
              <a:spcBef>
                <a:spcPts val="600"/>
              </a:spcBef>
              <a:buClr>
                <a:srgbClr val="0066CC"/>
              </a:buClr>
              <a:buSzPct val="100000"/>
              <a:defRPr sz="1800" b="0" i="0" u="none" strike="noStrike" kern="0" cap="none" spc="0" baseline="0">
                <a:solidFill>
                  <a:srgbClr val="000000"/>
                </a:solidFill>
                <a:uFillTx/>
              </a:defRPr>
            </a:pPr>
            <a:r>
              <a:rPr lang="de-DE" sz="2400" dirty="0">
                <a:latin typeface="+mj-lt"/>
                <a:ea typeface="Lucida Sans Unicode" pitchFamily="2"/>
                <a:cs typeface="Tahoma" pitchFamily="2"/>
              </a:rPr>
              <a:t>Folgen der Bankstrafe:</a:t>
            </a:r>
          </a:p>
          <a:p>
            <a:pPr marL="0" lvl="1">
              <a:spcBef>
                <a:spcPts val="600"/>
              </a:spcBef>
              <a:buClr>
                <a:srgbClr val="0066CC"/>
              </a:buClr>
              <a:buSzPct val="100000"/>
              <a:defRPr sz="1800" b="0" i="0" u="none" strike="noStrike" kern="0" cap="none" spc="0" baseline="0">
                <a:solidFill>
                  <a:srgbClr val="000000"/>
                </a:solidFill>
                <a:uFillTx/>
              </a:defRPr>
            </a:pPr>
            <a:endParaRPr lang="de-DE" sz="2400" dirty="0">
              <a:latin typeface="+mj-lt"/>
              <a:ea typeface="Lucida Sans Unicode" pitchFamily="2"/>
              <a:cs typeface="Tahoma" pitchFamily="2"/>
            </a:endParaRPr>
          </a:p>
          <a:p>
            <a:pPr marL="342900" lvl="1" indent="-342900">
              <a:spcBef>
                <a:spcPts val="550"/>
              </a:spcBef>
              <a:spcAft>
                <a:spcPts val="298"/>
              </a:spcAft>
              <a:buClr>
                <a:schemeClr val="tx1"/>
              </a:buClr>
              <a:buSzPct val="100000"/>
              <a:buFont typeface="Arial" panose="020B0604020202020204" pitchFamily="34" charset="0"/>
              <a:buChar char="•"/>
            </a:pPr>
            <a:r>
              <a:rPr lang="de-DE" sz="2400" dirty="0">
                <a:latin typeface="+mj-lt"/>
                <a:ea typeface="Lucida Sans Unicode" pitchFamily="2"/>
                <a:cs typeface="Tahoma" pitchFamily="2"/>
              </a:rPr>
              <a:t>eine persönliche Strafe ist mit Hilfe der Karten anzuzeigen,</a:t>
            </a:r>
          </a:p>
          <a:p>
            <a:pPr marL="342900" lvl="1" indent="-342900">
              <a:spcBef>
                <a:spcPts val="550"/>
              </a:spcBef>
              <a:spcAft>
                <a:spcPts val="298"/>
              </a:spcAft>
              <a:buClr>
                <a:schemeClr val="tx1"/>
              </a:buClr>
              <a:buSzPct val="100000"/>
              <a:buFont typeface="Arial" panose="020B0604020202020204" pitchFamily="34" charset="0"/>
              <a:buChar char="•"/>
            </a:pPr>
            <a:r>
              <a:rPr lang="de-DE" sz="2400" dirty="0">
                <a:latin typeface="+mj-lt"/>
                <a:ea typeface="Lucida Sans Unicode" pitchFamily="2"/>
                <a:cs typeface="Tahoma" pitchFamily="2"/>
              </a:rPr>
              <a:t>Karten gegen die Betreuer fallen in das Kontingent der Mannschaft</a:t>
            </a:r>
          </a:p>
          <a:p>
            <a:pPr marL="342900" lvl="1" indent="-342900">
              <a:spcBef>
                <a:spcPts val="550"/>
              </a:spcBef>
              <a:spcAft>
                <a:spcPts val="298"/>
              </a:spcAft>
              <a:buClr>
                <a:schemeClr val="tx1"/>
              </a:buClr>
              <a:buSzPct val="100000"/>
              <a:buFont typeface="Arial" panose="020B0604020202020204" pitchFamily="34" charset="0"/>
              <a:buChar char="•"/>
            </a:pPr>
            <a:r>
              <a:rPr lang="de-DE" sz="2400" dirty="0">
                <a:latin typeface="+mj-lt"/>
                <a:ea typeface="Lucida Sans Unicode" pitchFamily="2"/>
                <a:cs typeface="Tahoma" pitchFamily="2"/>
              </a:rPr>
              <a:t>bei einer gelben, gelb-roten oder roten Karte muss der Mannschaftskapitän einen Spieler benennen, der das Spielfeld verlässt (dieser steht jedoch zum Einwechseln zur Verfügung)</a:t>
            </a:r>
          </a:p>
          <a:p>
            <a:pPr marL="342900" lvl="1" indent="-342900">
              <a:spcBef>
                <a:spcPts val="550"/>
              </a:spcBef>
              <a:spcAft>
                <a:spcPts val="298"/>
              </a:spcAft>
              <a:buClr>
                <a:schemeClr val="tx1"/>
              </a:buClr>
              <a:buSzPct val="100000"/>
              <a:buFont typeface="Arial" panose="020B0604020202020204" pitchFamily="34" charset="0"/>
              <a:buChar char="•"/>
            </a:pPr>
            <a:r>
              <a:rPr lang="de-DE" sz="2400" dirty="0">
                <a:latin typeface="+mj-lt"/>
                <a:ea typeface="Lucida Sans Unicode" pitchFamily="2"/>
                <a:cs typeface="Tahoma" pitchFamily="2"/>
              </a:rPr>
              <a:t>gelb-rote und rote Karte bedeutet für den Betroffenen eine Hinausstellung auf Dauer; er muss den Platz und die Platzumgebung verlassen</a:t>
            </a:r>
          </a:p>
        </p:txBody>
      </p:sp>
    </p:spTree>
    <p:extLst>
      <p:ext uri="{BB962C8B-B14F-4D97-AF65-F5344CB8AC3E}">
        <p14:creationId xmlns:p14="http://schemas.microsoft.com/office/powerpoint/2010/main" val="8446119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p:txBody>
      </p:sp>
      <p:sp>
        <p:nvSpPr>
          <p:cNvPr id="5"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a:latin typeface="Times New Roman" pitchFamily="18"/>
                <a:ea typeface="Lucida Sans Unicode" pitchFamily="2"/>
                <a:cs typeface="Tahoma" pitchFamily="2"/>
              </a:rPr>
              <a:t>B - Feldhockey / </a:t>
            </a:r>
            <a:r>
              <a:rPr lang="de-DE" sz="3200" b="1" dirty="0">
                <a:solidFill>
                  <a:srgbClr val="0070C0"/>
                </a:solidFill>
                <a:latin typeface="Times New Roman" pitchFamily="18"/>
                <a:ea typeface="Lucida Sans Unicode" pitchFamily="2"/>
                <a:cs typeface="Tahoma" pitchFamily="2"/>
              </a:rPr>
              <a:t>Hallenhockey</a:t>
            </a:r>
          </a:p>
        </p:txBody>
      </p:sp>
      <p:sp>
        <p:nvSpPr>
          <p:cNvPr id="12" name="Textfeld 11"/>
          <p:cNvSpPr txBox="1"/>
          <p:nvPr/>
        </p:nvSpPr>
        <p:spPr>
          <a:xfrm>
            <a:off x="1524000" y="476673"/>
            <a:ext cx="9144000" cy="615553"/>
          </a:xfrm>
          <a:prstGeom prst="rect">
            <a:avLst/>
          </a:prstGeom>
          <a:noFill/>
        </p:spPr>
        <p:txBody>
          <a:bodyPr wrap="square" rtlCol="0">
            <a:spAutoFit/>
          </a:bodyPr>
          <a:lstStyle/>
          <a:p>
            <a:pPr algn="ctr"/>
            <a:r>
              <a:rPr lang="de-DE" sz="3400" b="1" dirty="0">
                <a:solidFill>
                  <a:srgbClr val="00B050"/>
                </a:solidFill>
              </a:rPr>
              <a:t>Persönliche Strafen - Verhalten</a:t>
            </a:r>
          </a:p>
        </p:txBody>
      </p:sp>
      <p:sp>
        <p:nvSpPr>
          <p:cNvPr id="6" name="Rechteck 5"/>
          <p:cNvSpPr/>
          <p:nvPr/>
        </p:nvSpPr>
        <p:spPr>
          <a:xfrm>
            <a:off x="1524000" y="1268760"/>
            <a:ext cx="9144000" cy="5355312"/>
          </a:xfrm>
          <a:prstGeom prst="rect">
            <a:avLst/>
          </a:prstGeom>
        </p:spPr>
        <p:txBody>
          <a:bodyPr wrap="square">
            <a:spAutoFit/>
          </a:bodyPr>
          <a:lstStyle/>
          <a:p>
            <a:pPr marL="0" lvl="1">
              <a:spcBef>
                <a:spcPts val="600"/>
              </a:spcBef>
              <a:buClr>
                <a:srgbClr val="0066CC"/>
              </a:buClr>
              <a:buSzPct val="100000"/>
              <a:defRPr sz="1800" b="0" i="0" u="none" strike="noStrike" kern="0" cap="none" spc="0" baseline="0">
                <a:solidFill>
                  <a:srgbClr val="000000"/>
                </a:solidFill>
                <a:uFillTx/>
              </a:defRPr>
            </a:pPr>
            <a:r>
              <a:rPr lang="de-DE" sz="2400" dirty="0">
                <a:latin typeface="+mj-lt"/>
                <a:ea typeface="Lucida Sans Unicode" pitchFamily="2"/>
                <a:cs typeface="Tahoma" pitchFamily="2"/>
              </a:rPr>
              <a:t>Verhalten von Spielern und Betreuern</a:t>
            </a:r>
          </a:p>
          <a:p>
            <a:pPr marL="0" lvl="1">
              <a:spcBef>
                <a:spcPts val="600"/>
              </a:spcBef>
              <a:buClr>
                <a:srgbClr val="0066CC"/>
              </a:buClr>
              <a:buSzPct val="100000"/>
              <a:defRPr sz="1800" b="0" i="0" u="none" strike="noStrike" kern="0" cap="none" spc="0" baseline="0">
                <a:solidFill>
                  <a:srgbClr val="000000"/>
                </a:solidFill>
                <a:uFillTx/>
              </a:defRPr>
            </a:pPr>
            <a:endParaRPr lang="de-DE" sz="2400" dirty="0">
              <a:latin typeface="+mj-lt"/>
              <a:ea typeface="Lucida Sans Unicode" pitchFamily="2"/>
              <a:cs typeface="Tahoma" pitchFamily="2"/>
            </a:endParaRPr>
          </a:p>
          <a:p>
            <a:pPr marL="342900" lvl="1" indent="-342900">
              <a:spcBef>
                <a:spcPts val="500"/>
              </a:spcBef>
              <a:spcAft>
                <a:spcPts val="300"/>
              </a:spcAft>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Lautstarkes Reklamieren, Beschimpfungen, schlechtes Benehmen, „Gruppenproteste“ und Geschrei sind nicht im Sinne des Spiels</a:t>
            </a:r>
          </a:p>
          <a:p>
            <a:pPr marL="342900" lvl="1" indent="-342900">
              <a:spcBef>
                <a:spcPts val="500"/>
              </a:spcBef>
              <a:spcAft>
                <a:spcPts val="300"/>
              </a:spcAft>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Das Umringen von Schiedsrichtern nach kritischen Situationen kann nicht geduldet werden. Der Mannschaftsführer ist verantwortlich für das Benehmen seiner Mannschaft. Bei einer „Spielertraube (sobald ein 3. Spieler hinzukommt) soll der Mannschaftsführer mit einer persönlichen Strafe verwarnt werden</a:t>
            </a:r>
          </a:p>
          <a:p>
            <a:pPr marL="342900" lvl="1" indent="-342900">
              <a:spcBef>
                <a:spcPts val="500"/>
              </a:spcBef>
              <a:spcAft>
                <a:spcPts val="300"/>
              </a:spcAft>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Versucht solche Probleme von der ersten Minute an zu unterbinden, indem ihr eure Fähigkeiten und die zur Verfügung stehenden Mittel nutzt</a:t>
            </a:r>
          </a:p>
          <a:p>
            <a:pPr marL="0" lvl="1">
              <a:spcBef>
                <a:spcPts val="600"/>
              </a:spcBef>
              <a:buClr>
                <a:srgbClr val="0066CC"/>
              </a:buClr>
              <a:buSzPct val="100000"/>
              <a:defRPr sz="1800" b="0" i="0" u="none" strike="noStrike" kern="0" cap="none" spc="0" baseline="0">
                <a:solidFill>
                  <a:srgbClr val="000000"/>
                </a:solidFill>
                <a:uFillTx/>
              </a:defRPr>
            </a:pPr>
            <a:endParaRPr lang="de-DE" sz="2400" dirty="0">
              <a:latin typeface="+mj-lt"/>
              <a:ea typeface="Lucida Sans Unicode" pitchFamily="2"/>
              <a:cs typeface="Tahoma" pitchFamily="2"/>
            </a:endParaRPr>
          </a:p>
        </p:txBody>
      </p:sp>
    </p:spTree>
    <p:extLst>
      <p:ext uri="{BB962C8B-B14F-4D97-AF65-F5344CB8AC3E}">
        <p14:creationId xmlns:p14="http://schemas.microsoft.com/office/powerpoint/2010/main" val="2109611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p:txBody>
      </p:sp>
      <p:sp>
        <p:nvSpPr>
          <p:cNvPr id="5"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a:latin typeface="Times New Roman" pitchFamily="18"/>
                <a:ea typeface="Lucida Sans Unicode" pitchFamily="2"/>
                <a:cs typeface="Tahoma" pitchFamily="2"/>
              </a:rPr>
              <a:t>B - Feldhockey / </a:t>
            </a:r>
            <a:r>
              <a:rPr lang="de-DE" sz="3200" b="1" dirty="0">
                <a:solidFill>
                  <a:srgbClr val="0070C0"/>
                </a:solidFill>
                <a:latin typeface="Times New Roman" pitchFamily="18"/>
                <a:ea typeface="Lucida Sans Unicode" pitchFamily="2"/>
                <a:cs typeface="Tahoma" pitchFamily="2"/>
              </a:rPr>
              <a:t>Hallenhockey</a:t>
            </a:r>
          </a:p>
        </p:txBody>
      </p:sp>
      <p:sp>
        <p:nvSpPr>
          <p:cNvPr id="12" name="Textfeld 11"/>
          <p:cNvSpPr txBox="1"/>
          <p:nvPr/>
        </p:nvSpPr>
        <p:spPr>
          <a:xfrm>
            <a:off x="1524000" y="476673"/>
            <a:ext cx="9144000" cy="615553"/>
          </a:xfrm>
          <a:prstGeom prst="rect">
            <a:avLst/>
          </a:prstGeom>
          <a:noFill/>
        </p:spPr>
        <p:txBody>
          <a:bodyPr wrap="square" rtlCol="0">
            <a:spAutoFit/>
          </a:bodyPr>
          <a:lstStyle/>
          <a:p>
            <a:pPr algn="ctr"/>
            <a:r>
              <a:rPr lang="de-DE" sz="3400" b="1" dirty="0">
                <a:solidFill>
                  <a:srgbClr val="00B050"/>
                </a:solidFill>
              </a:rPr>
              <a:t>Persönliche Strafen - Bankstrafe</a:t>
            </a:r>
          </a:p>
        </p:txBody>
      </p:sp>
      <p:sp>
        <p:nvSpPr>
          <p:cNvPr id="6" name="Rechteck 5"/>
          <p:cNvSpPr/>
          <p:nvPr/>
        </p:nvSpPr>
        <p:spPr>
          <a:xfrm>
            <a:off x="1524000" y="1268760"/>
            <a:ext cx="9144000" cy="4462760"/>
          </a:xfrm>
          <a:prstGeom prst="rect">
            <a:avLst/>
          </a:prstGeom>
        </p:spPr>
        <p:txBody>
          <a:bodyPr wrap="square">
            <a:spAutoFit/>
          </a:bodyPr>
          <a:lstStyle/>
          <a:p>
            <a:pPr marL="0" lvl="1">
              <a:spcBef>
                <a:spcPts val="600"/>
              </a:spcBef>
              <a:buClr>
                <a:srgbClr val="0066CC"/>
              </a:buClr>
              <a:buSzPct val="100000"/>
              <a:defRPr sz="1800" b="0" i="0" u="none" strike="noStrike" kern="0" cap="none" spc="0" baseline="0">
                <a:solidFill>
                  <a:srgbClr val="000000"/>
                </a:solidFill>
                <a:uFillTx/>
              </a:defRPr>
            </a:pPr>
            <a:r>
              <a:rPr lang="de-DE" sz="2400" dirty="0">
                <a:latin typeface="+mj-lt"/>
                <a:ea typeface="Lucida Sans Unicode" pitchFamily="2"/>
                <a:cs typeface="Tahoma" pitchFamily="2"/>
              </a:rPr>
              <a:t>Übernahme aus der Bundesliga</a:t>
            </a:r>
          </a:p>
          <a:p>
            <a:pPr marL="342900" lvl="1" indent="-342900">
              <a:spcBef>
                <a:spcPts val="6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endParaRPr lang="de-DE" sz="2400" dirty="0">
              <a:latin typeface="+mj-lt"/>
              <a:ea typeface="Lucida Sans Unicode" pitchFamily="2"/>
              <a:cs typeface="Tahoma" pitchFamily="2"/>
            </a:endParaRPr>
          </a:p>
          <a:p>
            <a:pPr marL="342900" lvl="1" indent="-342900">
              <a:spcBef>
                <a:spcPts val="6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es dürfen maximal 4 Betreuer im Spielberichtsbogen eingetragen werden und nur diese dürfen sich bei der Mannschaftsbank aufhalten! Einer davon MUSS zwingend Arzt oder </a:t>
            </a:r>
            <a:r>
              <a:rPr lang="de-DE" sz="2400" dirty="0" err="1">
                <a:latin typeface="+mj-lt"/>
                <a:ea typeface="Lucida Sans Unicode" pitchFamily="2"/>
                <a:cs typeface="Tahoma" pitchFamily="2"/>
              </a:rPr>
              <a:t>Physio</a:t>
            </a:r>
            <a:r>
              <a:rPr lang="de-DE" sz="2400" dirty="0">
                <a:latin typeface="+mj-lt"/>
                <a:ea typeface="Lucida Sans Unicode" pitchFamily="2"/>
                <a:cs typeface="Tahoma" pitchFamily="2"/>
              </a:rPr>
              <a:t> sein! Wenn kein Arzt oder </a:t>
            </a:r>
            <a:r>
              <a:rPr lang="de-DE" sz="2400" dirty="0" err="1">
                <a:latin typeface="+mj-lt"/>
                <a:ea typeface="Lucida Sans Unicode" pitchFamily="2"/>
                <a:cs typeface="Tahoma" pitchFamily="2"/>
              </a:rPr>
              <a:t>Physio</a:t>
            </a:r>
            <a:r>
              <a:rPr lang="de-DE" sz="2400" dirty="0">
                <a:latin typeface="+mj-lt"/>
                <a:ea typeface="Lucida Sans Unicode" pitchFamily="2"/>
                <a:cs typeface="Tahoma" pitchFamily="2"/>
              </a:rPr>
              <a:t> dabei, dann nur 3 Betreuer!</a:t>
            </a:r>
          </a:p>
          <a:p>
            <a:pPr marL="342900" lvl="1" indent="-342900">
              <a:spcBef>
                <a:spcPts val="6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auch gegen den Trainer/Betreuer usw., der auf der Mannschaftsbank sitzt, darf eine persönliche Strafe (Karte) ausgesprochen werden; Betreuer sind also wie Spieler zu behandeln</a:t>
            </a:r>
          </a:p>
          <a:p>
            <a:pPr marL="342900" lvl="1" indent="-342900">
              <a:spcBef>
                <a:spcPts val="6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alle Auswechselspieler und bis zu 4 Betreuer einer Mannschaft müssen bei Meisterschaftsspielen auf ihrer Mannschaftsbank sitzen</a:t>
            </a:r>
          </a:p>
        </p:txBody>
      </p:sp>
    </p:spTree>
    <p:extLst>
      <p:ext uri="{BB962C8B-B14F-4D97-AF65-F5344CB8AC3E}">
        <p14:creationId xmlns:p14="http://schemas.microsoft.com/office/powerpoint/2010/main" val="3421581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3344653" y="6016672"/>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p:txBody>
      </p:sp>
      <p:sp>
        <p:nvSpPr>
          <p:cNvPr id="5"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a:latin typeface="Times New Roman" pitchFamily="18"/>
                <a:ea typeface="Lucida Sans Unicode" pitchFamily="2"/>
                <a:cs typeface="Tahoma" pitchFamily="2"/>
              </a:rPr>
              <a:t>B - Feldhockey</a:t>
            </a:r>
            <a:endParaRPr lang="de-DE" sz="3200" b="1" dirty="0">
              <a:solidFill>
                <a:srgbClr val="0070C0"/>
              </a:solidFill>
              <a:latin typeface="Times New Roman" pitchFamily="18"/>
              <a:ea typeface="Lucida Sans Unicode" pitchFamily="2"/>
              <a:cs typeface="Tahoma" pitchFamily="2"/>
            </a:endParaRPr>
          </a:p>
        </p:txBody>
      </p:sp>
      <p:sp>
        <p:nvSpPr>
          <p:cNvPr id="12" name="Textfeld 11"/>
          <p:cNvSpPr txBox="1"/>
          <p:nvPr/>
        </p:nvSpPr>
        <p:spPr>
          <a:xfrm>
            <a:off x="1524000" y="332656"/>
            <a:ext cx="9144000" cy="615553"/>
          </a:xfrm>
          <a:prstGeom prst="rect">
            <a:avLst/>
          </a:prstGeom>
          <a:noFill/>
        </p:spPr>
        <p:txBody>
          <a:bodyPr wrap="square" rtlCol="0">
            <a:spAutoFit/>
          </a:bodyPr>
          <a:lstStyle/>
          <a:p>
            <a:pPr algn="ctr"/>
            <a:r>
              <a:rPr lang="de-DE" sz="3400" b="1" dirty="0">
                <a:solidFill>
                  <a:srgbClr val="00B050"/>
                </a:solidFill>
              </a:rPr>
              <a:t>Allgemein</a:t>
            </a:r>
          </a:p>
        </p:txBody>
      </p:sp>
      <p:sp>
        <p:nvSpPr>
          <p:cNvPr id="6" name="Rechteck 5"/>
          <p:cNvSpPr/>
          <p:nvPr/>
        </p:nvSpPr>
        <p:spPr>
          <a:xfrm>
            <a:off x="1524000" y="980728"/>
            <a:ext cx="8604448" cy="2641749"/>
          </a:xfrm>
          <a:prstGeom prst="rect">
            <a:avLst/>
          </a:prstGeom>
        </p:spPr>
        <p:txBody>
          <a:bodyPr wrap="square">
            <a:spAutoFit/>
          </a:bodyPr>
          <a:lstStyle/>
          <a:p>
            <a:pPr marL="634675" lvl="1" indent="-177475">
              <a:spcBef>
                <a:spcPts val="550"/>
              </a:spcBef>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sz="2000" dirty="0">
                <a:latin typeface="+mj-lt"/>
                <a:ea typeface="Lucida Sans Unicode" pitchFamily="2"/>
                <a:cs typeface="Tahoma" pitchFamily="2"/>
              </a:rPr>
              <a:t>Wo darf (soll) ich pfeifen?</a:t>
            </a:r>
          </a:p>
          <a:p>
            <a:pPr marL="800100" lvl="2" indent="-342900">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000" dirty="0">
                <a:latin typeface="+mj-lt"/>
                <a:ea typeface="Lucida Sans Unicode" pitchFamily="2"/>
                <a:cs typeface="Tahoma" pitchFamily="2"/>
              </a:rPr>
              <a:t>Die „Diagonale“ (Schiedsrichter stehen sich schräg gegenüber; nie auf gleicher Höhe)</a:t>
            </a:r>
          </a:p>
          <a:p>
            <a:pPr marL="800100" lvl="2" indent="-342900">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000" dirty="0">
                <a:latin typeface="+mj-lt"/>
                <a:ea typeface="Lucida Sans Unicode" pitchFamily="2"/>
                <a:cs typeface="Tahoma" pitchFamily="2"/>
              </a:rPr>
              <a:t>nur im eigenen Kreis - eigene Seite – Grundlinie</a:t>
            </a:r>
          </a:p>
          <a:p>
            <a:pPr marL="800100" lvl="2" indent="-342900">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000" dirty="0">
                <a:latin typeface="+mj-lt"/>
                <a:ea typeface="Lucida Sans Unicode" pitchFamily="2"/>
                <a:cs typeface="Tahoma" pitchFamily="2"/>
              </a:rPr>
              <a:t>Spiel immer auf sich zukommen lassen</a:t>
            </a:r>
          </a:p>
          <a:p>
            <a:pPr marL="800100" lvl="2" indent="-342900">
              <a:spcBef>
                <a:spcPts val="500"/>
              </a:spcBef>
              <a:buClr>
                <a:schemeClr val="tx1"/>
              </a:buClr>
              <a:buSzPct val="100000"/>
              <a:buFont typeface="Arial" panose="020B0604020202020204" pitchFamily="34" charset="0"/>
              <a:buChar char="•"/>
              <a:defRPr sz="1800" b="0" i="0" u="none" strike="noStrike" kern="0" cap="none" spc="0" baseline="0">
                <a:solidFill>
                  <a:srgbClr val="000000"/>
                </a:solidFill>
                <a:uFillTx/>
              </a:defRPr>
            </a:pPr>
            <a:r>
              <a:rPr lang="de-DE" sz="2000" b="1" u="sng" dirty="0">
                <a:latin typeface="+mj-lt"/>
                <a:ea typeface="Lucida Sans Unicode" pitchFamily="2"/>
                <a:cs typeface="Tahoma" pitchFamily="2"/>
              </a:rPr>
              <a:t>keine</a:t>
            </a:r>
            <a:r>
              <a:rPr lang="de-DE" sz="2000" b="1" dirty="0">
                <a:latin typeface="+mj-lt"/>
                <a:ea typeface="Lucida Sans Unicode" pitchFamily="2"/>
                <a:cs typeface="Tahoma" pitchFamily="2"/>
              </a:rPr>
              <a:t> Entscheidung im Kreis des Kollegen</a:t>
            </a:r>
            <a:r>
              <a:rPr lang="de-DE" sz="2000" dirty="0">
                <a:latin typeface="+mj-lt"/>
                <a:ea typeface="Lucida Sans Unicode" pitchFamily="2"/>
                <a:cs typeface="Tahoma" pitchFamily="2"/>
              </a:rPr>
              <a:t> (Feld)</a:t>
            </a:r>
          </a:p>
          <a:p>
            <a:pPr marL="634675" lvl="1" indent="-177475">
              <a:spcBef>
                <a:spcPts val="550"/>
              </a:spcBef>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endParaRPr lang="de-DE" sz="2400" dirty="0">
              <a:latin typeface="+mj-lt"/>
              <a:ea typeface="Lucida Sans Unicode" pitchFamily="2"/>
              <a:cs typeface="Tahoma" pitchFamily="2"/>
            </a:endParaRPr>
          </a:p>
        </p:txBody>
      </p:sp>
      <p:sp>
        <p:nvSpPr>
          <p:cNvPr id="25" name="Freihandform 24"/>
          <p:cNvSpPr/>
          <p:nvPr/>
        </p:nvSpPr>
        <p:spPr>
          <a:xfrm>
            <a:off x="3522464" y="3680756"/>
            <a:ext cx="408605" cy="44838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spcBef>
                <a:spcPts val="1500"/>
              </a:spcBef>
              <a:defRPr sz="1800" b="0" i="0" u="none" strike="noStrike" kern="0" cap="none" spc="0" baseline="0">
                <a:solidFill>
                  <a:srgbClr val="000000"/>
                </a:solidFill>
                <a:uFillTx/>
              </a:defRPr>
            </a:pPr>
            <a:r>
              <a:rPr lang="de-DE" sz="2400" b="1">
                <a:solidFill>
                  <a:srgbClr val="FFFFFF"/>
                </a:solidFill>
                <a:latin typeface="Times New Roman" pitchFamily="18"/>
                <a:ea typeface="Lucida Sans Unicode" pitchFamily="2"/>
                <a:cs typeface="Tahoma" pitchFamily="2"/>
              </a:rPr>
              <a:t>O</a:t>
            </a:r>
          </a:p>
        </p:txBody>
      </p:sp>
      <p:pic>
        <p:nvPicPr>
          <p:cNvPr id="29" name="Grafik 28"/>
          <p:cNvPicPr>
            <a:picLocks noChangeAspect="1"/>
          </p:cNvPicPr>
          <p:nvPr/>
        </p:nvPicPr>
        <p:blipFill rotWithShape="1">
          <a:blip r:embed="rId3" cstate="print">
            <a:extLst>
              <a:ext uri="{28A0092B-C50C-407E-A947-70E740481C1C}">
                <a14:useLocalDpi xmlns:a14="http://schemas.microsoft.com/office/drawing/2010/main"/>
              </a:ext>
            </a:extLst>
          </a:blip>
          <a:srcRect l="1507" t="2725" r="1602" b="1774"/>
          <a:stretch/>
        </p:blipFill>
        <p:spPr>
          <a:xfrm>
            <a:off x="1622777" y="3912382"/>
            <a:ext cx="4055348" cy="2677766"/>
          </a:xfrm>
          <a:prstGeom prst="rect">
            <a:avLst/>
          </a:prstGeom>
          <a:solidFill>
            <a:srgbClr val="FFFF00">
              <a:alpha val="34000"/>
            </a:srgbClr>
          </a:solidFill>
        </p:spPr>
      </p:pic>
      <p:sp>
        <p:nvSpPr>
          <p:cNvPr id="30" name="Textfeld 29"/>
          <p:cNvSpPr txBox="1"/>
          <p:nvPr/>
        </p:nvSpPr>
        <p:spPr>
          <a:xfrm>
            <a:off x="5691609" y="3911899"/>
            <a:ext cx="4364831" cy="2534233"/>
          </a:xfrm>
          <a:prstGeom prst="rect">
            <a:avLst/>
          </a:prstGeom>
          <a:noFill/>
        </p:spPr>
        <p:txBody>
          <a:bodyPr wrap="square" lIns="71323" tIns="35662" rIns="71323" bIns="35662" rtlCol="0">
            <a:spAutoFit/>
          </a:bodyPr>
          <a:lstStyle/>
          <a:p>
            <a:r>
              <a:rPr lang="de-DE" sz="1600" dirty="0">
                <a:solidFill>
                  <a:srgbClr val="00B050"/>
                </a:solidFill>
              </a:rPr>
              <a:t>S1</a:t>
            </a:r>
            <a:r>
              <a:rPr lang="de-DE" sz="1600" dirty="0"/>
              <a:t> = Bereich Schiedsrichter 1</a:t>
            </a:r>
          </a:p>
          <a:p>
            <a:r>
              <a:rPr lang="de-DE" sz="1600" dirty="0">
                <a:solidFill>
                  <a:srgbClr val="00B050"/>
                </a:solidFill>
              </a:rPr>
              <a:t>S2</a:t>
            </a:r>
            <a:r>
              <a:rPr lang="de-DE" sz="1600" dirty="0"/>
              <a:t> = Bereich Schiedsrichter 2</a:t>
            </a:r>
          </a:p>
          <a:p>
            <a:r>
              <a:rPr lang="de-DE" sz="1600" dirty="0"/>
              <a:t>     = Laufwege</a:t>
            </a:r>
          </a:p>
          <a:p>
            <a:r>
              <a:rPr lang="de-DE" sz="1600" dirty="0"/>
              <a:t>     = Gemeinsamer Bereich</a:t>
            </a:r>
          </a:p>
          <a:p>
            <a:endParaRPr lang="de-DE" sz="1600" dirty="0"/>
          </a:p>
          <a:p>
            <a:r>
              <a:rPr lang="de-DE" sz="1600" dirty="0"/>
              <a:t>Grundsätzlich gilt:</a:t>
            </a:r>
            <a:br>
              <a:rPr lang="de-DE" sz="1600" dirty="0"/>
            </a:br>
            <a:r>
              <a:rPr lang="de-DE" sz="1600" dirty="0"/>
              <a:t>Schiedsrichter 1 </a:t>
            </a:r>
            <a:r>
              <a:rPr lang="de-DE" sz="1600" dirty="0">
                <a:uFill>
                  <a:solidFill>
                    <a:srgbClr val="FF0000"/>
                  </a:solidFill>
                </a:uFill>
              </a:rPr>
              <a:t>darf </a:t>
            </a:r>
            <a:r>
              <a:rPr lang="de-DE" sz="1600" u="sng" dirty="0"/>
              <a:t>nicht</a:t>
            </a:r>
            <a:r>
              <a:rPr lang="de-DE" sz="1600" dirty="0"/>
              <a:t> </a:t>
            </a:r>
            <a:r>
              <a:rPr lang="de-DE" sz="1600" u="sng" dirty="0"/>
              <a:t>in</a:t>
            </a:r>
            <a:r>
              <a:rPr lang="de-DE" sz="1600" dirty="0"/>
              <a:t> </a:t>
            </a:r>
            <a:r>
              <a:rPr lang="de-DE" sz="1600" u="sng" dirty="0"/>
              <a:t>den</a:t>
            </a:r>
            <a:r>
              <a:rPr lang="de-DE" sz="1600" dirty="0"/>
              <a:t> </a:t>
            </a:r>
            <a:r>
              <a:rPr lang="de-DE" sz="1600" u="sng" dirty="0"/>
              <a:t>Kreis </a:t>
            </a:r>
            <a:r>
              <a:rPr lang="de-DE" sz="1600" dirty="0"/>
              <a:t>von Schiedsrichter 2 </a:t>
            </a:r>
            <a:r>
              <a:rPr lang="de-DE" sz="1600" u="sng" dirty="0"/>
              <a:t>hinein</a:t>
            </a:r>
            <a:r>
              <a:rPr lang="de-DE" sz="1600" dirty="0"/>
              <a:t> </a:t>
            </a:r>
            <a:r>
              <a:rPr lang="de-DE" sz="1600" u="sng" dirty="0"/>
              <a:t>pfeifen</a:t>
            </a:r>
            <a:r>
              <a:rPr lang="de-DE" sz="1600" dirty="0"/>
              <a:t> und umgekehrt. Schiedsrichter 2 darf die Strafecke im Kreis von Schiedsrichter 1 </a:t>
            </a:r>
            <a:r>
              <a:rPr lang="de-DE" sz="1600" u="sng" dirty="0"/>
              <a:t>nur</a:t>
            </a:r>
            <a:r>
              <a:rPr lang="de-DE" sz="1600" dirty="0"/>
              <a:t> </a:t>
            </a:r>
            <a:r>
              <a:rPr lang="de-DE" sz="1600" u="sng" dirty="0"/>
              <a:t>anzeigen</a:t>
            </a:r>
            <a:r>
              <a:rPr lang="de-DE" sz="1600" dirty="0"/>
              <a:t> und umgekehrt.</a:t>
            </a:r>
          </a:p>
        </p:txBody>
      </p:sp>
      <p:cxnSp>
        <p:nvCxnSpPr>
          <p:cNvPr id="31" name="Gerader Verbinder 30"/>
          <p:cNvCxnSpPr/>
          <p:nvPr/>
        </p:nvCxnSpPr>
        <p:spPr>
          <a:xfrm>
            <a:off x="5691609" y="4581793"/>
            <a:ext cx="296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Gerader Verbinder 31"/>
          <p:cNvCxnSpPr>
            <a:cxnSpLocks/>
          </p:cNvCxnSpPr>
          <p:nvPr/>
        </p:nvCxnSpPr>
        <p:spPr>
          <a:xfrm flipH="1">
            <a:off x="1987495" y="4314142"/>
            <a:ext cx="3244146" cy="19092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a:stCxn id="51" idx="0"/>
          </p:cNvCxnSpPr>
          <p:nvPr/>
        </p:nvCxnSpPr>
        <p:spPr>
          <a:xfrm>
            <a:off x="1604825" y="4238003"/>
            <a:ext cx="4469" cy="7489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p:nvCxnSpPr>
        <p:spPr>
          <a:xfrm flipH="1" flipV="1">
            <a:off x="5646217" y="5539600"/>
            <a:ext cx="734" cy="7615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5" name="Gleichschenkliges Dreieck 34"/>
          <p:cNvSpPr/>
          <p:nvPr/>
        </p:nvSpPr>
        <p:spPr>
          <a:xfrm rot="16200000">
            <a:off x="2664842" y="3657557"/>
            <a:ext cx="1903573" cy="3228562"/>
          </a:xfrm>
          <a:prstGeom prst="triangle">
            <a:avLst>
              <a:gd name="adj" fmla="val 0"/>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de-DE" dirty="0"/>
          </a:p>
        </p:txBody>
      </p:sp>
      <p:cxnSp>
        <p:nvCxnSpPr>
          <p:cNvPr id="36" name="Gerader Verbinder 35"/>
          <p:cNvCxnSpPr>
            <a:cxnSpLocks/>
          </p:cNvCxnSpPr>
          <p:nvPr/>
        </p:nvCxnSpPr>
        <p:spPr>
          <a:xfrm>
            <a:off x="5231641" y="4314142"/>
            <a:ext cx="3570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Gerader Verbinder 36"/>
          <p:cNvCxnSpPr>
            <a:cxnSpLocks/>
          </p:cNvCxnSpPr>
          <p:nvPr/>
        </p:nvCxnSpPr>
        <p:spPr>
          <a:xfrm flipH="1">
            <a:off x="1700349" y="6216386"/>
            <a:ext cx="3029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hteck 37"/>
          <p:cNvSpPr/>
          <p:nvPr/>
        </p:nvSpPr>
        <p:spPr>
          <a:xfrm>
            <a:off x="5230907" y="4314143"/>
            <a:ext cx="365451" cy="2229653"/>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de-DE"/>
          </a:p>
        </p:txBody>
      </p:sp>
      <p:sp>
        <p:nvSpPr>
          <p:cNvPr id="39" name="Textfeld 38"/>
          <p:cNvSpPr txBox="1"/>
          <p:nvPr/>
        </p:nvSpPr>
        <p:spPr>
          <a:xfrm>
            <a:off x="4536334" y="5684769"/>
            <a:ext cx="642938" cy="502908"/>
          </a:xfrm>
          <a:prstGeom prst="rect">
            <a:avLst/>
          </a:prstGeom>
          <a:noFill/>
        </p:spPr>
        <p:txBody>
          <a:bodyPr wrap="square" lIns="71323" tIns="35662" rIns="71323" bIns="35662" rtlCol="0">
            <a:spAutoFit/>
          </a:bodyPr>
          <a:lstStyle/>
          <a:p>
            <a:r>
              <a:rPr lang="de-DE" sz="2800" dirty="0">
                <a:solidFill>
                  <a:srgbClr val="00B050"/>
                </a:solidFill>
              </a:rPr>
              <a:t>S2</a:t>
            </a:r>
          </a:p>
        </p:txBody>
      </p:sp>
      <p:cxnSp>
        <p:nvCxnSpPr>
          <p:cNvPr id="40" name="Gerade Verbindung mit Pfeil 39"/>
          <p:cNvCxnSpPr/>
          <p:nvPr/>
        </p:nvCxnSpPr>
        <p:spPr>
          <a:xfrm flipH="1">
            <a:off x="4927878" y="5631493"/>
            <a:ext cx="459575" cy="73663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Rechteck 40"/>
          <p:cNvSpPr/>
          <p:nvPr/>
        </p:nvSpPr>
        <p:spPr>
          <a:xfrm>
            <a:off x="1703534" y="6223378"/>
            <a:ext cx="3530558" cy="320418"/>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de-DE"/>
          </a:p>
        </p:txBody>
      </p:sp>
      <p:cxnSp>
        <p:nvCxnSpPr>
          <p:cNvPr id="42" name="Gerade Verbindung mit Pfeil 41"/>
          <p:cNvCxnSpPr/>
          <p:nvPr/>
        </p:nvCxnSpPr>
        <p:spPr>
          <a:xfrm flipH="1">
            <a:off x="2833301" y="6435324"/>
            <a:ext cx="2650893" cy="84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Bogen 42"/>
          <p:cNvSpPr/>
          <p:nvPr/>
        </p:nvSpPr>
        <p:spPr>
          <a:xfrm rot="5400000">
            <a:off x="5342448" y="6129025"/>
            <a:ext cx="283191" cy="324347"/>
          </a:xfrm>
          <a:prstGeom prst="arc">
            <a:avLst/>
          </a:prstGeom>
          <a:ln w="28575"/>
        </p:spPr>
        <p:style>
          <a:lnRef idx="1">
            <a:schemeClr val="accent1"/>
          </a:lnRef>
          <a:fillRef idx="0">
            <a:schemeClr val="accent1"/>
          </a:fillRef>
          <a:effectRef idx="0">
            <a:schemeClr val="accent1"/>
          </a:effectRef>
          <a:fontRef idx="minor">
            <a:schemeClr val="tx1"/>
          </a:fontRef>
        </p:style>
        <p:txBody>
          <a:bodyPr lIns="71323" tIns="35662" rIns="71323" bIns="35662" rtlCol="0" anchor="ctr"/>
          <a:lstStyle/>
          <a:p>
            <a:pPr algn="ctr"/>
            <a:endParaRPr lang="de-DE"/>
          </a:p>
        </p:txBody>
      </p:sp>
      <p:sp>
        <p:nvSpPr>
          <p:cNvPr id="44" name="Gleichschenkliges Dreieck 43"/>
          <p:cNvSpPr/>
          <p:nvPr/>
        </p:nvSpPr>
        <p:spPr>
          <a:xfrm flipV="1">
            <a:off x="1995202" y="4322072"/>
            <a:ext cx="3233255" cy="1888708"/>
          </a:xfrm>
          <a:prstGeom prst="triangle">
            <a:avLst>
              <a:gd name="adj" fmla="val 0"/>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de-DE" dirty="0"/>
          </a:p>
        </p:txBody>
      </p:sp>
      <p:sp>
        <p:nvSpPr>
          <p:cNvPr id="45" name="Textfeld 44"/>
          <p:cNvSpPr txBox="1"/>
          <p:nvPr/>
        </p:nvSpPr>
        <p:spPr>
          <a:xfrm>
            <a:off x="2330830" y="4304937"/>
            <a:ext cx="570830" cy="502908"/>
          </a:xfrm>
          <a:prstGeom prst="rect">
            <a:avLst/>
          </a:prstGeom>
          <a:noFill/>
        </p:spPr>
        <p:txBody>
          <a:bodyPr wrap="square" lIns="71323" tIns="35662" rIns="71323" bIns="35662" rtlCol="0">
            <a:spAutoFit/>
          </a:bodyPr>
          <a:lstStyle/>
          <a:p>
            <a:r>
              <a:rPr lang="de-DE" sz="2800" dirty="0">
                <a:solidFill>
                  <a:srgbClr val="00B050"/>
                </a:solidFill>
              </a:rPr>
              <a:t>S1</a:t>
            </a:r>
          </a:p>
        </p:txBody>
      </p:sp>
      <p:sp>
        <p:nvSpPr>
          <p:cNvPr id="46" name="Ellipse 45"/>
          <p:cNvSpPr/>
          <p:nvPr/>
        </p:nvSpPr>
        <p:spPr>
          <a:xfrm flipV="1">
            <a:off x="3608552" y="5209288"/>
            <a:ext cx="65598" cy="635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de-DE"/>
          </a:p>
        </p:txBody>
      </p:sp>
      <p:sp>
        <p:nvSpPr>
          <p:cNvPr id="47" name="Rechteck 46"/>
          <p:cNvSpPr/>
          <p:nvPr/>
        </p:nvSpPr>
        <p:spPr>
          <a:xfrm>
            <a:off x="1697202" y="3951968"/>
            <a:ext cx="3891445" cy="367573"/>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de-DE"/>
          </a:p>
        </p:txBody>
      </p:sp>
      <p:cxnSp>
        <p:nvCxnSpPr>
          <p:cNvPr id="48" name="Gerade Verbindung mit Pfeil 47"/>
          <p:cNvCxnSpPr/>
          <p:nvPr/>
        </p:nvCxnSpPr>
        <p:spPr>
          <a:xfrm>
            <a:off x="1748391" y="4089372"/>
            <a:ext cx="278070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p:nvCxnSpPr>
        <p:spPr>
          <a:xfrm flipH="1">
            <a:off x="2053749" y="4138757"/>
            <a:ext cx="459575" cy="73663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Rechteck 49"/>
          <p:cNvSpPr/>
          <p:nvPr/>
        </p:nvSpPr>
        <p:spPr>
          <a:xfrm>
            <a:off x="1720526" y="4319541"/>
            <a:ext cx="271493" cy="1891239"/>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de-DE"/>
          </a:p>
        </p:txBody>
      </p:sp>
      <p:sp>
        <p:nvSpPr>
          <p:cNvPr id="51" name="Bogen 50"/>
          <p:cNvSpPr/>
          <p:nvPr/>
        </p:nvSpPr>
        <p:spPr>
          <a:xfrm rot="16200000">
            <a:off x="1599760" y="4094437"/>
            <a:ext cx="297263" cy="287133"/>
          </a:xfrm>
          <a:prstGeom prst="arc">
            <a:avLst/>
          </a:prstGeom>
          <a:ln w="28575"/>
        </p:spPr>
        <p:style>
          <a:lnRef idx="1">
            <a:schemeClr val="accent1"/>
          </a:lnRef>
          <a:fillRef idx="0">
            <a:schemeClr val="accent1"/>
          </a:fillRef>
          <a:effectRef idx="0">
            <a:schemeClr val="accent1"/>
          </a:effectRef>
          <a:fontRef idx="minor">
            <a:schemeClr val="tx1"/>
          </a:fontRef>
        </p:style>
        <p:txBody>
          <a:bodyPr lIns="71323" tIns="35662" rIns="71323" bIns="35662" rtlCol="0" anchor="ctr"/>
          <a:lstStyle/>
          <a:p>
            <a:pPr algn="ctr"/>
            <a:endParaRPr lang="de-DE"/>
          </a:p>
        </p:txBody>
      </p:sp>
      <p:sp>
        <p:nvSpPr>
          <p:cNvPr id="52" name="Rechteck 51"/>
          <p:cNvSpPr/>
          <p:nvPr/>
        </p:nvSpPr>
        <p:spPr>
          <a:xfrm>
            <a:off x="2760767" y="4746861"/>
            <a:ext cx="1761168" cy="104379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p:cNvSpPr/>
          <p:nvPr/>
        </p:nvSpPr>
        <p:spPr>
          <a:xfrm>
            <a:off x="5691609" y="4732587"/>
            <a:ext cx="304625" cy="13369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a:extLst>
              <a:ext uri="{FF2B5EF4-FFF2-40B4-BE49-F238E27FC236}">
                <a16:creationId xmlns:a16="http://schemas.microsoft.com/office/drawing/2014/main" xmlns="" id="{EB588090-D61D-4B66-8817-530BAFEEF644}"/>
              </a:ext>
            </a:extLst>
          </p:cNvPr>
          <p:cNvSpPr/>
          <p:nvPr/>
        </p:nvSpPr>
        <p:spPr>
          <a:xfrm>
            <a:off x="2125095" y="3304891"/>
            <a:ext cx="1309919" cy="220008"/>
          </a:xfrm>
          <a:prstGeom prst="rect">
            <a:avLst/>
          </a:prstGeom>
          <a:noFill/>
          <a:ln w="38100">
            <a:solidFill>
              <a:srgbClr val="068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xmlns="" id="{960E4155-2429-4DCC-A0DE-22F841FE7B65}"/>
              </a:ext>
            </a:extLst>
          </p:cNvPr>
          <p:cNvSpPr/>
          <p:nvPr/>
        </p:nvSpPr>
        <p:spPr>
          <a:xfrm>
            <a:off x="3874135" y="3300950"/>
            <a:ext cx="1309919" cy="220008"/>
          </a:xfrm>
          <a:prstGeom prst="rect">
            <a:avLst/>
          </a:prstGeom>
          <a:noFill/>
          <a:ln w="38100">
            <a:solidFill>
              <a:srgbClr val="068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xmlns="" id="{F0C203D4-12C5-4F01-9CF7-4C69FA7620AF}"/>
              </a:ext>
            </a:extLst>
          </p:cNvPr>
          <p:cNvSpPr/>
          <p:nvPr/>
        </p:nvSpPr>
        <p:spPr>
          <a:xfrm>
            <a:off x="3137051" y="3612591"/>
            <a:ext cx="1023122" cy="414147"/>
          </a:xfrm>
          <a:prstGeom prst="rect">
            <a:avLst/>
          </a:prstGeom>
          <a:noFill/>
          <a:ln w="38100">
            <a:solidFill>
              <a:srgbClr val="068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xmlns="" id="{5AC40608-4382-4F14-8399-12E06FFEEEE3}"/>
              </a:ext>
            </a:extLst>
          </p:cNvPr>
          <p:cNvSpPr txBox="1"/>
          <p:nvPr/>
        </p:nvSpPr>
        <p:spPr>
          <a:xfrm>
            <a:off x="3088442" y="3638194"/>
            <a:ext cx="1224136" cy="307777"/>
          </a:xfrm>
          <a:prstGeom prst="rect">
            <a:avLst/>
          </a:prstGeom>
          <a:noFill/>
        </p:spPr>
        <p:txBody>
          <a:bodyPr wrap="square" rtlCol="0">
            <a:spAutoFit/>
          </a:bodyPr>
          <a:lstStyle/>
          <a:p>
            <a:r>
              <a:rPr lang="de-DE" sz="1400" dirty="0"/>
              <a:t>Wechselzone</a:t>
            </a:r>
          </a:p>
        </p:txBody>
      </p:sp>
      <p:sp>
        <p:nvSpPr>
          <p:cNvPr id="4" name="Textfeld 3">
            <a:extLst>
              <a:ext uri="{FF2B5EF4-FFF2-40B4-BE49-F238E27FC236}">
                <a16:creationId xmlns:a16="http://schemas.microsoft.com/office/drawing/2014/main" xmlns="" id="{E9E4B5A2-84EB-4A0C-B77C-1FDD1AAF1EF1}"/>
              </a:ext>
            </a:extLst>
          </p:cNvPr>
          <p:cNvSpPr txBox="1"/>
          <p:nvPr/>
        </p:nvSpPr>
        <p:spPr>
          <a:xfrm>
            <a:off x="2130974" y="3277387"/>
            <a:ext cx="1309919" cy="276999"/>
          </a:xfrm>
          <a:prstGeom prst="rect">
            <a:avLst/>
          </a:prstGeom>
          <a:noFill/>
        </p:spPr>
        <p:txBody>
          <a:bodyPr wrap="square" rtlCol="0">
            <a:spAutoFit/>
          </a:bodyPr>
          <a:lstStyle/>
          <a:p>
            <a:r>
              <a:rPr lang="de-DE" sz="1200" dirty="0"/>
              <a:t>Mannschaftsbank</a:t>
            </a:r>
          </a:p>
        </p:txBody>
      </p:sp>
      <p:sp>
        <p:nvSpPr>
          <p:cNvPr id="60" name="Textfeld 59">
            <a:extLst>
              <a:ext uri="{FF2B5EF4-FFF2-40B4-BE49-F238E27FC236}">
                <a16:creationId xmlns:a16="http://schemas.microsoft.com/office/drawing/2014/main" xmlns="" id="{A2388848-6521-484A-B4BD-11B562E29F7E}"/>
              </a:ext>
            </a:extLst>
          </p:cNvPr>
          <p:cNvSpPr txBox="1"/>
          <p:nvPr/>
        </p:nvSpPr>
        <p:spPr>
          <a:xfrm>
            <a:off x="3874135" y="3269994"/>
            <a:ext cx="1309919" cy="276999"/>
          </a:xfrm>
          <a:prstGeom prst="rect">
            <a:avLst/>
          </a:prstGeom>
          <a:noFill/>
        </p:spPr>
        <p:txBody>
          <a:bodyPr wrap="square" rtlCol="0">
            <a:spAutoFit/>
          </a:bodyPr>
          <a:lstStyle/>
          <a:p>
            <a:r>
              <a:rPr lang="de-DE" sz="1200" dirty="0"/>
              <a:t>Mannschaftsbank</a:t>
            </a:r>
          </a:p>
        </p:txBody>
      </p:sp>
    </p:spTree>
    <p:extLst>
      <p:ext uri="{BB962C8B-B14F-4D97-AF65-F5344CB8AC3E}">
        <p14:creationId xmlns:p14="http://schemas.microsoft.com/office/powerpoint/2010/main" val="3598249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a:latin typeface="Times New Roman" pitchFamily="18"/>
                <a:ea typeface="Lucida Sans Unicode" pitchFamily="2"/>
                <a:cs typeface="Tahoma" pitchFamily="2"/>
              </a:rPr>
              <a:t>B - </a:t>
            </a:r>
            <a:r>
              <a:rPr lang="de-DE" sz="3200" b="1" dirty="0">
                <a:solidFill>
                  <a:srgbClr val="0070C0"/>
                </a:solidFill>
                <a:latin typeface="Times New Roman" pitchFamily="18"/>
                <a:ea typeface="Lucida Sans Unicode" pitchFamily="2"/>
                <a:cs typeface="Tahoma" pitchFamily="2"/>
              </a:rPr>
              <a:t>Hallenhockey</a:t>
            </a:r>
          </a:p>
        </p:txBody>
      </p:sp>
      <p:sp>
        <p:nvSpPr>
          <p:cNvPr id="3" name="Textfeld 2"/>
          <p:cNvSpPr txBox="1"/>
          <p:nvPr/>
        </p:nvSpPr>
        <p:spPr>
          <a:xfrm>
            <a:off x="1524000" y="476673"/>
            <a:ext cx="9144000" cy="615553"/>
          </a:xfrm>
          <a:prstGeom prst="rect">
            <a:avLst/>
          </a:prstGeom>
          <a:noFill/>
        </p:spPr>
        <p:txBody>
          <a:bodyPr wrap="square" rtlCol="0">
            <a:spAutoFit/>
          </a:bodyPr>
          <a:lstStyle/>
          <a:p>
            <a:pPr algn="ctr"/>
            <a:r>
              <a:rPr lang="de-DE" sz="3400" b="1" dirty="0">
                <a:solidFill>
                  <a:srgbClr val="00B050"/>
                </a:solidFill>
              </a:rPr>
              <a:t>Allgemein</a:t>
            </a:r>
          </a:p>
        </p:txBody>
      </p:sp>
      <p:sp>
        <p:nvSpPr>
          <p:cNvPr id="4" name="Rechteck 3"/>
          <p:cNvSpPr/>
          <p:nvPr/>
        </p:nvSpPr>
        <p:spPr>
          <a:xfrm>
            <a:off x="1524000" y="1268761"/>
            <a:ext cx="8604448" cy="2195473"/>
          </a:xfrm>
          <a:prstGeom prst="rect">
            <a:avLst/>
          </a:prstGeom>
        </p:spPr>
        <p:txBody>
          <a:bodyPr wrap="square">
            <a:spAutoFit/>
          </a:bodyPr>
          <a:lstStyle/>
          <a:p>
            <a:pPr marL="634675" lvl="1" indent="-177475">
              <a:spcBef>
                <a:spcPts val="550"/>
              </a:spcBef>
              <a:tabLst>
                <a:tab pos="177475" algn="l"/>
                <a:tab pos="914033" algn="l"/>
                <a:tab pos="1828433" algn="l"/>
                <a:tab pos="2742833" algn="l"/>
                <a:tab pos="3657233" algn="l"/>
                <a:tab pos="4571633" algn="l"/>
                <a:tab pos="5486033" algn="l"/>
                <a:tab pos="6400433" algn="l"/>
                <a:tab pos="7314833" algn="l"/>
                <a:tab pos="8229233" algn="l"/>
                <a:tab pos="9143633" algn="l"/>
                <a:tab pos="10058033" algn="l"/>
              </a:tabLst>
              <a:defRPr sz="1800" b="0" i="0" u="none" strike="noStrike" kern="0" cap="none" spc="0" baseline="0">
                <a:solidFill>
                  <a:srgbClr val="000000"/>
                </a:solidFill>
                <a:uFillTx/>
              </a:defRPr>
            </a:pPr>
            <a:r>
              <a:rPr lang="de-DE" sz="2400" dirty="0">
                <a:latin typeface="+mj-lt"/>
                <a:ea typeface="Lucida Sans Unicode" pitchFamily="2"/>
                <a:cs typeface="Tahoma" pitchFamily="2"/>
              </a:rPr>
              <a:t>Wo darf (soll) ich pfeifen?</a:t>
            </a:r>
          </a:p>
          <a:p>
            <a:pPr marL="800100" lvl="2" indent="-342900">
              <a:spcBef>
                <a:spcPts val="500"/>
              </a:spcBef>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Die „Diagonale“</a:t>
            </a:r>
          </a:p>
          <a:p>
            <a:pPr marL="800100" lvl="2" indent="-342900">
              <a:spcBef>
                <a:spcPts val="500"/>
              </a:spcBef>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Die „</a:t>
            </a:r>
            <a:r>
              <a:rPr lang="de-DE" sz="2400" dirty="0" err="1">
                <a:latin typeface="+mj-lt"/>
                <a:ea typeface="Lucida Sans Unicode" pitchFamily="2"/>
                <a:cs typeface="Tahoma" pitchFamily="2"/>
              </a:rPr>
              <a:t>Longline</a:t>
            </a:r>
            <a:r>
              <a:rPr lang="de-DE" sz="2400" dirty="0">
                <a:latin typeface="+mj-lt"/>
                <a:ea typeface="Lucida Sans Unicode" pitchFamily="2"/>
                <a:cs typeface="Tahoma" pitchFamily="2"/>
              </a:rPr>
              <a:t>“</a:t>
            </a:r>
          </a:p>
          <a:p>
            <a:pPr marL="800100" lvl="2" indent="-342900">
              <a:spcBef>
                <a:spcPts val="500"/>
              </a:spcBef>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Das Spiel auf sich zukommen lassen</a:t>
            </a:r>
          </a:p>
          <a:p>
            <a:pPr marL="800100" lvl="2" indent="-342900">
              <a:spcBef>
                <a:spcPts val="500"/>
              </a:spcBef>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Pfeifen „dürfen“ überall, im Kreis des Kollegen nur im Notfall.</a:t>
            </a:r>
          </a:p>
        </p:txBody>
      </p:sp>
      <p:sp>
        <p:nvSpPr>
          <p:cNvPr id="5"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p:txBody>
      </p:sp>
      <p:sp>
        <p:nvSpPr>
          <p:cNvPr id="6" name="Freihandform 5"/>
          <p:cNvSpPr/>
          <p:nvPr/>
        </p:nvSpPr>
        <p:spPr>
          <a:xfrm>
            <a:off x="2281412" y="3831976"/>
            <a:ext cx="408605" cy="44838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spcBef>
                <a:spcPts val="1500"/>
              </a:spcBef>
              <a:defRPr sz="1800" b="0" i="0" u="none" strike="noStrike" kern="0" cap="none" spc="0" baseline="0">
                <a:solidFill>
                  <a:srgbClr val="000000"/>
                </a:solidFill>
                <a:uFillTx/>
              </a:defRPr>
            </a:pPr>
            <a:r>
              <a:rPr lang="de-DE" sz="2400" b="1">
                <a:solidFill>
                  <a:srgbClr val="FFFFFF"/>
                </a:solidFill>
                <a:latin typeface="Times New Roman" pitchFamily="18"/>
                <a:ea typeface="Lucida Sans Unicode" pitchFamily="2"/>
                <a:cs typeface="Tahoma" pitchFamily="2"/>
              </a:rPr>
              <a:t>O</a:t>
            </a:r>
          </a:p>
        </p:txBody>
      </p:sp>
      <p:sp>
        <p:nvSpPr>
          <p:cNvPr id="7" name="Textfeld 6"/>
          <p:cNvSpPr txBox="1"/>
          <p:nvPr/>
        </p:nvSpPr>
        <p:spPr>
          <a:xfrm>
            <a:off x="6960097" y="3717032"/>
            <a:ext cx="3409362" cy="1015663"/>
          </a:xfrm>
          <a:prstGeom prst="rect">
            <a:avLst/>
          </a:prstGeom>
          <a:noFill/>
        </p:spPr>
        <p:txBody>
          <a:bodyPr wrap="square" rtlCol="0">
            <a:spAutoFit/>
          </a:bodyPr>
          <a:lstStyle/>
          <a:p>
            <a:r>
              <a:rPr lang="de-DE" sz="2000" dirty="0">
                <a:solidFill>
                  <a:srgbClr val="00B050"/>
                </a:solidFill>
              </a:rPr>
              <a:t>S1</a:t>
            </a:r>
            <a:r>
              <a:rPr lang="de-DE" sz="2000" dirty="0"/>
              <a:t> = Bereich Schiedsrichter 1</a:t>
            </a:r>
          </a:p>
          <a:p>
            <a:r>
              <a:rPr lang="de-DE" sz="2000" dirty="0">
                <a:solidFill>
                  <a:srgbClr val="00B050"/>
                </a:solidFill>
              </a:rPr>
              <a:t>S2</a:t>
            </a:r>
            <a:r>
              <a:rPr lang="de-DE" sz="2000" dirty="0"/>
              <a:t> = Bereich Schiedsrichter 2</a:t>
            </a:r>
          </a:p>
          <a:p>
            <a:r>
              <a:rPr lang="de-DE" sz="2000" dirty="0"/>
              <a:t>     = Laufwege</a:t>
            </a:r>
          </a:p>
        </p:txBody>
      </p:sp>
      <p:cxnSp>
        <p:nvCxnSpPr>
          <p:cNvPr id="8" name="Gerader Verbinder 7"/>
          <p:cNvCxnSpPr/>
          <p:nvPr/>
        </p:nvCxnSpPr>
        <p:spPr>
          <a:xfrm>
            <a:off x="6960096" y="4530949"/>
            <a:ext cx="39466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6960096" y="4765691"/>
            <a:ext cx="3926047" cy="1200329"/>
          </a:xfrm>
          <a:prstGeom prst="rect">
            <a:avLst/>
          </a:prstGeom>
          <a:noFill/>
        </p:spPr>
        <p:txBody>
          <a:bodyPr wrap="square" rtlCol="0">
            <a:spAutoFit/>
          </a:bodyPr>
          <a:lstStyle/>
          <a:p>
            <a:r>
              <a:rPr lang="de-DE" dirty="0"/>
              <a:t>Hinweis: Beide Schiedsrichter dürfen in den Schusskreis rein pfeifen. Die Zuständigkeit des Schiedsrichters im zu gehörigen Schusskreis bleit unverändert.</a:t>
            </a:r>
          </a:p>
        </p:txBody>
      </p:sp>
      <p:pic>
        <p:nvPicPr>
          <p:cNvPr id="10" name="Grafik 9"/>
          <p:cNvPicPr>
            <a:picLocks noChangeAspect="1"/>
          </p:cNvPicPr>
          <p:nvPr/>
        </p:nvPicPr>
        <p:blipFill>
          <a:blip r:embed="rId2"/>
          <a:stretch>
            <a:fillRect/>
          </a:stretch>
        </p:blipFill>
        <p:spPr>
          <a:xfrm>
            <a:off x="1703512" y="3436205"/>
            <a:ext cx="5006242" cy="3089142"/>
          </a:xfrm>
          <a:prstGeom prst="rect">
            <a:avLst/>
          </a:prstGeom>
        </p:spPr>
      </p:pic>
      <p:sp>
        <p:nvSpPr>
          <p:cNvPr id="11" name="Textfeld 10"/>
          <p:cNvSpPr txBox="1"/>
          <p:nvPr/>
        </p:nvSpPr>
        <p:spPr>
          <a:xfrm>
            <a:off x="3688953" y="6248345"/>
            <a:ext cx="1023122" cy="276999"/>
          </a:xfrm>
          <a:prstGeom prst="rect">
            <a:avLst/>
          </a:prstGeom>
          <a:noFill/>
        </p:spPr>
        <p:txBody>
          <a:bodyPr wrap="square" rtlCol="0">
            <a:spAutoFit/>
          </a:bodyPr>
          <a:lstStyle/>
          <a:p>
            <a:r>
              <a:rPr lang="de-DE" sz="1200" dirty="0"/>
              <a:t>Wechselzone</a:t>
            </a:r>
            <a:endParaRPr lang="de-DE" dirty="0"/>
          </a:p>
        </p:txBody>
      </p:sp>
      <p:sp>
        <p:nvSpPr>
          <p:cNvPr id="12" name="Rechteck 11"/>
          <p:cNvSpPr/>
          <p:nvPr/>
        </p:nvSpPr>
        <p:spPr>
          <a:xfrm>
            <a:off x="3688953" y="6154818"/>
            <a:ext cx="1023122" cy="414147"/>
          </a:xfrm>
          <a:prstGeom prst="rect">
            <a:avLst/>
          </a:prstGeom>
          <a:noFill/>
          <a:ln w="38100">
            <a:solidFill>
              <a:srgbClr val="068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r Verbinder 12"/>
          <p:cNvCxnSpPr>
            <a:cxnSpLocks/>
          </p:cNvCxnSpPr>
          <p:nvPr/>
        </p:nvCxnSpPr>
        <p:spPr>
          <a:xfrm flipV="1">
            <a:off x="2631321" y="4074276"/>
            <a:ext cx="3129396" cy="181350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Gerader Verbinder 13"/>
          <p:cNvCxnSpPr>
            <a:cxnSpLocks/>
          </p:cNvCxnSpPr>
          <p:nvPr/>
        </p:nvCxnSpPr>
        <p:spPr>
          <a:xfrm flipV="1">
            <a:off x="2085708" y="5877272"/>
            <a:ext cx="545613" cy="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Gerader Verbinder 14"/>
          <p:cNvCxnSpPr>
            <a:cxnSpLocks/>
          </p:cNvCxnSpPr>
          <p:nvPr/>
        </p:nvCxnSpPr>
        <p:spPr>
          <a:xfrm>
            <a:off x="5749406" y="4077072"/>
            <a:ext cx="54561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5681454" y="5499046"/>
            <a:ext cx="697010" cy="646331"/>
          </a:xfrm>
          <a:prstGeom prst="rect">
            <a:avLst/>
          </a:prstGeom>
          <a:noFill/>
        </p:spPr>
        <p:txBody>
          <a:bodyPr wrap="square" rtlCol="0">
            <a:spAutoFit/>
          </a:bodyPr>
          <a:lstStyle/>
          <a:p>
            <a:r>
              <a:rPr lang="de-DE" sz="3600" dirty="0">
                <a:solidFill>
                  <a:srgbClr val="00B050"/>
                </a:solidFill>
              </a:rPr>
              <a:t>S2</a:t>
            </a:r>
          </a:p>
        </p:txBody>
      </p:sp>
      <p:cxnSp>
        <p:nvCxnSpPr>
          <p:cNvPr id="17" name="Gerade Verbindung mit Pfeil 16"/>
          <p:cNvCxnSpPr>
            <a:cxnSpLocks/>
          </p:cNvCxnSpPr>
          <p:nvPr/>
        </p:nvCxnSpPr>
        <p:spPr>
          <a:xfrm flipH="1">
            <a:off x="2849426" y="6089464"/>
            <a:ext cx="3318611" cy="25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Bogen 17"/>
          <p:cNvSpPr/>
          <p:nvPr/>
        </p:nvSpPr>
        <p:spPr>
          <a:xfrm rot="5400000">
            <a:off x="6051530" y="5818508"/>
            <a:ext cx="233009" cy="313948"/>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19" name="Gerade Verbindung mit Pfeil 18"/>
          <p:cNvCxnSpPr>
            <a:cxnSpLocks/>
          </p:cNvCxnSpPr>
          <p:nvPr/>
        </p:nvCxnSpPr>
        <p:spPr>
          <a:xfrm flipV="1">
            <a:off x="6325830" y="5313914"/>
            <a:ext cx="1535" cy="6628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H="1">
            <a:off x="5533425" y="5382912"/>
            <a:ext cx="444839" cy="60610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2128810" y="3889895"/>
            <a:ext cx="622323" cy="523220"/>
          </a:xfrm>
          <a:prstGeom prst="rect">
            <a:avLst/>
          </a:prstGeom>
          <a:noFill/>
        </p:spPr>
        <p:txBody>
          <a:bodyPr wrap="square" rtlCol="0">
            <a:spAutoFit/>
          </a:bodyPr>
          <a:lstStyle/>
          <a:p>
            <a:r>
              <a:rPr lang="de-DE" sz="2800" dirty="0">
                <a:solidFill>
                  <a:srgbClr val="00B050"/>
                </a:solidFill>
              </a:rPr>
              <a:t>S1</a:t>
            </a:r>
            <a:endParaRPr lang="de-DE" sz="3600" dirty="0">
              <a:solidFill>
                <a:srgbClr val="00B050"/>
              </a:solidFill>
            </a:endParaRPr>
          </a:p>
        </p:txBody>
      </p:sp>
      <p:cxnSp>
        <p:nvCxnSpPr>
          <p:cNvPr id="22" name="Gerade Verbindung mit Pfeil 21"/>
          <p:cNvCxnSpPr>
            <a:cxnSpLocks/>
          </p:cNvCxnSpPr>
          <p:nvPr/>
        </p:nvCxnSpPr>
        <p:spPr>
          <a:xfrm>
            <a:off x="2185211" y="3862085"/>
            <a:ext cx="334821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cxnSpLocks/>
          </p:cNvCxnSpPr>
          <p:nvPr/>
        </p:nvCxnSpPr>
        <p:spPr>
          <a:xfrm>
            <a:off x="2056827" y="3982634"/>
            <a:ext cx="0" cy="6582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Bogen 23"/>
          <p:cNvSpPr/>
          <p:nvPr/>
        </p:nvSpPr>
        <p:spPr>
          <a:xfrm rot="16200000">
            <a:off x="2073497" y="3849724"/>
            <a:ext cx="244588" cy="27792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25" name="Gerade Verbindung mit Pfeil 24"/>
          <p:cNvCxnSpPr/>
          <p:nvPr/>
        </p:nvCxnSpPr>
        <p:spPr>
          <a:xfrm flipH="1">
            <a:off x="2353394" y="3994835"/>
            <a:ext cx="496032" cy="58218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5387596" y="6248348"/>
            <a:ext cx="1309919" cy="276999"/>
          </a:xfrm>
          <a:prstGeom prst="rect">
            <a:avLst/>
          </a:prstGeom>
          <a:noFill/>
        </p:spPr>
        <p:txBody>
          <a:bodyPr wrap="square" rtlCol="0">
            <a:spAutoFit/>
          </a:bodyPr>
          <a:lstStyle/>
          <a:p>
            <a:r>
              <a:rPr lang="de-DE" sz="1200" dirty="0"/>
              <a:t>Mannschaftsbank</a:t>
            </a:r>
            <a:endParaRPr lang="de-DE" dirty="0"/>
          </a:p>
        </p:txBody>
      </p:sp>
      <p:sp>
        <p:nvSpPr>
          <p:cNvPr id="27" name="Rechteck 26"/>
          <p:cNvSpPr/>
          <p:nvPr/>
        </p:nvSpPr>
        <p:spPr>
          <a:xfrm>
            <a:off x="5341493" y="6269808"/>
            <a:ext cx="1309919" cy="220008"/>
          </a:xfrm>
          <a:prstGeom prst="rect">
            <a:avLst/>
          </a:prstGeom>
          <a:noFill/>
          <a:ln w="38100">
            <a:solidFill>
              <a:srgbClr val="068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p:cNvSpPr txBox="1"/>
          <p:nvPr/>
        </p:nvSpPr>
        <p:spPr>
          <a:xfrm>
            <a:off x="1905761" y="6248345"/>
            <a:ext cx="1309919" cy="276999"/>
          </a:xfrm>
          <a:prstGeom prst="rect">
            <a:avLst/>
          </a:prstGeom>
          <a:noFill/>
        </p:spPr>
        <p:txBody>
          <a:bodyPr wrap="square" rtlCol="0">
            <a:spAutoFit/>
          </a:bodyPr>
          <a:lstStyle/>
          <a:p>
            <a:r>
              <a:rPr lang="de-DE" sz="1200" dirty="0"/>
              <a:t>Mannschaftsbank</a:t>
            </a:r>
            <a:endParaRPr lang="de-DE" dirty="0"/>
          </a:p>
        </p:txBody>
      </p:sp>
      <p:sp>
        <p:nvSpPr>
          <p:cNvPr id="29" name="Rechteck 28"/>
          <p:cNvSpPr/>
          <p:nvPr/>
        </p:nvSpPr>
        <p:spPr>
          <a:xfrm>
            <a:off x="1859658" y="6269805"/>
            <a:ext cx="1309919" cy="220008"/>
          </a:xfrm>
          <a:prstGeom prst="rect">
            <a:avLst/>
          </a:prstGeom>
          <a:noFill/>
          <a:ln w="38100">
            <a:solidFill>
              <a:srgbClr val="068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629577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09600" y="1600201"/>
            <a:ext cx="6134472" cy="4525963"/>
          </a:xfrm>
        </p:spPr>
        <p:txBody>
          <a:bodyPr>
            <a:normAutofit/>
          </a:bodyPr>
          <a:lstStyle/>
          <a:p>
            <a:r>
              <a:rPr lang="de-DE" sz="2400" dirty="0"/>
              <a:t>1. Auf </a:t>
            </a:r>
            <a:r>
              <a:rPr lang="de-DE" sz="2400" dirty="0">
                <a:hlinkClick r:id="rId2"/>
              </a:rPr>
              <a:t>www.bayernhockey.de</a:t>
            </a:r>
            <a:r>
              <a:rPr lang="de-DE" sz="2400" dirty="0"/>
              <a:t> gehen</a:t>
            </a:r>
          </a:p>
          <a:p>
            <a:r>
              <a:rPr lang="de-DE" sz="2400" dirty="0"/>
              <a:t>2. auf „zum Login“ klicken</a:t>
            </a:r>
          </a:p>
          <a:p>
            <a:endParaRPr lang="de-DE" sz="2400" dirty="0"/>
          </a:p>
          <a:p>
            <a:endParaRPr lang="de-DE" sz="2400" dirty="0"/>
          </a:p>
          <a:p>
            <a:endParaRPr lang="de-DE" sz="2400" dirty="0"/>
          </a:p>
          <a:p>
            <a:r>
              <a:rPr lang="de-DE" sz="2400" dirty="0"/>
              <a:t>3. einloggen </a:t>
            </a:r>
          </a:p>
          <a:p>
            <a:pPr lvl="1"/>
            <a:r>
              <a:rPr lang="de-DE" sz="2400" dirty="0"/>
              <a:t>Login und Passwort eingeben und auf „Anmelden“ klicken</a:t>
            </a:r>
          </a:p>
        </p:txBody>
      </p:sp>
      <p:sp>
        <p:nvSpPr>
          <p:cNvPr id="4"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smtClean="0">
                <a:latin typeface="Times New Roman" pitchFamily="18"/>
                <a:ea typeface="Lucida Sans Unicode" pitchFamily="2"/>
                <a:cs typeface="Tahoma" pitchFamily="2"/>
              </a:rPr>
              <a:t>B </a:t>
            </a:r>
            <a:r>
              <a:rPr lang="de-DE" sz="3200" b="1" dirty="0">
                <a:latin typeface="Times New Roman" pitchFamily="18"/>
                <a:ea typeface="Lucida Sans Unicode" pitchFamily="2"/>
                <a:cs typeface="Tahoma" pitchFamily="2"/>
              </a:rPr>
              <a:t>- </a:t>
            </a:r>
            <a:r>
              <a:rPr lang="de-DE" sz="3200" b="1" kern="0" dirty="0">
                <a:solidFill>
                  <a:srgbClr val="000000"/>
                </a:solidFill>
                <a:latin typeface="Times New Roman" pitchFamily="18"/>
                <a:ea typeface="Lucida Sans Unicode" pitchFamily="2"/>
                <a:cs typeface="Tahoma" pitchFamily="2"/>
              </a:rPr>
              <a:t>Umgang mit den ESB als SR</a:t>
            </a:r>
          </a:p>
        </p:txBody>
      </p:sp>
      <p:pic>
        <p:nvPicPr>
          <p:cNvPr id="2" name="Grafik 1" descr="Bildschirmausschnit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92144" y="1700808"/>
            <a:ext cx="2010056" cy="1562318"/>
          </a:xfrm>
          <a:prstGeom prst="rect">
            <a:avLst/>
          </a:prstGeom>
        </p:spPr>
      </p:pic>
      <p:cxnSp>
        <p:nvCxnSpPr>
          <p:cNvPr id="6" name="Gerade Verbindung mit Pfeil 5"/>
          <p:cNvCxnSpPr/>
          <p:nvPr/>
        </p:nvCxnSpPr>
        <p:spPr>
          <a:xfrm>
            <a:off x="4439816" y="2348880"/>
            <a:ext cx="3672408" cy="7200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7" name="Grafik 6" descr="Bildschirmausschnitt"/>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92144" y="3755701"/>
            <a:ext cx="1971950" cy="1257475"/>
          </a:xfrm>
          <a:prstGeom prst="rect">
            <a:avLst/>
          </a:prstGeom>
        </p:spPr>
      </p:pic>
      <p:cxnSp>
        <p:nvCxnSpPr>
          <p:cNvPr id="8" name="Gerade Verbindung mit Pfeil 7"/>
          <p:cNvCxnSpPr/>
          <p:nvPr/>
        </p:nvCxnSpPr>
        <p:spPr>
          <a:xfrm>
            <a:off x="4007768" y="4869160"/>
            <a:ext cx="437035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409162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r>
              <a:rPr lang="de-DE" sz="2400" dirty="0"/>
              <a:t>4. auf „zum </a:t>
            </a:r>
            <a:r>
              <a:rPr lang="de-DE" sz="2400" dirty="0" err="1"/>
              <a:t>hoc@key</a:t>
            </a:r>
            <a:r>
              <a:rPr lang="de-DE" sz="2400" dirty="0"/>
              <a:t> Club Menü“ klicken</a:t>
            </a:r>
          </a:p>
          <a:p>
            <a:endParaRPr lang="de-DE" sz="2400" dirty="0"/>
          </a:p>
          <a:p>
            <a:r>
              <a:rPr lang="de-DE" sz="2400" dirty="0"/>
              <a:t>5. dann auf der Linken Spalte auf Spielverkehr </a:t>
            </a:r>
          </a:p>
          <a:p>
            <a:r>
              <a:rPr lang="de-DE" sz="2400" dirty="0"/>
              <a:t>und anschließend auf Spielbericht</a:t>
            </a:r>
          </a:p>
        </p:txBody>
      </p:sp>
      <p:sp>
        <p:nvSpPr>
          <p:cNvPr id="4"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smtClean="0">
                <a:latin typeface="Times New Roman" pitchFamily="18"/>
                <a:ea typeface="Lucida Sans Unicode" pitchFamily="2"/>
                <a:cs typeface="Tahoma" pitchFamily="2"/>
              </a:rPr>
              <a:t>B </a:t>
            </a:r>
            <a:r>
              <a:rPr lang="de-DE" sz="3200" b="1" dirty="0">
                <a:latin typeface="Times New Roman" pitchFamily="18"/>
                <a:ea typeface="Lucida Sans Unicode" pitchFamily="2"/>
                <a:cs typeface="Tahoma" pitchFamily="2"/>
              </a:rPr>
              <a:t>- </a:t>
            </a:r>
            <a:r>
              <a:rPr lang="de-DE" sz="3200" b="1" kern="0" dirty="0">
                <a:solidFill>
                  <a:srgbClr val="000000"/>
                </a:solidFill>
                <a:latin typeface="Times New Roman" pitchFamily="18"/>
                <a:ea typeface="Lucida Sans Unicode" pitchFamily="2"/>
                <a:cs typeface="Tahoma" pitchFamily="2"/>
              </a:rPr>
              <a:t>Umgang mit den ESB als SR</a:t>
            </a:r>
          </a:p>
        </p:txBody>
      </p:sp>
      <p:cxnSp>
        <p:nvCxnSpPr>
          <p:cNvPr id="6" name="Gerade Verbindung mit Pfeil 5"/>
          <p:cNvCxnSpPr/>
          <p:nvPr/>
        </p:nvCxnSpPr>
        <p:spPr>
          <a:xfrm>
            <a:off x="5591944" y="2095441"/>
            <a:ext cx="2448272" cy="1094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5" name="Grafik 4" descr="Bildschirmausschnitt"/>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40216" y="1514514"/>
            <a:ext cx="1962424" cy="1066949"/>
          </a:xfrm>
          <a:prstGeom prst="rect">
            <a:avLst/>
          </a:prstGeom>
        </p:spPr>
      </p:pic>
      <p:pic>
        <p:nvPicPr>
          <p:cNvPr id="10" name="Grafik 9" descr="Bildschirmausschnit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40216" y="3638293"/>
            <a:ext cx="1705213" cy="1638529"/>
          </a:xfrm>
          <a:prstGeom prst="rect">
            <a:avLst/>
          </a:prstGeom>
        </p:spPr>
      </p:pic>
      <p:cxnSp>
        <p:nvCxnSpPr>
          <p:cNvPr id="8" name="Gerade Verbindung mit Pfeil 7"/>
          <p:cNvCxnSpPr/>
          <p:nvPr/>
        </p:nvCxnSpPr>
        <p:spPr>
          <a:xfrm>
            <a:off x="6600056" y="2924944"/>
            <a:ext cx="1512168" cy="20162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3" name="Grafik 12" descr="Bildschirmausschnitt"/>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81378" y="4089931"/>
            <a:ext cx="1695687" cy="2057687"/>
          </a:xfrm>
          <a:prstGeom prst="rect">
            <a:avLst/>
          </a:prstGeom>
        </p:spPr>
      </p:pic>
      <p:cxnSp>
        <p:nvCxnSpPr>
          <p:cNvPr id="14" name="Gerade Verbindung mit Pfeil 13"/>
          <p:cNvCxnSpPr/>
          <p:nvPr/>
        </p:nvCxnSpPr>
        <p:spPr>
          <a:xfrm flipH="1">
            <a:off x="2629222" y="3284984"/>
            <a:ext cx="2098626" cy="21782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8002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p:txBody>
      </p:sp>
      <p:sp>
        <p:nvSpPr>
          <p:cNvPr id="5" name="Text Box 10"/>
          <p:cNvSpPr/>
          <p:nvPr/>
        </p:nvSpPr>
        <p:spPr>
          <a:xfrm>
            <a:off x="1524000" y="0"/>
            <a:ext cx="9144000" cy="5814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a:latin typeface="Times New Roman" pitchFamily="18"/>
                <a:ea typeface="Lucida Sans Unicode" pitchFamily="2"/>
                <a:cs typeface="Tahoma" pitchFamily="2"/>
              </a:rPr>
              <a:t>B - Allgemein</a:t>
            </a:r>
          </a:p>
        </p:txBody>
      </p:sp>
      <p:pic>
        <p:nvPicPr>
          <p:cNvPr id="8" name="29-04-07_1326"/>
          <p:cNvPicPr>
            <a:picLocks noChangeAspect="1"/>
          </p:cNvPicPr>
          <p:nvPr/>
        </p:nvPicPr>
        <p:blipFill>
          <a:blip r:embed="rId3">
            <a:lum/>
            <a:alphaModFix/>
          </a:blip>
          <a:srcRect/>
          <a:stretch>
            <a:fillRect/>
          </a:stretch>
        </p:blipFill>
        <p:spPr>
          <a:xfrm>
            <a:off x="1843220" y="4190943"/>
            <a:ext cx="3200400" cy="2400117"/>
          </a:xfrm>
          <a:prstGeom prst="rect">
            <a:avLst/>
          </a:prstGeom>
          <a:noFill/>
          <a:ln>
            <a:noFill/>
          </a:ln>
        </p:spPr>
      </p:pic>
      <p:pic>
        <p:nvPicPr>
          <p:cNvPr id="9" name="Flip-Flops%20verboten"/>
          <p:cNvPicPr>
            <a:picLocks noChangeAspect="1"/>
          </p:cNvPicPr>
          <p:nvPr/>
        </p:nvPicPr>
        <p:blipFill>
          <a:blip r:embed="rId4" cstate="print">
            <a:lum/>
            <a:alphaModFix/>
            <a:extLst>
              <a:ext uri="{28A0092B-C50C-407E-A947-70E740481C1C}">
                <a14:useLocalDpi xmlns:a14="http://schemas.microsoft.com/office/drawing/2010/main"/>
              </a:ext>
            </a:extLst>
          </a:blip>
          <a:srcRect/>
          <a:stretch>
            <a:fillRect/>
          </a:stretch>
        </p:blipFill>
        <p:spPr>
          <a:xfrm>
            <a:off x="5858740" y="3988922"/>
            <a:ext cx="1067040" cy="1066684"/>
          </a:xfrm>
          <a:prstGeom prst="rect">
            <a:avLst/>
          </a:prstGeom>
          <a:noFill/>
          <a:ln>
            <a:noFill/>
          </a:ln>
        </p:spPr>
      </p:pic>
      <p:pic>
        <p:nvPicPr>
          <p:cNvPr id="10" name="624"/>
          <p:cNvPicPr>
            <a:picLocks noChangeAspect="1"/>
          </p:cNvPicPr>
          <p:nvPr/>
        </p:nvPicPr>
        <p:blipFill>
          <a:blip r:embed="rId5" cstate="print">
            <a:lum/>
            <a:alphaModFix/>
            <a:extLst>
              <a:ext uri="{28A0092B-C50C-407E-A947-70E740481C1C}">
                <a14:useLocalDpi xmlns:a14="http://schemas.microsoft.com/office/drawing/2010/main"/>
              </a:ext>
            </a:extLst>
          </a:blip>
          <a:srcRect/>
          <a:stretch>
            <a:fillRect/>
          </a:stretch>
        </p:blipFill>
        <p:spPr>
          <a:xfrm>
            <a:off x="5891515" y="5280531"/>
            <a:ext cx="1067040" cy="1066684"/>
          </a:xfrm>
          <a:prstGeom prst="rect">
            <a:avLst/>
          </a:prstGeom>
          <a:noFill/>
          <a:ln>
            <a:noFill/>
          </a:ln>
        </p:spPr>
      </p:pic>
      <p:pic>
        <p:nvPicPr>
          <p:cNvPr id="11" name="120429_TJ_0902"/>
          <p:cNvPicPr>
            <a:picLocks noChangeAspect="1"/>
          </p:cNvPicPr>
          <p:nvPr/>
        </p:nvPicPr>
        <p:blipFill>
          <a:blip r:embed="rId6">
            <a:lum/>
            <a:alphaModFix/>
          </a:blip>
          <a:srcRect/>
          <a:stretch>
            <a:fillRect/>
          </a:stretch>
        </p:blipFill>
        <p:spPr>
          <a:xfrm>
            <a:off x="7464152" y="2080131"/>
            <a:ext cx="2847962" cy="4267084"/>
          </a:xfrm>
          <a:prstGeom prst="rect">
            <a:avLst/>
          </a:prstGeom>
          <a:noFill/>
          <a:ln>
            <a:noFill/>
          </a:ln>
        </p:spPr>
      </p:pic>
      <p:sp>
        <p:nvSpPr>
          <p:cNvPr id="12" name="Textfeld 11"/>
          <p:cNvSpPr txBox="1"/>
          <p:nvPr/>
        </p:nvSpPr>
        <p:spPr>
          <a:xfrm>
            <a:off x="1524000" y="476673"/>
            <a:ext cx="9144000" cy="615553"/>
          </a:xfrm>
          <a:prstGeom prst="rect">
            <a:avLst/>
          </a:prstGeom>
          <a:noFill/>
        </p:spPr>
        <p:txBody>
          <a:bodyPr wrap="square" rtlCol="0">
            <a:spAutoFit/>
          </a:bodyPr>
          <a:lstStyle/>
          <a:p>
            <a:pPr algn="ctr"/>
            <a:r>
              <a:rPr lang="de-DE" sz="3400" b="1" dirty="0">
                <a:solidFill>
                  <a:srgbClr val="00B050"/>
                </a:solidFill>
              </a:rPr>
              <a:t>Bild des Schiedsrichters in der Öffentlichkeit</a:t>
            </a:r>
          </a:p>
        </p:txBody>
      </p:sp>
      <p:sp>
        <p:nvSpPr>
          <p:cNvPr id="13" name="Textfeld 12"/>
          <p:cNvSpPr txBox="1"/>
          <p:nvPr/>
        </p:nvSpPr>
        <p:spPr>
          <a:xfrm>
            <a:off x="1703512" y="1442877"/>
            <a:ext cx="6048672" cy="2870016"/>
          </a:xfrm>
          <a:prstGeom prst="rect">
            <a:avLst/>
          </a:prstGeom>
          <a:noFill/>
        </p:spPr>
        <p:txBody>
          <a:bodyPr wrap="square" rtlCol="0">
            <a:spAutoFit/>
          </a:bodyPr>
          <a:lstStyle/>
          <a:p>
            <a:pPr marL="177475" indent="-177475">
              <a:spcBef>
                <a:spcPts val="500"/>
              </a:spcBef>
              <a:defRPr sz="1800" b="0" i="0" u="none" strike="noStrike" kern="0" cap="none" spc="0" baseline="0">
                <a:solidFill>
                  <a:srgbClr val="000000"/>
                </a:solidFill>
                <a:uFillTx/>
              </a:defRPr>
            </a:pPr>
            <a:r>
              <a:rPr lang="de-DE" sz="2400" dirty="0">
                <a:ea typeface="Lucida Sans Unicode" pitchFamily="2"/>
                <a:cs typeface="Tahoma" pitchFamily="2"/>
              </a:rPr>
              <a:t>• unsportlich / trainieren nicht!</a:t>
            </a:r>
          </a:p>
          <a:p>
            <a:pPr marL="177475" indent="-177475">
              <a:spcBef>
                <a:spcPts val="500"/>
              </a:spcBef>
              <a:defRPr sz="1800" b="0" i="0" u="none" strike="noStrike" kern="0" cap="none" spc="0" baseline="0">
                <a:solidFill>
                  <a:srgbClr val="000000"/>
                </a:solidFill>
                <a:uFillTx/>
              </a:defRPr>
            </a:pPr>
            <a:r>
              <a:rPr lang="de-DE" sz="2400" dirty="0">
                <a:ea typeface="Lucida Sans Unicode" pitchFamily="2"/>
                <a:cs typeface="Tahoma" pitchFamily="2"/>
              </a:rPr>
              <a:t>• kein guter Hockeyspieler wird jemals Schiedsrichter!</a:t>
            </a:r>
          </a:p>
          <a:p>
            <a:pPr marL="177475" indent="-177475">
              <a:spcBef>
                <a:spcPts val="500"/>
              </a:spcBef>
              <a:defRPr sz="1800" b="0" i="0" u="none" strike="noStrike" kern="0" cap="none" spc="0" baseline="0">
                <a:solidFill>
                  <a:srgbClr val="000000"/>
                </a:solidFill>
                <a:uFillTx/>
              </a:defRPr>
            </a:pPr>
            <a:r>
              <a:rPr lang="de-DE" sz="2400" dirty="0">
                <a:ea typeface="Lucida Sans Unicode" pitchFamily="2"/>
                <a:cs typeface="Tahoma" pitchFamily="2"/>
              </a:rPr>
              <a:t>• bereitet sich nicht auf die Spiele vor!</a:t>
            </a:r>
          </a:p>
          <a:p>
            <a:pPr marL="177475" indent="-177475">
              <a:spcBef>
                <a:spcPts val="500"/>
              </a:spcBef>
              <a:defRPr sz="1800" b="0" i="0" u="none" strike="noStrike" kern="0" cap="none" spc="0" baseline="0">
                <a:solidFill>
                  <a:srgbClr val="000000"/>
                </a:solidFill>
                <a:uFillTx/>
              </a:defRPr>
            </a:pPr>
            <a:r>
              <a:rPr lang="de-DE" sz="2400" dirty="0">
                <a:ea typeface="Lucida Sans Unicode" pitchFamily="2"/>
                <a:cs typeface="Tahoma" pitchFamily="2"/>
              </a:rPr>
              <a:t>• keine Fokussierung auf Leistung und Entwicklung!</a:t>
            </a:r>
          </a:p>
          <a:p>
            <a:endParaRPr lang="de-DE" sz="2400" dirty="0"/>
          </a:p>
        </p:txBody>
      </p:sp>
      <p:sp>
        <p:nvSpPr>
          <p:cNvPr id="14" name="Rechteck 13"/>
          <p:cNvSpPr/>
          <p:nvPr/>
        </p:nvSpPr>
        <p:spPr>
          <a:xfrm>
            <a:off x="5934738" y="3244334"/>
            <a:ext cx="242374" cy="369332"/>
          </a:xfrm>
          <a:prstGeom prst="rect">
            <a:avLst/>
          </a:prstGeom>
        </p:spPr>
        <p:txBody>
          <a:bodyPr wrap="none">
            <a:spAutoFit/>
          </a:bodyPr>
          <a:lstStyle/>
          <a:p>
            <a:r>
              <a:rPr lang="de-DE" dirty="0">
                <a:solidFill>
                  <a:srgbClr val="003399"/>
                </a:solidFill>
                <a:latin typeface="Times New Roman" pitchFamily="18"/>
                <a:ea typeface="Lucida Sans Unicode" pitchFamily="2"/>
                <a:cs typeface="Tahoma" pitchFamily="2"/>
              </a:rPr>
              <a:t> </a:t>
            </a:r>
            <a:endParaRPr lang="de-DE" dirty="0"/>
          </a:p>
        </p:txBody>
      </p:sp>
    </p:spTree>
    <p:extLst>
      <p:ext uri="{BB962C8B-B14F-4D97-AF65-F5344CB8AC3E}">
        <p14:creationId xmlns:p14="http://schemas.microsoft.com/office/powerpoint/2010/main" val="24910461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r>
              <a:rPr lang="de-DE" sz="2400" dirty="0"/>
              <a:t>6. auf der rechten Seite die Liga auswählen</a:t>
            </a:r>
          </a:p>
          <a:p>
            <a:endParaRPr lang="de-DE" sz="2400" dirty="0"/>
          </a:p>
          <a:p>
            <a:endParaRPr lang="de-DE" sz="2400" dirty="0"/>
          </a:p>
          <a:p>
            <a:r>
              <a:rPr lang="de-DE" sz="2400" dirty="0"/>
              <a:t>7. in der Mitte das zu pfeifende Spiel auswählen</a:t>
            </a:r>
          </a:p>
          <a:p>
            <a:endParaRPr lang="de-DE" sz="2400" dirty="0"/>
          </a:p>
          <a:p>
            <a:endParaRPr lang="de-DE" sz="2400" dirty="0"/>
          </a:p>
          <a:p>
            <a:r>
              <a:rPr lang="de-DE" sz="2400" dirty="0"/>
              <a:t>Beide Mannschaften müssen den Status auf „1“ geändert haben</a:t>
            </a:r>
          </a:p>
          <a:p>
            <a:endParaRPr lang="de-DE" sz="2400" dirty="0"/>
          </a:p>
          <a:p>
            <a:r>
              <a:rPr lang="de-DE" sz="2400" dirty="0"/>
              <a:t>8. durch anklicken auf die Passnummer erscheint der Pass</a:t>
            </a:r>
          </a:p>
        </p:txBody>
      </p:sp>
      <p:sp>
        <p:nvSpPr>
          <p:cNvPr id="4"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smtClean="0">
                <a:latin typeface="Times New Roman" pitchFamily="18"/>
                <a:ea typeface="Lucida Sans Unicode" pitchFamily="2"/>
                <a:cs typeface="Tahoma" pitchFamily="2"/>
              </a:rPr>
              <a:t>B </a:t>
            </a:r>
            <a:r>
              <a:rPr lang="de-DE" sz="3200" b="1" dirty="0">
                <a:latin typeface="Times New Roman" pitchFamily="18"/>
                <a:ea typeface="Lucida Sans Unicode" pitchFamily="2"/>
                <a:cs typeface="Tahoma" pitchFamily="2"/>
              </a:rPr>
              <a:t>- </a:t>
            </a:r>
            <a:r>
              <a:rPr lang="de-DE" sz="3200" b="1" kern="0" dirty="0">
                <a:solidFill>
                  <a:srgbClr val="000000"/>
                </a:solidFill>
                <a:latin typeface="Times New Roman" pitchFamily="18"/>
                <a:ea typeface="Lucida Sans Unicode" pitchFamily="2"/>
                <a:cs typeface="Tahoma" pitchFamily="2"/>
              </a:rPr>
              <a:t>Umgang mit den ESB als SR</a:t>
            </a:r>
          </a:p>
        </p:txBody>
      </p:sp>
      <p:cxnSp>
        <p:nvCxnSpPr>
          <p:cNvPr id="6" name="Gerade Verbindung mit Pfeil 5"/>
          <p:cNvCxnSpPr/>
          <p:nvPr/>
        </p:nvCxnSpPr>
        <p:spPr>
          <a:xfrm>
            <a:off x="5591944" y="2095441"/>
            <a:ext cx="2448272" cy="1094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7" name="Grafik 6" descr="Bildschirmausschnitt"/>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84232" y="1780930"/>
            <a:ext cx="1914792" cy="1676634"/>
          </a:xfrm>
          <a:prstGeom prst="rect">
            <a:avLst/>
          </a:prstGeom>
        </p:spPr>
      </p:pic>
      <p:pic>
        <p:nvPicPr>
          <p:cNvPr id="9" name="Grafik 8" descr="Bildschirmausschnit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5524" y="3651092"/>
            <a:ext cx="5134692" cy="342948"/>
          </a:xfrm>
          <a:prstGeom prst="rect">
            <a:avLst/>
          </a:prstGeom>
        </p:spPr>
      </p:pic>
      <p:cxnSp>
        <p:nvCxnSpPr>
          <p:cNvPr id="14" name="Gerade Verbindung mit Pfeil 13"/>
          <p:cNvCxnSpPr/>
          <p:nvPr/>
        </p:nvCxnSpPr>
        <p:spPr>
          <a:xfrm>
            <a:off x="1522615" y="3348760"/>
            <a:ext cx="1382909" cy="3682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613019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descr="Bildschirmausschnitt"/>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16000" y="692696"/>
            <a:ext cx="6120000" cy="5790969"/>
          </a:xfrm>
        </p:spPr>
      </p:pic>
      <p:sp>
        <p:nvSpPr>
          <p:cNvPr id="4"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smtClean="0">
                <a:latin typeface="Times New Roman" pitchFamily="18"/>
                <a:ea typeface="Lucida Sans Unicode" pitchFamily="2"/>
                <a:cs typeface="Tahoma" pitchFamily="2"/>
              </a:rPr>
              <a:t>B </a:t>
            </a:r>
            <a:r>
              <a:rPr lang="de-DE" sz="3200" b="1" dirty="0">
                <a:latin typeface="Times New Roman" pitchFamily="18"/>
                <a:ea typeface="Lucida Sans Unicode" pitchFamily="2"/>
                <a:cs typeface="Tahoma" pitchFamily="2"/>
              </a:rPr>
              <a:t>- </a:t>
            </a:r>
            <a:r>
              <a:rPr lang="de-DE" sz="3200" b="1" kern="0" dirty="0">
                <a:solidFill>
                  <a:srgbClr val="000000"/>
                </a:solidFill>
                <a:latin typeface="Times New Roman" pitchFamily="18"/>
                <a:ea typeface="Lucida Sans Unicode" pitchFamily="2"/>
                <a:cs typeface="Tahoma" pitchFamily="2"/>
              </a:rPr>
              <a:t>Umgang mit den ESB als SR</a:t>
            </a:r>
          </a:p>
        </p:txBody>
      </p:sp>
    </p:spTree>
    <p:extLst>
      <p:ext uri="{BB962C8B-B14F-4D97-AF65-F5344CB8AC3E}">
        <p14:creationId xmlns:p14="http://schemas.microsoft.com/office/powerpoint/2010/main" val="10580858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09600" y="1600201"/>
            <a:ext cx="8294712" cy="4525963"/>
          </a:xfrm>
        </p:spPr>
        <p:txBody>
          <a:bodyPr>
            <a:normAutofit lnSpcReduction="10000"/>
          </a:bodyPr>
          <a:lstStyle/>
          <a:p>
            <a:r>
              <a:rPr lang="de-DE" sz="2400" dirty="0"/>
              <a:t>9. nach dem Spiel, den Status auf „3“ Setzen und das Ergebnis eintragen, Halbzeitstand mit () schreiben und auf „Ergebnis eintragen“ klicken</a:t>
            </a:r>
          </a:p>
          <a:p>
            <a:endParaRPr lang="de-DE" sz="2400" dirty="0"/>
          </a:p>
          <a:p>
            <a:r>
              <a:rPr lang="de-DE" sz="2400" dirty="0"/>
              <a:t>10. Ersatztorhüter eintragen wenn er zum Einsatz kam</a:t>
            </a:r>
          </a:p>
          <a:p>
            <a:endParaRPr lang="de-DE" sz="2400" dirty="0"/>
          </a:p>
          <a:p>
            <a:r>
              <a:rPr lang="de-DE" sz="2400" dirty="0"/>
              <a:t>11. Karten eintragen</a:t>
            </a:r>
          </a:p>
          <a:p>
            <a:endParaRPr lang="de-DE" sz="2400" dirty="0"/>
          </a:p>
          <a:p>
            <a:r>
              <a:rPr lang="de-DE" sz="2400" dirty="0"/>
              <a:t>12. Schiedsrichterkosten eintragen</a:t>
            </a:r>
          </a:p>
          <a:p>
            <a:endParaRPr lang="de-DE" sz="2400" dirty="0"/>
          </a:p>
          <a:p>
            <a:r>
              <a:rPr lang="de-DE" sz="2400" dirty="0"/>
              <a:t>13. Bemerkungen eintragen</a:t>
            </a:r>
          </a:p>
        </p:txBody>
      </p:sp>
      <p:sp>
        <p:nvSpPr>
          <p:cNvPr id="4"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smtClean="0">
                <a:latin typeface="Times New Roman" pitchFamily="18"/>
                <a:ea typeface="Lucida Sans Unicode" pitchFamily="2"/>
                <a:cs typeface="Tahoma" pitchFamily="2"/>
              </a:rPr>
              <a:t>B </a:t>
            </a:r>
            <a:r>
              <a:rPr lang="de-DE" sz="3200" b="1" dirty="0">
                <a:latin typeface="Times New Roman" pitchFamily="18"/>
                <a:ea typeface="Lucida Sans Unicode" pitchFamily="2"/>
                <a:cs typeface="Tahoma" pitchFamily="2"/>
              </a:rPr>
              <a:t>- </a:t>
            </a:r>
            <a:r>
              <a:rPr lang="de-DE" sz="3200" b="1" kern="0" dirty="0">
                <a:solidFill>
                  <a:srgbClr val="000000"/>
                </a:solidFill>
                <a:latin typeface="Times New Roman" pitchFamily="18"/>
                <a:ea typeface="Lucida Sans Unicode" pitchFamily="2"/>
                <a:cs typeface="Tahoma" pitchFamily="2"/>
              </a:rPr>
              <a:t>Umgang mit den ESB als SR</a:t>
            </a:r>
          </a:p>
        </p:txBody>
      </p:sp>
    </p:spTree>
    <p:extLst>
      <p:ext uri="{BB962C8B-B14F-4D97-AF65-F5344CB8AC3E}">
        <p14:creationId xmlns:p14="http://schemas.microsoft.com/office/powerpoint/2010/main" val="9752858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descr="Bildschirmausschnitt"/>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03512" y="764704"/>
            <a:ext cx="4862986" cy="5328592"/>
          </a:xfrm>
        </p:spPr>
      </p:pic>
      <p:sp>
        <p:nvSpPr>
          <p:cNvPr id="4"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smtClean="0">
                <a:latin typeface="Times New Roman" pitchFamily="18"/>
                <a:ea typeface="Lucida Sans Unicode" pitchFamily="2"/>
                <a:cs typeface="Tahoma" pitchFamily="2"/>
              </a:rPr>
              <a:t>B </a:t>
            </a:r>
            <a:r>
              <a:rPr lang="de-DE" sz="3200" b="1" dirty="0">
                <a:latin typeface="Times New Roman" pitchFamily="18"/>
                <a:ea typeface="Lucida Sans Unicode" pitchFamily="2"/>
                <a:cs typeface="Tahoma" pitchFamily="2"/>
              </a:rPr>
              <a:t>- </a:t>
            </a:r>
            <a:r>
              <a:rPr lang="de-DE" sz="3200" b="1" kern="0" dirty="0">
                <a:solidFill>
                  <a:srgbClr val="000000"/>
                </a:solidFill>
                <a:latin typeface="Times New Roman" pitchFamily="18"/>
                <a:ea typeface="Lucida Sans Unicode" pitchFamily="2"/>
                <a:cs typeface="Tahoma" pitchFamily="2"/>
              </a:rPr>
              <a:t>Umgang mit den ESB als SR</a:t>
            </a:r>
          </a:p>
        </p:txBody>
      </p:sp>
      <p:cxnSp>
        <p:nvCxnSpPr>
          <p:cNvPr id="5" name="Gerade Verbindung mit Pfeil 4"/>
          <p:cNvCxnSpPr/>
          <p:nvPr/>
        </p:nvCxnSpPr>
        <p:spPr>
          <a:xfrm flipH="1">
            <a:off x="6384032" y="1268760"/>
            <a:ext cx="1224136"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Inhaltsplatzhalter 2"/>
          <p:cNvSpPr txBox="1">
            <a:spLocks/>
          </p:cNvSpPr>
          <p:nvPr/>
        </p:nvSpPr>
        <p:spPr>
          <a:xfrm>
            <a:off x="7608168" y="1052736"/>
            <a:ext cx="1093912" cy="5112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2400" dirty="0"/>
              <a:t>9. </a:t>
            </a:r>
          </a:p>
          <a:p>
            <a:pPr marL="0" indent="0">
              <a:buNone/>
            </a:pPr>
            <a:endParaRPr lang="de-DE" sz="1100" dirty="0"/>
          </a:p>
          <a:p>
            <a:pPr marL="0" indent="0">
              <a:buNone/>
            </a:pPr>
            <a:r>
              <a:rPr lang="de-DE" sz="2400" dirty="0"/>
              <a:t>10.</a:t>
            </a:r>
          </a:p>
          <a:p>
            <a:pPr marL="0" indent="0">
              <a:buNone/>
            </a:pPr>
            <a:endParaRPr lang="de-DE" sz="2400" dirty="0"/>
          </a:p>
          <a:p>
            <a:pPr marL="0" indent="0">
              <a:buNone/>
            </a:pPr>
            <a:endParaRPr lang="de-DE" dirty="0"/>
          </a:p>
          <a:p>
            <a:pPr marL="0" indent="0">
              <a:buNone/>
            </a:pPr>
            <a:r>
              <a:rPr lang="de-DE" sz="2400" dirty="0"/>
              <a:t>11. </a:t>
            </a:r>
          </a:p>
          <a:p>
            <a:pPr marL="0" indent="0">
              <a:buNone/>
            </a:pPr>
            <a:endParaRPr lang="de-DE" sz="3600" dirty="0"/>
          </a:p>
          <a:p>
            <a:pPr marL="0" indent="0">
              <a:buNone/>
            </a:pPr>
            <a:r>
              <a:rPr lang="de-DE" sz="2400" dirty="0"/>
              <a:t>12.</a:t>
            </a:r>
          </a:p>
          <a:p>
            <a:pPr marL="0" indent="0">
              <a:buNone/>
            </a:pPr>
            <a:endParaRPr lang="de-DE" sz="2400" dirty="0"/>
          </a:p>
          <a:p>
            <a:pPr marL="0" indent="0">
              <a:buNone/>
            </a:pPr>
            <a:r>
              <a:rPr lang="de-DE" sz="2400" dirty="0"/>
              <a:t>13.</a:t>
            </a:r>
          </a:p>
        </p:txBody>
      </p:sp>
      <p:cxnSp>
        <p:nvCxnSpPr>
          <p:cNvPr id="9" name="Gerade Verbindung mit Pfeil 8"/>
          <p:cNvCxnSpPr/>
          <p:nvPr/>
        </p:nvCxnSpPr>
        <p:spPr>
          <a:xfrm flipH="1">
            <a:off x="6384032" y="1916831"/>
            <a:ext cx="1224136"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Gerade Verbindung mit Pfeil 9"/>
          <p:cNvCxnSpPr/>
          <p:nvPr/>
        </p:nvCxnSpPr>
        <p:spPr>
          <a:xfrm flipH="1">
            <a:off x="6384032" y="3356992"/>
            <a:ext cx="1224136"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Gerade Verbindung mit Pfeil 10"/>
          <p:cNvCxnSpPr/>
          <p:nvPr/>
        </p:nvCxnSpPr>
        <p:spPr>
          <a:xfrm flipH="1">
            <a:off x="6384032" y="4467844"/>
            <a:ext cx="1224136"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Gerade Verbindung mit Pfeil 11"/>
          <p:cNvCxnSpPr/>
          <p:nvPr/>
        </p:nvCxnSpPr>
        <p:spPr>
          <a:xfrm flipH="1">
            <a:off x="6475265" y="5445224"/>
            <a:ext cx="1138131" cy="5040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895338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09600" y="1600201"/>
            <a:ext cx="5774432" cy="4525963"/>
          </a:xfrm>
        </p:spPr>
        <p:txBody>
          <a:bodyPr>
            <a:normAutofit/>
          </a:bodyPr>
          <a:lstStyle/>
          <a:p>
            <a:r>
              <a:rPr lang="de-DE" sz="2400" dirty="0"/>
              <a:t>14. Spiel auf Status „4“ setzen (keine Änderung möglich)</a:t>
            </a:r>
          </a:p>
          <a:p>
            <a:endParaRPr lang="de-DE" sz="2400" dirty="0"/>
          </a:p>
          <a:p>
            <a:r>
              <a:rPr lang="de-DE" sz="2400" dirty="0"/>
              <a:t>15. Beide Schiedsrichter bestätigen über „Schiedsrichter eintragen“</a:t>
            </a:r>
          </a:p>
          <a:p>
            <a:endParaRPr lang="de-DE" sz="2400" dirty="0"/>
          </a:p>
          <a:p>
            <a:r>
              <a:rPr lang="de-DE" sz="2400" dirty="0"/>
              <a:t>16. Nun ist das Spiel offiziell abgeschlossen und steht gleich im Ergebnisdienst</a:t>
            </a:r>
          </a:p>
        </p:txBody>
      </p:sp>
      <p:sp>
        <p:nvSpPr>
          <p:cNvPr id="4"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smtClean="0">
                <a:latin typeface="Times New Roman" pitchFamily="18"/>
                <a:ea typeface="Lucida Sans Unicode" pitchFamily="2"/>
                <a:cs typeface="Tahoma" pitchFamily="2"/>
              </a:rPr>
              <a:t>B </a:t>
            </a:r>
            <a:r>
              <a:rPr lang="de-DE" sz="3200" b="1" dirty="0">
                <a:latin typeface="Times New Roman" pitchFamily="18"/>
                <a:ea typeface="Lucida Sans Unicode" pitchFamily="2"/>
                <a:cs typeface="Tahoma" pitchFamily="2"/>
              </a:rPr>
              <a:t>- </a:t>
            </a:r>
            <a:r>
              <a:rPr lang="de-DE" sz="3200" b="1" kern="0" dirty="0">
                <a:solidFill>
                  <a:srgbClr val="000000"/>
                </a:solidFill>
                <a:latin typeface="Times New Roman" pitchFamily="18"/>
                <a:ea typeface="Lucida Sans Unicode" pitchFamily="2"/>
                <a:cs typeface="Tahoma" pitchFamily="2"/>
              </a:rPr>
              <a:t>Umgang mit den ESB als SR</a:t>
            </a:r>
          </a:p>
        </p:txBody>
      </p:sp>
      <p:cxnSp>
        <p:nvCxnSpPr>
          <p:cNvPr id="9" name="Gerade Verbindung mit Pfeil 8"/>
          <p:cNvCxnSpPr/>
          <p:nvPr/>
        </p:nvCxnSpPr>
        <p:spPr>
          <a:xfrm flipV="1">
            <a:off x="4439816" y="3140968"/>
            <a:ext cx="2035449" cy="2880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6" name="Grafik 5" descr="Bildschirmausschnitt"/>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75265" y="1709263"/>
            <a:ext cx="1571844" cy="1524213"/>
          </a:xfrm>
          <a:prstGeom prst="rect">
            <a:avLst/>
          </a:prstGeom>
        </p:spPr>
      </p:pic>
      <p:cxnSp>
        <p:nvCxnSpPr>
          <p:cNvPr id="11" name="Gerade Verbindung mit Pfeil 10"/>
          <p:cNvCxnSpPr/>
          <p:nvPr/>
        </p:nvCxnSpPr>
        <p:spPr>
          <a:xfrm flipV="1">
            <a:off x="5375920" y="2564904"/>
            <a:ext cx="1099345" cy="20162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07536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Bildschirmaussch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8038" y="1939534"/>
            <a:ext cx="1724266" cy="3505690"/>
          </a:xfrm>
          <a:prstGeom prst="rect">
            <a:avLst/>
          </a:prstGeom>
        </p:spPr>
      </p:pic>
      <p:sp>
        <p:nvSpPr>
          <p:cNvPr id="3" name="Inhaltsplatzhalter 2"/>
          <p:cNvSpPr>
            <a:spLocks noGrp="1"/>
          </p:cNvSpPr>
          <p:nvPr>
            <p:ph idx="1"/>
          </p:nvPr>
        </p:nvSpPr>
        <p:spPr>
          <a:xfrm>
            <a:off x="609600" y="1124744"/>
            <a:ext cx="10742984" cy="892695"/>
          </a:xfrm>
        </p:spPr>
        <p:txBody>
          <a:bodyPr>
            <a:normAutofit/>
          </a:bodyPr>
          <a:lstStyle/>
          <a:p>
            <a:r>
              <a:rPr lang="de-DE" sz="2400" dirty="0" smtClean="0"/>
              <a:t>Um den Online-Regeltest schreiben zu </a:t>
            </a:r>
            <a:r>
              <a:rPr lang="de-DE" sz="2400" dirty="0" smtClean="0"/>
              <a:t>können, muss </a:t>
            </a:r>
            <a:r>
              <a:rPr lang="de-DE" sz="2400" dirty="0" smtClean="0"/>
              <a:t>folgendes </a:t>
            </a:r>
            <a:r>
              <a:rPr lang="de-DE" sz="2400" dirty="0" smtClean="0"/>
              <a:t>gemacht werden</a:t>
            </a:r>
            <a:r>
              <a:rPr lang="de-DE" sz="2400" dirty="0" smtClean="0"/>
              <a:t/>
            </a:r>
            <a:br>
              <a:rPr lang="de-DE" sz="2400" dirty="0" smtClean="0"/>
            </a:br>
            <a:r>
              <a:rPr lang="de-DE" sz="2400" dirty="0" smtClean="0"/>
              <a:t>(Vorher ist auch keine Einladung zum Online-Regeltest möglich)</a:t>
            </a:r>
          </a:p>
          <a:p>
            <a:endParaRPr lang="de-DE" sz="2400" dirty="0"/>
          </a:p>
        </p:txBody>
      </p:sp>
      <p:sp>
        <p:nvSpPr>
          <p:cNvPr id="4"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kern="0" dirty="0">
                <a:solidFill>
                  <a:srgbClr val="000000"/>
                </a:solidFill>
                <a:latin typeface="Times New Roman" pitchFamily="18"/>
                <a:ea typeface="Lucida Sans Unicode" pitchFamily="2"/>
                <a:cs typeface="Tahoma" pitchFamily="2"/>
              </a:rPr>
              <a:t>B</a:t>
            </a:r>
            <a:r>
              <a:rPr lang="de-DE" sz="3200" b="1" kern="0" dirty="0" smtClean="0">
                <a:solidFill>
                  <a:srgbClr val="000000"/>
                </a:solidFill>
                <a:latin typeface="Times New Roman" pitchFamily="18"/>
                <a:ea typeface="Lucida Sans Unicode" pitchFamily="2"/>
                <a:cs typeface="Tahoma" pitchFamily="2"/>
              </a:rPr>
              <a:t> </a:t>
            </a:r>
            <a:r>
              <a:rPr lang="de-DE" sz="3200" b="1" kern="0" dirty="0" smtClean="0">
                <a:solidFill>
                  <a:srgbClr val="000000"/>
                </a:solidFill>
                <a:latin typeface="Times New Roman" pitchFamily="18"/>
                <a:ea typeface="Lucida Sans Unicode" pitchFamily="2"/>
                <a:cs typeface="Tahoma" pitchFamily="2"/>
              </a:rPr>
              <a:t>- SOW – Schiedsrichter on Web</a:t>
            </a:r>
            <a:endParaRPr lang="de-DE" sz="3200" b="1" kern="0" dirty="0">
              <a:solidFill>
                <a:srgbClr val="000000"/>
              </a:solidFill>
              <a:latin typeface="Times New Roman" pitchFamily="18"/>
              <a:ea typeface="Lucida Sans Unicode" pitchFamily="2"/>
              <a:cs typeface="Tahoma" pitchFamily="2"/>
            </a:endParaRPr>
          </a:p>
        </p:txBody>
      </p:sp>
      <p:sp>
        <p:nvSpPr>
          <p:cNvPr id="7" name="Inhaltsplatzhalter 2"/>
          <p:cNvSpPr txBox="1">
            <a:spLocks/>
          </p:cNvSpPr>
          <p:nvPr/>
        </p:nvSpPr>
        <p:spPr>
          <a:xfrm>
            <a:off x="609600" y="2204864"/>
            <a:ext cx="6134472" cy="30963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2400" dirty="0" smtClean="0">
                <a:solidFill>
                  <a:prstClr val="black"/>
                </a:solidFill>
              </a:rPr>
              <a:t>die Seite </a:t>
            </a:r>
            <a:r>
              <a:rPr lang="de-DE" sz="2400" dirty="0" smtClean="0">
                <a:solidFill>
                  <a:prstClr val="black"/>
                </a:solidFill>
                <a:hlinkClick r:id="rId3"/>
              </a:rPr>
              <a:t>www.bayernhockey.de</a:t>
            </a:r>
            <a:r>
              <a:rPr lang="de-DE" sz="2400" dirty="0" smtClean="0">
                <a:solidFill>
                  <a:prstClr val="black"/>
                </a:solidFill>
              </a:rPr>
              <a:t> besuche</a:t>
            </a:r>
          </a:p>
          <a:p>
            <a:r>
              <a:rPr lang="de-DE" sz="2400" dirty="0" smtClean="0">
                <a:solidFill>
                  <a:prstClr val="black"/>
                </a:solidFill>
              </a:rPr>
              <a:t>sich mit seinen Anmeldedaten anmelden</a:t>
            </a:r>
          </a:p>
          <a:p>
            <a:r>
              <a:rPr lang="de-DE" sz="2400" dirty="0" smtClean="0">
                <a:solidFill>
                  <a:prstClr val="black"/>
                </a:solidFill>
              </a:rPr>
              <a:t>Links auf den Reiter „Schiedsrichter“ klicken</a:t>
            </a:r>
          </a:p>
          <a:p>
            <a:r>
              <a:rPr lang="de-DE" sz="2400" dirty="0" smtClean="0">
                <a:solidFill>
                  <a:prstClr val="black"/>
                </a:solidFill>
              </a:rPr>
              <a:t>Auf der rechten Seite</a:t>
            </a:r>
            <a:br>
              <a:rPr lang="de-DE" sz="2400" dirty="0" smtClean="0">
                <a:solidFill>
                  <a:prstClr val="black"/>
                </a:solidFill>
              </a:rPr>
            </a:br>
            <a:r>
              <a:rPr lang="de-DE" sz="2400" i="1" dirty="0" smtClean="0">
                <a:solidFill>
                  <a:prstClr val="black"/>
                </a:solidFill>
              </a:rPr>
              <a:t>„Schiedsrichter on Web“</a:t>
            </a:r>
            <a:r>
              <a:rPr lang="de-DE" sz="2400" dirty="0" smtClean="0">
                <a:solidFill>
                  <a:prstClr val="black"/>
                </a:solidFill>
              </a:rPr>
              <a:t> anklicken</a:t>
            </a:r>
          </a:p>
          <a:p>
            <a:r>
              <a:rPr lang="de-DE" sz="2400" dirty="0">
                <a:solidFill>
                  <a:prstClr val="black"/>
                </a:solidFill>
              </a:rPr>
              <a:t>Im Hauptfenster </a:t>
            </a:r>
            <a:r>
              <a:rPr lang="de-DE" sz="2400" dirty="0" smtClean="0">
                <a:solidFill>
                  <a:prstClr val="black"/>
                </a:solidFill>
              </a:rPr>
              <a:t/>
            </a:r>
            <a:br>
              <a:rPr lang="de-DE" sz="2400" dirty="0" smtClean="0">
                <a:solidFill>
                  <a:prstClr val="black"/>
                </a:solidFill>
              </a:rPr>
            </a:br>
            <a:r>
              <a:rPr lang="de-DE" sz="2400" i="1" dirty="0" smtClean="0">
                <a:solidFill>
                  <a:prstClr val="black"/>
                </a:solidFill>
              </a:rPr>
              <a:t>„Schiedsrichter </a:t>
            </a:r>
            <a:r>
              <a:rPr lang="de-DE" sz="2400" i="1" dirty="0">
                <a:solidFill>
                  <a:prstClr val="black"/>
                </a:solidFill>
              </a:rPr>
              <a:t>on Web </a:t>
            </a:r>
            <a:r>
              <a:rPr lang="de-DE" sz="2400" i="1" dirty="0" smtClean="0">
                <a:solidFill>
                  <a:prstClr val="black"/>
                </a:solidFill>
              </a:rPr>
              <a:t>starten“</a:t>
            </a:r>
            <a:r>
              <a:rPr lang="de-DE" sz="2400" dirty="0" smtClean="0">
                <a:solidFill>
                  <a:prstClr val="black"/>
                </a:solidFill>
              </a:rPr>
              <a:t> anklicken</a:t>
            </a:r>
            <a:endParaRPr lang="de-DE" sz="2400" dirty="0">
              <a:solidFill>
                <a:prstClr val="black"/>
              </a:solidFill>
            </a:endParaRPr>
          </a:p>
        </p:txBody>
      </p:sp>
      <p:cxnSp>
        <p:nvCxnSpPr>
          <p:cNvPr id="6" name="Gerade Verbindung mit Pfeil 5"/>
          <p:cNvCxnSpPr/>
          <p:nvPr/>
        </p:nvCxnSpPr>
        <p:spPr>
          <a:xfrm>
            <a:off x="6330026" y="3501008"/>
            <a:ext cx="702078" cy="64807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0" name="Gerade Verbindung mit Pfeil 9"/>
          <p:cNvCxnSpPr/>
          <p:nvPr/>
        </p:nvCxnSpPr>
        <p:spPr>
          <a:xfrm>
            <a:off x="6492044" y="5589240"/>
            <a:ext cx="2412268"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6" name="Gerader Verbinder 15"/>
          <p:cNvCxnSpPr/>
          <p:nvPr/>
        </p:nvCxnSpPr>
        <p:spPr>
          <a:xfrm flipH="1">
            <a:off x="3719736" y="3789040"/>
            <a:ext cx="2448272" cy="0"/>
          </a:xfrm>
          <a:prstGeom prst="line">
            <a:avLst/>
          </a:prstGeom>
          <a:ln w="28575"/>
        </p:spPr>
        <p:style>
          <a:lnRef idx="2">
            <a:schemeClr val="dk1"/>
          </a:lnRef>
          <a:fillRef idx="0">
            <a:schemeClr val="dk1"/>
          </a:fillRef>
          <a:effectRef idx="1">
            <a:schemeClr val="dk1"/>
          </a:effectRef>
          <a:fontRef idx="minor">
            <a:schemeClr val="tx1"/>
          </a:fontRef>
        </p:style>
      </p:cxnSp>
      <p:pic>
        <p:nvPicPr>
          <p:cNvPr id="12" name="Grafik 11" descr="Bildschirmausschnit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4312" y="5217995"/>
            <a:ext cx="1914792" cy="1019317"/>
          </a:xfrm>
          <a:prstGeom prst="rect">
            <a:avLst/>
          </a:prstGeom>
        </p:spPr>
      </p:pic>
      <p:cxnSp>
        <p:nvCxnSpPr>
          <p:cNvPr id="17" name="Gerader Verbinder 15"/>
          <p:cNvCxnSpPr/>
          <p:nvPr/>
        </p:nvCxnSpPr>
        <p:spPr>
          <a:xfrm>
            <a:off x="6168008" y="3789040"/>
            <a:ext cx="324036" cy="1800200"/>
          </a:xfrm>
          <a:prstGeom prst="line">
            <a:avLst/>
          </a:prstGeom>
          <a:ln w="28575"/>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63562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260648"/>
            <a:ext cx="10972800" cy="5904656"/>
          </a:xfrm>
        </p:spPr>
        <p:txBody>
          <a:bodyPr>
            <a:normAutofit/>
          </a:bodyPr>
          <a:lstStyle/>
          <a:p>
            <a:r>
              <a:rPr lang="de-DE" sz="6000" dirty="0"/>
              <a:t>Videos</a:t>
            </a:r>
            <a:br>
              <a:rPr lang="de-DE" sz="6000" dirty="0"/>
            </a:br>
            <a:r>
              <a:rPr lang="de-DE" sz="6000" dirty="0"/>
              <a:t/>
            </a:r>
            <a:br>
              <a:rPr lang="de-DE" sz="6000" dirty="0"/>
            </a:br>
            <a:r>
              <a:rPr lang="de-DE" sz="6000" dirty="0"/>
              <a:t>Hallenhockey</a:t>
            </a:r>
          </a:p>
        </p:txBody>
      </p:sp>
    </p:spTree>
    <p:extLst>
      <p:ext uri="{BB962C8B-B14F-4D97-AF65-F5344CB8AC3E}">
        <p14:creationId xmlns:p14="http://schemas.microsoft.com/office/powerpoint/2010/main" val="31418692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90053A0-AF69-4CDD-BABB-6540C2CFD551}"/>
              </a:ext>
            </a:extLst>
          </p:cNvPr>
          <p:cNvSpPr>
            <a:spLocks noGrp="1"/>
          </p:cNvSpPr>
          <p:nvPr>
            <p:ph type="title"/>
          </p:nvPr>
        </p:nvSpPr>
        <p:spPr/>
        <p:txBody>
          <a:bodyPr/>
          <a:lstStyle/>
          <a:p>
            <a:endParaRPr lang="de-DE"/>
          </a:p>
        </p:txBody>
      </p:sp>
      <p:pic>
        <p:nvPicPr>
          <p:cNvPr id="4" name="Medien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709" y="0"/>
            <a:ext cx="12190930" cy="6858000"/>
          </a:xfrm>
        </p:spPr>
      </p:pic>
    </p:spTree>
    <p:extLst>
      <p:ext uri="{BB962C8B-B14F-4D97-AF65-F5344CB8AC3E}">
        <p14:creationId xmlns:p14="http://schemas.microsoft.com/office/powerpoint/2010/main" val="2310200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9A1C3E5-3881-4FB8-9884-0A01A906275C}"/>
              </a:ext>
            </a:extLst>
          </p:cNvPr>
          <p:cNvSpPr>
            <a:spLocks noGrp="1"/>
          </p:cNvSpPr>
          <p:nvPr>
            <p:ph type="title"/>
          </p:nvPr>
        </p:nvSpPr>
        <p:spPr/>
        <p:txBody>
          <a:bodyPr/>
          <a:lstStyle/>
          <a:p>
            <a:endParaRPr lang="de-DE"/>
          </a:p>
        </p:txBody>
      </p:sp>
      <p:pic>
        <p:nvPicPr>
          <p:cNvPr id="4" name="Medien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602"/>
          </a:xfrm>
        </p:spPr>
      </p:pic>
    </p:spTree>
    <p:extLst>
      <p:ext uri="{BB962C8B-B14F-4D97-AF65-F5344CB8AC3E}">
        <p14:creationId xmlns:p14="http://schemas.microsoft.com/office/powerpoint/2010/main" val="1011836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74D0384-C1B7-4FB0-9FDA-5AA4AB922F27}"/>
              </a:ext>
            </a:extLst>
          </p:cNvPr>
          <p:cNvSpPr>
            <a:spLocks noGrp="1"/>
          </p:cNvSpPr>
          <p:nvPr>
            <p:ph type="title"/>
          </p:nvPr>
        </p:nvSpPr>
        <p:spPr/>
        <p:txBody>
          <a:bodyPr/>
          <a:lstStyle/>
          <a:p>
            <a:endParaRPr lang="de-DE"/>
          </a:p>
        </p:txBody>
      </p:sp>
      <p:pic>
        <p:nvPicPr>
          <p:cNvPr id="4" name="Medien0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602"/>
          </a:xfrm>
        </p:spPr>
      </p:pic>
    </p:spTree>
    <p:extLst>
      <p:ext uri="{BB962C8B-B14F-4D97-AF65-F5344CB8AC3E}">
        <p14:creationId xmlns:p14="http://schemas.microsoft.com/office/powerpoint/2010/main" val="3664941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p:txBody>
      </p:sp>
      <p:sp>
        <p:nvSpPr>
          <p:cNvPr id="3" name="Text Box 6"/>
          <p:cNvSpPr/>
          <p:nvPr/>
        </p:nvSpPr>
        <p:spPr>
          <a:xfrm>
            <a:off x="2350919" y="1214277"/>
            <a:ext cx="7585204" cy="4572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2400">
              <a:solidFill>
                <a:srgbClr val="000000"/>
              </a:solidFill>
              <a:latin typeface="Times New Roman" pitchFamily="18"/>
              <a:ea typeface="Lucida Sans Unicode" pitchFamily="2"/>
              <a:cs typeface="Tahoma" pitchFamily="2"/>
            </a:endParaRPr>
          </a:p>
        </p:txBody>
      </p:sp>
      <p:sp>
        <p:nvSpPr>
          <p:cNvPr id="5" name="Text Box 10"/>
          <p:cNvSpPr/>
          <p:nvPr/>
        </p:nvSpPr>
        <p:spPr>
          <a:xfrm>
            <a:off x="1524000" y="0"/>
            <a:ext cx="4321436" cy="5814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a:latin typeface="Times New Roman" pitchFamily="18"/>
                <a:ea typeface="Lucida Sans Unicode" pitchFamily="2"/>
                <a:cs typeface="Tahoma" pitchFamily="2"/>
              </a:rPr>
              <a:t>B - Allgemein</a:t>
            </a:r>
          </a:p>
        </p:txBody>
      </p:sp>
      <p:sp>
        <p:nvSpPr>
          <p:cNvPr id="12" name="Textfeld 11"/>
          <p:cNvSpPr txBox="1"/>
          <p:nvPr/>
        </p:nvSpPr>
        <p:spPr>
          <a:xfrm>
            <a:off x="1524001" y="476673"/>
            <a:ext cx="9143999" cy="615553"/>
          </a:xfrm>
          <a:prstGeom prst="rect">
            <a:avLst/>
          </a:prstGeom>
          <a:noFill/>
        </p:spPr>
        <p:txBody>
          <a:bodyPr wrap="square" rtlCol="0">
            <a:spAutoFit/>
          </a:bodyPr>
          <a:lstStyle/>
          <a:p>
            <a:pPr algn="ctr"/>
            <a:r>
              <a:rPr lang="de-DE" sz="3400" b="1" dirty="0">
                <a:solidFill>
                  <a:srgbClr val="00B050"/>
                </a:solidFill>
              </a:rPr>
              <a:t>Ausrüstung der Schiedsrichter </a:t>
            </a:r>
          </a:p>
        </p:txBody>
      </p:sp>
      <p:sp>
        <p:nvSpPr>
          <p:cNvPr id="14" name="Rechteck 13"/>
          <p:cNvSpPr/>
          <p:nvPr/>
        </p:nvSpPr>
        <p:spPr>
          <a:xfrm>
            <a:off x="5934738" y="3244334"/>
            <a:ext cx="242374" cy="369332"/>
          </a:xfrm>
          <a:prstGeom prst="rect">
            <a:avLst/>
          </a:prstGeom>
        </p:spPr>
        <p:txBody>
          <a:bodyPr wrap="none">
            <a:spAutoFit/>
          </a:bodyPr>
          <a:lstStyle/>
          <a:p>
            <a:r>
              <a:rPr lang="de-DE" dirty="0">
                <a:solidFill>
                  <a:srgbClr val="003399"/>
                </a:solidFill>
                <a:latin typeface="Times New Roman" pitchFamily="18"/>
                <a:ea typeface="Lucida Sans Unicode" pitchFamily="2"/>
                <a:cs typeface="Tahoma" pitchFamily="2"/>
              </a:rPr>
              <a:t> </a:t>
            </a:r>
            <a:endParaRPr lang="de-DE" dirty="0"/>
          </a:p>
        </p:txBody>
      </p:sp>
      <p:pic>
        <p:nvPicPr>
          <p:cNvPr id="15" name="Classic_Eclipse_BlazinBlue"/>
          <p:cNvPicPr>
            <a:picLocks noChangeAspect="1"/>
          </p:cNvPicPr>
          <p:nvPr/>
        </p:nvPicPr>
        <p:blipFill>
          <a:blip r:embed="rId3">
            <a:lum/>
            <a:alphaModFix/>
          </a:blip>
          <a:srcRect/>
          <a:stretch>
            <a:fillRect/>
          </a:stretch>
        </p:blipFill>
        <p:spPr>
          <a:xfrm>
            <a:off x="2619592" y="1656815"/>
            <a:ext cx="1784515" cy="1619283"/>
          </a:xfrm>
          <a:prstGeom prst="rect">
            <a:avLst/>
          </a:prstGeom>
          <a:noFill/>
          <a:ln>
            <a:noFill/>
          </a:ln>
        </p:spPr>
      </p:pic>
      <p:pic>
        <p:nvPicPr>
          <p:cNvPr id="16" name="Polo-Shirt-grün"/>
          <p:cNvPicPr>
            <a:picLocks noChangeAspect="1"/>
          </p:cNvPicPr>
          <p:nvPr/>
        </p:nvPicPr>
        <p:blipFill>
          <a:blip r:embed="rId4" cstate="print">
            <a:lum/>
            <a:alphaModFix/>
            <a:extLst>
              <a:ext uri="{28A0092B-C50C-407E-A947-70E740481C1C}">
                <a14:useLocalDpi xmlns:a14="http://schemas.microsoft.com/office/drawing/2010/main"/>
              </a:ext>
            </a:extLst>
          </a:blip>
          <a:srcRect/>
          <a:stretch>
            <a:fillRect/>
          </a:stretch>
        </p:blipFill>
        <p:spPr>
          <a:xfrm>
            <a:off x="5276931" y="1628638"/>
            <a:ext cx="1800362" cy="1800362"/>
          </a:xfrm>
          <a:prstGeom prst="rect">
            <a:avLst/>
          </a:prstGeom>
          <a:noFill/>
          <a:ln>
            <a:noFill/>
          </a:ln>
        </p:spPr>
      </p:pic>
      <p:pic>
        <p:nvPicPr>
          <p:cNvPr id="17" name="sh_asi_rocket12"/>
          <p:cNvPicPr>
            <a:picLocks noChangeAspect="1"/>
          </p:cNvPicPr>
          <p:nvPr/>
        </p:nvPicPr>
        <p:blipFill>
          <a:blip r:embed="rId5">
            <a:lum/>
            <a:alphaModFix/>
          </a:blip>
          <a:srcRect/>
          <a:stretch>
            <a:fillRect/>
          </a:stretch>
        </p:blipFill>
        <p:spPr>
          <a:xfrm>
            <a:off x="7918033" y="1989004"/>
            <a:ext cx="2235241" cy="1439997"/>
          </a:xfrm>
          <a:prstGeom prst="rect">
            <a:avLst/>
          </a:prstGeom>
          <a:noFill/>
          <a:ln>
            <a:noFill/>
          </a:ln>
        </p:spPr>
      </p:pic>
      <p:pic>
        <p:nvPicPr>
          <p:cNvPr id="18" name="Uhr"/>
          <p:cNvPicPr>
            <a:picLocks noChangeAspect="1"/>
          </p:cNvPicPr>
          <p:nvPr/>
        </p:nvPicPr>
        <p:blipFill>
          <a:blip r:embed="rId6">
            <a:lum/>
            <a:alphaModFix/>
          </a:blip>
          <a:srcRect/>
          <a:stretch>
            <a:fillRect/>
          </a:stretch>
        </p:blipFill>
        <p:spPr>
          <a:xfrm>
            <a:off x="2875077" y="4005065"/>
            <a:ext cx="1619283" cy="1619283"/>
          </a:xfrm>
          <a:prstGeom prst="rect">
            <a:avLst/>
          </a:prstGeom>
          <a:noFill/>
          <a:ln>
            <a:noFill/>
          </a:ln>
        </p:spPr>
      </p:pic>
      <p:pic>
        <p:nvPicPr>
          <p:cNvPr id="19" name="verwarnkarten"/>
          <p:cNvPicPr>
            <a:picLocks noChangeAspect="1"/>
          </p:cNvPicPr>
          <p:nvPr/>
        </p:nvPicPr>
        <p:blipFill>
          <a:blip r:embed="rId7">
            <a:lum/>
            <a:alphaModFix/>
          </a:blip>
          <a:srcRect/>
          <a:stretch>
            <a:fillRect/>
          </a:stretch>
        </p:blipFill>
        <p:spPr>
          <a:xfrm>
            <a:off x="5276931" y="4003629"/>
            <a:ext cx="1817644" cy="1620719"/>
          </a:xfrm>
          <a:prstGeom prst="rect">
            <a:avLst/>
          </a:prstGeom>
          <a:noFill/>
          <a:ln>
            <a:noFill/>
          </a:ln>
        </p:spPr>
      </p:pic>
      <p:pic>
        <p:nvPicPr>
          <p:cNvPr id="20" name="Zettel-Stift"/>
          <p:cNvPicPr>
            <a:picLocks noChangeAspect="1"/>
          </p:cNvPicPr>
          <p:nvPr/>
        </p:nvPicPr>
        <p:blipFill>
          <a:blip r:embed="rId8">
            <a:lum/>
            <a:alphaModFix/>
          </a:blip>
          <a:srcRect/>
          <a:stretch>
            <a:fillRect/>
          </a:stretch>
        </p:blipFill>
        <p:spPr>
          <a:xfrm>
            <a:off x="8040217" y="4003629"/>
            <a:ext cx="1619283" cy="1619283"/>
          </a:xfrm>
          <a:prstGeom prst="rect">
            <a:avLst/>
          </a:prstGeom>
          <a:noFill/>
          <a:ln>
            <a:noFill/>
          </a:ln>
        </p:spPr>
      </p:pic>
    </p:spTree>
    <p:extLst>
      <p:ext uri="{BB962C8B-B14F-4D97-AF65-F5344CB8AC3E}">
        <p14:creationId xmlns:p14="http://schemas.microsoft.com/office/powerpoint/2010/main" val="19058710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D2211C1-6FAF-462E-AFD1-CF7DC86DCAB2}"/>
              </a:ext>
            </a:extLst>
          </p:cNvPr>
          <p:cNvSpPr>
            <a:spLocks noGrp="1"/>
          </p:cNvSpPr>
          <p:nvPr>
            <p:ph type="title"/>
          </p:nvPr>
        </p:nvSpPr>
        <p:spPr/>
        <p:txBody>
          <a:bodyPr/>
          <a:lstStyle/>
          <a:p>
            <a:r>
              <a:rPr lang="de-DE" dirty="0" smtClean="0"/>
              <a:t>4</a:t>
            </a:r>
            <a:endParaRPr lang="de-DE" dirty="0"/>
          </a:p>
        </p:txBody>
      </p:sp>
      <p:pic>
        <p:nvPicPr>
          <p:cNvPr id="4" name="Medien04 (convert-video-online.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10" y="0"/>
            <a:ext cx="12190090" cy="6857528"/>
          </a:xfrm>
        </p:spPr>
      </p:pic>
    </p:spTree>
    <p:extLst>
      <p:ext uri="{BB962C8B-B14F-4D97-AF65-F5344CB8AC3E}">
        <p14:creationId xmlns:p14="http://schemas.microsoft.com/office/powerpoint/2010/main" val="2599955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52271A2-55C6-468F-AF31-E3BD342A7FB1}"/>
              </a:ext>
            </a:extLst>
          </p:cNvPr>
          <p:cNvSpPr>
            <a:spLocks noGrp="1"/>
          </p:cNvSpPr>
          <p:nvPr>
            <p:ph type="title"/>
          </p:nvPr>
        </p:nvSpPr>
        <p:spPr/>
        <p:txBody>
          <a:bodyPr/>
          <a:lstStyle/>
          <a:p>
            <a:r>
              <a:rPr lang="de-DE" dirty="0" smtClean="0"/>
              <a:t>5</a:t>
            </a:r>
            <a:endParaRPr lang="de-DE" dirty="0"/>
          </a:p>
        </p:txBody>
      </p:sp>
      <p:pic>
        <p:nvPicPr>
          <p:cNvPr id="4" name="Medien0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677" y="5358"/>
            <a:ext cx="12181405" cy="6852642"/>
          </a:xfrm>
        </p:spPr>
      </p:pic>
    </p:spTree>
    <p:extLst>
      <p:ext uri="{BB962C8B-B14F-4D97-AF65-F5344CB8AC3E}">
        <p14:creationId xmlns:p14="http://schemas.microsoft.com/office/powerpoint/2010/main" val="1633929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DF0FFCA-AB9E-4E4C-907A-0CADA8BD85F9}"/>
              </a:ext>
            </a:extLst>
          </p:cNvPr>
          <p:cNvSpPr>
            <a:spLocks noGrp="1"/>
          </p:cNvSpPr>
          <p:nvPr>
            <p:ph type="title"/>
          </p:nvPr>
        </p:nvSpPr>
        <p:spPr/>
        <p:txBody>
          <a:bodyPr/>
          <a:lstStyle/>
          <a:p>
            <a:r>
              <a:rPr lang="de-DE" dirty="0" smtClean="0"/>
              <a:t>6</a:t>
            </a:r>
            <a:endParaRPr lang="de-DE" dirty="0"/>
          </a:p>
        </p:txBody>
      </p:sp>
      <p:pic>
        <p:nvPicPr>
          <p:cNvPr id="4" name="medien0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602"/>
          </a:xfrm>
        </p:spPr>
      </p:pic>
    </p:spTree>
    <p:extLst>
      <p:ext uri="{BB962C8B-B14F-4D97-AF65-F5344CB8AC3E}">
        <p14:creationId xmlns:p14="http://schemas.microsoft.com/office/powerpoint/2010/main" val="3432557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71E904A-FD5D-45AE-B909-E5924C76E40D}"/>
              </a:ext>
            </a:extLst>
          </p:cNvPr>
          <p:cNvSpPr>
            <a:spLocks noGrp="1"/>
          </p:cNvSpPr>
          <p:nvPr>
            <p:ph type="title"/>
          </p:nvPr>
        </p:nvSpPr>
        <p:spPr/>
        <p:txBody>
          <a:bodyPr/>
          <a:lstStyle/>
          <a:p>
            <a:r>
              <a:rPr lang="de-DE" dirty="0" smtClean="0"/>
              <a:t>7</a:t>
            </a:r>
            <a:endParaRPr lang="de-DE" dirty="0"/>
          </a:p>
        </p:txBody>
      </p:sp>
      <p:pic>
        <p:nvPicPr>
          <p:cNvPr id="4" name="Medien7 (convert-video-online.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0930" cy="6858000"/>
          </a:xfrm>
        </p:spPr>
      </p:pic>
    </p:spTree>
    <p:extLst>
      <p:ext uri="{BB962C8B-B14F-4D97-AF65-F5344CB8AC3E}">
        <p14:creationId xmlns:p14="http://schemas.microsoft.com/office/powerpoint/2010/main" val="2468416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62660D6-8AD2-4BDB-BDCB-75BBC34F0438}"/>
              </a:ext>
            </a:extLst>
          </p:cNvPr>
          <p:cNvSpPr>
            <a:spLocks noGrp="1"/>
          </p:cNvSpPr>
          <p:nvPr>
            <p:ph type="title"/>
          </p:nvPr>
        </p:nvSpPr>
        <p:spPr>
          <a:xfrm>
            <a:off x="609600" y="274638"/>
            <a:ext cx="10972800" cy="6034682"/>
          </a:xfrm>
        </p:spPr>
        <p:txBody>
          <a:bodyPr/>
          <a:lstStyle/>
          <a:p>
            <a:r>
              <a:rPr lang="de-DE" dirty="0"/>
              <a:t>Videos</a:t>
            </a:r>
            <a:br>
              <a:rPr lang="de-DE" dirty="0"/>
            </a:br>
            <a:r>
              <a:rPr lang="de-DE" dirty="0"/>
              <a:t/>
            </a:r>
            <a:br>
              <a:rPr lang="de-DE" dirty="0"/>
            </a:br>
            <a:r>
              <a:rPr lang="de-DE" dirty="0"/>
              <a:t>Feldhockey</a:t>
            </a:r>
          </a:p>
        </p:txBody>
      </p:sp>
    </p:spTree>
    <p:extLst>
      <p:ext uri="{BB962C8B-B14F-4D97-AF65-F5344CB8AC3E}">
        <p14:creationId xmlns:p14="http://schemas.microsoft.com/office/powerpoint/2010/main" val="33178558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7158309-BD5C-42CC-839C-EF1E3FB8ED54}"/>
              </a:ext>
            </a:extLst>
          </p:cNvPr>
          <p:cNvSpPr>
            <a:spLocks noGrp="1"/>
          </p:cNvSpPr>
          <p:nvPr>
            <p:ph type="title"/>
          </p:nvPr>
        </p:nvSpPr>
        <p:spPr/>
        <p:txBody>
          <a:bodyPr/>
          <a:lstStyle/>
          <a:p>
            <a:r>
              <a:rPr lang="de-DE" dirty="0" smtClean="0"/>
              <a:t>8</a:t>
            </a:r>
            <a:endParaRPr lang="de-DE" dirty="0"/>
          </a:p>
        </p:txBody>
      </p:sp>
      <p:pic>
        <p:nvPicPr>
          <p:cNvPr id="4" name="Medien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846" y="0"/>
            <a:ext cx="12185154" cy="6854751"/>
          </a:xfrm>
        </p:spPr>
      </p:pic>
    </p:spTree>
    <p:extLst>
      <p:ext uri="{BB962C8B-B14F-4D97-AF65-F5344CB8AC3E}">
        <p14:creationId xmlns:p14="http://schemas.microsoft.com/office/powerpoint/2010/main" val="2276254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9</a:t>
            </a:r>
            <a:endParaRPr lang="de-DE" dirty="0"/>
          </a:p>
        </p:txBody>
      </p:sp>
      <p:pic>
        <p:nvPicPr>
          <p:cNvPr id="4" name="medien0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1536" y="0"/>
            <a:ext cx="12190930" cy="6858000"/>
          </a:xfrm>
        </p:spPr>
      </p:pic>
    </p:spTree>
    <p:extLst>
      <p:ext uri="{BB962C8B-B14F-4D97-AF65-F5344CB8AC3E}">
        <p14:creationId xmlns:p14="http://schemas.microsoft.com/office/powerpoint/2010/main" val="1923629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02D61BA-8701-4EB3-B2C4-B80477867EC1}"/>
              </a:ext>
            </a:extLst>
          </p:cNvPr>
          <p:cNvSpPr>
            <a:spLocks noGrp="1"/>
          </p:cNvSpPr>
          <p:nvPr>
            <p:ph type="title"/>
          </p:nvPr>
        </p:nvSpPr>
        <p:spPr/>
        <p:txBody>
          <a:bodyPr/>
          <a:lstStyle/>
          <a:p>
            <a:r>
              <a:rPr lang="de-DE" dirty="0" smtClean="0"/>
              <a:t>10</a:t>
            </a:r>
            <a:endParaRPr lang="de-DE" dirty="0"/>
          </a:p>
        </p:txBody>
      </p:sp>
      <p:pic>
        <p:nvPicPr>
          <p:cNvPr id="5" name="Medien10 (convert-video-online.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9336" y="8402"/>
            <a:ext cx="13488605" cy="10117342"/>
          </a:xfrm>
        </p:spPr>
      </p:pic>
    </p:spTree>
    <p:extLst>
      <p:ext uri="{BB962C8B-B14F-4D97-AF65-F5344CB8AC3E}">
        <p14:creationId xmlns:p14="http://schemas.microsoft.com/office/powerpoint/2010/main" val="1647969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118A3D9-D6FE-4C36-8E3B-0EB57DAD9B28}"/>
              </a:ext>
            </a:extLst>
          </p:cNvPr>
          <p:cNvSpPr>
            <a:spLocks noGrp="1"/>
          </p:cNvSpPr>
          <p:nvPr>
            <p:ph type="title"/>
          </p:nvPr>
        </p:nvSpPr>
        <p:spPr/>
        <p:txBody>
          <a:bodyPr/>
          <a:lstStyle/>
          <a:p>
            <a:r>
              <a:rPr lang="de-DE" dirty="0" smtClean="0"/>
              <a:t>11</a:t>
            </a:r>
            <a:endParaRPr lang="de-DE" dirty="0"/>
          </a:p>
        </p:txBody>
      </p:sp>
      <p:pic>
        <p:nvPicPr>
          <p:cNvPr id="4" name="Medien11 (convert-video-online.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602"/>
          </a:xfrm>
        </p:spPr>
      </p:pic>
    </p:spTree>
    <p:extLst>
      <p:ext uri="{BB962C8B-B14F-4D97-AF65-F5344CB8AC3E}">
        <p14:creationId xmlns:p14="http://schemas.microsoft.com/office/powerpoint/2010/main" val="35831636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F67AC27-C486-4620-91C1-DFE4E195CB08}"/>
              </a:ext>
            </a:extLst>
          </p:cNvPr>
          <p:cNvSpPr>
            <a:spLocks noGrp="1"/>
          </p:cNvSpPr>
          <p:nvPr>
            <p:ph type="title"/>
          </p:nvPr>
        </p:nvSpPr>
        <p:spPr/>
        <p:txBody>
          <a:bodyPr/>
          <a:lstStyle/>
          <a:p>
            <a:r>
              <a:rPr lang="de-DE" dirty="0" smtClean="0"/>
              <a:t>12</a:t>
            </a:r>
            <a:endParaRPr lang="de-DE" dirty="0"/>
          </a:p>
        </p:txBody>
      </p:sp>
      <p:pic>
        <p:nvPicPr>
          <p:cNvPr id="4" name="Medien12 (convert-video-online.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20761" y="-5462"/>
            <a:ext cx="9150478" cy="6863462"/>
          </a:xfrm>
        </p:spPr>
      </p:pic>
    </p:spTree>
    <p:extLst>
      <p:ext uri="{BB962C8B-B14F-4D97-AF65-F5344CB8AC3E}">
        <p14:creationId xmlns:p14="http://schemas.microsoft.com/office/powerpoint/2010/main" val="952368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p:txBody>
      </p:sp>
      <p:sp>
        <p:nvSpPr>
          <p:cNvPr id="3" name="Text Box 6"/>
          <p:cNvSpPr/>
          <p:nvPr/>
        </p:nvSpPr>
        <p:spPr>
          <a:xfrm>
            <a:off x="2350919" y="1214277"/>
            <a:ext cx="7585204" cy="4572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2400">
              <a:solidFill>
                <a:srgbClr val="000000"/>
              </a:solidFill>
              <a:latin typeface="Times New Roman" pitchFamily="18"/>
              <a:ea typeface="Lucida Sans Unicode" pitchFamily="2"/>
              <a:cs typeface="Tahoma" pitchFamily="2"/>
            </a:endParaRPr>
          </a:p>
        </p:txBody>
      </p:sp>
      <p:sp>
        <p:nvSpPr>
          <p:cNvPr id="5" name="Text Box 10"/>
          <p:cNvSpPr/>
          <p:nvPr/>
        </p:nvSpPr>
        <p:spPr>
          <a:xfrm>
            <a:off x="1524000" y="0"/>
            <a:ext cx="4321436" cy="5814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a:latin typeface="Times New Roman" pitchFamily="18"/>
                <a:ea typeface="Lucida Sans Unicode" pitchFamily="2"/>
                <a:cs typeface="Tahoma" pitchFamily="2"/>
              </a:rPr>
              <a:t>B - Allgemein</a:t>
            </a:r>
          </a:p>
        </p:txBody>
      </p:sp>
      <p:sp>
        <p:nvSpPr>
          <p:cNvPr id="12" name="Textfeld 11"/>
          <p:cNvSpPr txBox="1"/>
          <p:nvPr/>
        </p:nvSpPr>
        <p:spPr>
          <a:xfrm>
            <a:off x="1524000" y="476673"/>
            <a:ext cx="9144000" cy="615553"/>
          </a:xfrm>
          <a:prstGeom prst="rect">
            <a:avLst/>
          </a:prstGeom>
          <a:noFill/>
        </p:spPr>
        <p:txBody>
          <a:bodyPr wrap="square" rtlCol="0">
            <a:spAutoFit/>
          </a:bodyPr>
          <a:lstStyle/>
          <a:p>
            <a:pPr algn="ctr"/>
            <a:r>
              <a:rPr lang="de-DE" sz="3400" b="1" dirty="0">
                <a:solidFill>
                  <a:srgbClr val="00B050"/>
                </a:solidFill>
              </a:rPr>
              <a:t>Schiedsrichter als Team </a:t>
            </a:r>
          </a:p>
        </p:txBody>
      </p:sp>
      <p:sp>
        <p:nvSpPr>
          <p:cNvPr id="14" name="Rechteck 13"/>
          <p:cNvSpPr/>
          <p:nvPr/>
        </p:nvSpPr>
        <p:spPr>
          <a:xfrm>
            <a:off x="5934738" y="3244334"/>
            <a:ext cx="242374" cy="369332"/>
          </a:xfrm>
          <a:prstGeom prst="rect">
            <a:avLst/>
          </a:prstGeom>
        </p:spPr>
        <p:txBody>
          <a:bodyPr wrap="none">
            <a:spAutoFit/>
          </a:bodyPr>
          <a:lstStyle/>
          <a:p>
            <a:r>
              <a:rPr lang="de-DE" dirty="0">
                <a:solidFill>
                  <a:srgbClr val="003399"/>
                </a:solidFill>
                <a:latin typeface="Times New Roman" pitchFamily="18"/>
                <a:ea typeface="Lucida Sans Unicode" pitchFamily="2"/>
                <a:cs typeface="Tahoma" pitchFamily="2"/>
              </a:rPr>
              <a:t> </a:t>
            </a:r>
            <a:endParaRPr lang="de-DE" dirty="0"/>
          </a:p>
        </p:txBody>
      </p:sp>
      <p:sp>
        <p:nvSpPr>
          <p:cNvPr id="4" name="Textfeld 3"/>
          <p:cNvSpPr txBox="1"/>
          <p:nvPr/>
        </p:nvSpPr>
        <p:spPr>
          <a:xfrm>
            <a:off x="1919536" y="1308250"/>
            <a:ext cx="7848872" cy="4893647"/>
          </a:xfrm>
          <a:prstGeom prst="rect">
            <a:avLst/>
          </a:prstGeom>
          <a:noFill/>
        </p:spPr>
        <p:txBody>
          <a:bodyPr wrap="square" rtlCol="0">
            <a:spAutoFit/>
          </a:bodyPr>
          <a:lstStyle/>
          <a:p>
            <a:pPr marL="285750" indent="-285750">
              <a:buFont typeface="Arial" panose="020B0604020202020204" pitchFamily="34" charset="0"/>
              <a:buChar char="•"/>
            </a:pPr>
            <a:r>
              <a:rPr lang="de-DE" sz="2400" dirty="0"/>
              <a:t>Bei einem Hockeyspiel gibt es drei Mannschaften</a:t>
            </a:r>
          </a:p>
          <a:p>
            <a:pPr marL="742950" lvl="1" indent="-285750">
              <a:buFont typeface="Arial" panose="020B0604020202020204" pitchFamily="34" charset="0"/>
              <a:buChar char="•"/>
            </a:pPr>
            <a:r>
              <a:rPr lang="de-DE" sz="2400" dirty="0"/>
              <a:t>Heimmannschaft</a:t>
            </a:r>
          </a:p>
          <a:p>
            <a:pPr marL="742950" lvl="1" indent="-285750">
              <a:buFont typeface="Arial" panose="020B0604020202020204" pitchFamily="34" charset="0"/>
              <a:buChar char="•"/>
            </a:pPr>
            <a:r>
              <a:rPr lang="de-DE" sz="2400" dirty="0"/>
              <a:t>Gastmannschaft</a:t>
            </a:r>
          </a:p>
          <a:p>
            <a:pPr marL="742950" lvl="1" indent="-285750">
              <a:buFont typeface="Arial" panose="020B0604020202020204" pitchFamily="34" charset="0"/>
              <a:buChar char="•"/>
            </a:pPr>
            <a:r>
              <a:rPr lang="de-DE" sz="2400" dirty="0"/>
              <a:t>Schiedsrichter-Team</a:t>
            </a:r>
          </a:p>
          <a:p>
            <a:pPr marL="742950" lvl="1" indent="-285750">
              <a:buFont typeface="Arial" panose="020B0604020202020204" pitchFamily="34" charset="0"/>
              <a:buChar char="•"/>
            </a:pPr>
            <a:endParaRPr lang="de-DE" sz="2400" dirty="0"/>
          </a:p>
          <a:p>
            <a:pPr marL="285750" indent="-285750">
              <a:buFont typeface="Arial" panose="020B0604020202020204" pitchFamily="34" charset="0"/>
              <a:buChar char="•"/>
            </a:pPr>
            <a:r>
              <a:rPr lang="de-DE" sz="2400" dirty="0"/>
              <a:t>Einheitliches Trikot/Shirt und einheitliche Hose</a:t>
            </a:r>
          </a:p>
          <a:p>
            <a:pPr marL="285750" indent="-285750">
              <a:buFont typeface="Arial" panose="020B0604020202020204" pitchFamily="34" charset="0"/>
              <a:buChar char="•"/>
            </a:pPr>
            <a:r>
              <a:rPr lang="de-DE" sz="2400" dirty="0"/>
              <a:t>„Teambesprechung“ vor dem Spiel um Regeln eindeutig, einheitlich und für die Mannschaften vorhersehbar anzuwenden.</a:t>
            </a:r>
          </a:p>
          <a:p>
            <a:pPr marL="285750" indent="-285750">
              <a:buFont typeface="Arial" panose="020B0604020202020204" pitchFamily="34" charset="0"/>
              <a:buChar char="•"/>
            </a:pPr>
            <a:r>
              <a:rPr lang="de-DE" sz="2400" dirty="0" err="1"/>
              <a:t>WarmUp</a:t>
            </a:r>
            <a:r>
              <a:rPr lang="de-DE" sz="2400" dirty="0"/>
              <a:t> – auch als Schiedsrichter muss man sich ordentlich warmmachen</a:t>
            </a:r>
          </a:p>
          <a:p>
            <a:pPr marL="285750" indent="-285750">
              <a:buFont typeface="Arial" panose="020B0604020202020204" pitchFamily="34" charset="0"/>
              <a:buChar char="•"/>
            </a:pPr>
            <a:r>
              <a:rPr lang="de-DE" sz="2400" dirty="0"/>
              <a:t>Komplette Ausrüstung muss bei beiden Schiedsrichtern vorhanden sein (siehe Folie vorher)</a:t>
            </a:r>
          </a:p>
        </p:txBody>
      </p:sp>
    </p:spTree>
    <p:extLst>
      <p:ext uri="{BB962C8B-B14F-4D97-AF65-F5344CB8AC3E}">
        <p14:creationId xmlns:p14="http://schemas.microsoft.com/office/powerpoint/2010/main" val="34836619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EF7704C-196C-4A10-AF21-38A27F86C9C2}"/>
              </a:ext>
            </a:extLst>
          </p:cNvPr>
          <p:cNvSpPr>
            <a:spLocks noGrp="1"/>
          </p:cNvSpPr>
          <p:nvPr>
            <p:ph type="title"/>
          </p:nvPr>
        </p:nvSpPr>
        <p:spPr/>
        <p:txBody>
          <a:bodyPr/>
          <a:lstStyle/>
          <a:p>
            <a:r>
              <a:rPr lang="de-DE" dirty="0" smtClean="0"/>
              <a:t>13</a:t>
            </a:r>
            <a:endParaRPr lang="de-DE" dirty="0"/>
          </a:p>
        </p:txBody>
      </p:sp>
      <p:pic>
        <p:nvPicPr>
          <p:cNvPr id="4" name="Medien13 (convert-video-online.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35832" y="0"/>
            <a:ext cx="9120336" cy="6840853"/>
          </a:xfrm>
        </p:spPr>
      </p:pic>
    </p:spTree>
    <p:extLst>
      <p:ext uri="{BB962C8B-B14F-4D97-AF65-F5344CB8AC3E}">
        <p14:creationId xmlns:p14="http://schemas.microsoft.com/office/powerpoint/2010/main" val="34039593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D567A9-D20C-4F4D-9D05-F32A8E702556}"/>
              </a:ext>
            </a:extLst>
          </p:cNvPr>
          <p:cNvSpPr>
            <a:spLocks noGrp="1"/>
          </p:cNvSpPr>
          <p:nvPr>
            <p:ph type="title"/>
          </p:nvPr>
        </p:nvSpPr>
        <p:spPr/>
        <p:txBody>
          <a:bodyPr/>
          <a:lstStyle/>
          <a:p>
            <a:r>
              <a:rPr lang="de-DE" dirty="0" smtClean="0"/>
              <a:t>14</a:t>
            </a:r>
            <a:endParaRPr lang="de-DE" dirty="0"/>
          </a:p>
        </p:txBody>
      </p:sp>
      <p:pic>
        <p:nvPicPr>
          <p:cNvPr id="4" name="Medien14 (convert-video-online.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0930" cy="6858000"/>
          </a:xfrm>
        </p:spPr>
      </p:pic>
    </p:spTree>
    <p:extLst>
      <p:ext uri="{BB962C8B-B14F-4D97-AF65-F5344CB8AC3E}">
        <p14:creationId xmlns:p14="http://schemas.microsoft.com/office/powerpoint/2010/main" val="3400677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5D01A91-6325-41D5-8FBB-7337F2BF91C0}"/>
              </a:ext>
            </a:extLst>
          </p:cNvPr>
          <p:cNvSpPr>
            <a:spLocks noGrp="1"/>
          </p:cNvSpPr>
          <p:nvPr>
            <p:ph type="title"/>
          </p:nvPr>
        </p:nvSpPr>
        <p:spPr/>
        <p:txBody>
          <a:bodyPr/>
          <a:lstStyle/>
          <a:p>
            <a:r>
              <a:rPr lang="de-DE" dirty="0" smtClean="0"/>
              <a:t>15</a:t>
            </a:r>
            <a:endParaRPr lang="de-DE" dirty="0"/>
          </a:p>
        </p:txBody>
      </p:sp>
      <p:pic>
        <p:nvPicPr>
          <p:cNvPr id="4" name="Medien15 (convert-video-online.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081" y="0"/>
            <a:ext cx="12190930" cy="6858000"/>
          </a:xfrm>
        </p:spPr>
      </p:pic>
    </p:spTree>
    <p:extLst>
      <p:ext uri="{BB962C8B-B14F-4D97-AF65-F5344CB8AC3E}">
        <p14:creationId xmlns:p14="http://schemas.microsoft.com/office/powerpoint/2010/main" val="2881194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74D34CC-0531-42A6-A258-F21F81BC9882}"/>
              </a:ext>
            </a:extLst>
          </p:cNvPr>
          <p:cNvSpPr>
            <a:spLocks noGrp="1"/>
          </p:cNvSpPr>
          <p:nvPr>
            <p:ph type="title"/>
          </p:nvPr>
        </p:nvSpPr>
        <p:spPr/>
        <p:txBody>
          <a:bodyPr/>
          <a:lstStyle/>
          <a:p>
            <a:r>
              <a:rPr lang="de-DE" dirty="0" smtClean="0"/>
              <a:t>16</a:t>
            </a:r>
            <a:endParaRPr lang="de-DE" dirty="0"/>
          </a:p>
        </p:txBody>
      </p:sp>
      <p:pic>
        <p:nvPicPr>
          <p:cNvPr id="4" name="Medien16 (convert-video-online.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108" y="0"/>
            <a:ext cx="12190929" cy="6858000"/>
          </a:xfrm>
        </p:spPr>
      </p:pic>
    </p:spTree>
    <p:extLst>
      <p:ext uri="{BB962C8B-B14F-4D97-AF65-F5344CB8AC3E}">
        <p14:creationId xmlns:p14="http://schemas.microsoft.com/office/powerpoint/2010/main" val="2256290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545025" y="1484785"/>
            <a:ext cx="9144000" cy="3108543"/>
          </a:xfrm>
          <a:prstGeom prst="rect">
            <a:avLst/>
          </a:prstGeom>
          <a:noFill/>
        </p:spPr>
        <p:txBody>
          <a:bodyPr wrap="square" rtlCol="0">
            <a:spAutoFit/>
          </a:bodyPr>
          <a:lstStyle/>
          <a:p>
            <a:pPr algn="ctr"/>
            <a:r>
              <a:rPr lang="de-DE" sz="5000" b="1" dirty="0"/>
              <a:t>Danke</a:t>
            </a:r>
          </a:p>
          <a:p>
            <a:pPr algn="ctr"/>
            <a:endParaRPr lang="de-DE" sz="5000" b="1" dirty="0"/>
          </a:p>
          <a:p>
            <a:pPr algn="ctr"/>
            <a:endParaRPr lang="de-DE" sz="2400" dirty="0"/>
          </a:p>
          <a:p>
            <a:pPr algn="ctr"/>
            <a:endParaRPr lang="de-DE" sz="2400" dirty="0"/>
          </a:p>
          <a:p>
            <a:pPr algn="ctr"/>
            <a:endParaRPr lang="de-DE" sz="2400" dirty="0"/>
          </a:p>
          <a:p>
            <a:pPr algn="ctr"/>
            <a:endParaRPr lang="de-DE" sz="2400" dirty="0"/>
          </a:p>
        </p:txBody>
      </p:sp>
      <p:pic>
        <p:nvPicPr>
          <p:cNvPr id="6" name="Picture 14"/>
          <p:cNvPicPr>
            <a:picLocks noChangeAspect="1"/>
          </p:cNvPicPr>
          <p:nvPr/>
        </p:nvPicPr>
        <p:blipFill>
          <a:blip r:embed="rId2">
            <a:lum/>
            <a:alphaModFix/>
          </a:blip>
          <a:srcRect/>
          <a:stretch>
            <a:fillRect/>
          </a:stretch>
        </p:blipFill>
        <p:spPr>
          <a:xfrm>
            <a:off x="1828916" y="221943"/>
            <a:ext cx="1152363" cy="1120679"/>
          </a:xfrm>
          <a:prstGeom prst="rect">
            <a:avLst/>
          </a:prstGeom>
          <a:noFill/>
          <a:ln>
            <a:noFill/>
          </a:ln>
        </p:spPr>
      </p:pic>
    </p:spTree>
    <p:extLst>
      <p:ext uri="{BB962C8B-B14F-4D97-AF65-F5344CB8AC3E}">
        <p14:creationId xmlns:p14="http://schemas.microsoft.com/office/powerpoint/2010/main" val="31428196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p:txBody>
      </p:sp>
      <p:sp>
        <p:nvSpPr>
          <p:cNvPr id="3" name="Text Box 6"/>
          <p:cNvSpPr/>
          <p:nvPr/>
        </p:nvSpPr>
        <p:spPr>
          <a:xfrm>
            <a:off x="2350919" y="1214277"/>
            <a:ext cx="7585204" cy="4572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2400">
              <a:solidFill>
                <a:srgbClr val="000000"/>
              </a:solidFill>
              <a:latin typeface="Times New Roman" pitchFamily="18"/>
              <a:ea typeface="Lucida Sans Unicode" pitchFamily="2"/>
              <a:cs typeface="Tahoma" pitchFamily="2"/>
            </a:endParaRPr>
          </a:p>
        </p:txBody>
      </p:sp>
      <p:sp>
        <p:nvSpPr>
          <p:cNvPr id="5" name="Text Box 10"/>
          <p:cNvSpPr/>
          <p:nvPr/>
        </p:nvSpPr>
        <p:spPr>
          <a:xfrm>
            <a:off x="1524000" y="0"/>
            <a:ext cx="4321436" cy="5814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a:latin typeface="Times New Roman" pitchFamily="18"/>
                <a:ea typeface="Lucida Sans Unicode" pitchFamily="2"/>
                <a:cs typeface="Tahoma" pitchFamily="2"/>
              </a:rPr>
              <a:t>B - Allgemein</a:t>
            </a:r>
          </a:p>
        </p:txBody>
      </p:sp>
      <p:sp>
        <p:nvSpPr>
          <p:cNvPr id="12" name="Textfeld 11"/>
          <p:cNvSpPr txBox="1"/>
          <p:nvPr/>
        </p:nvSpPr>
        <p:spPr>
          <a:xfrm>
            <a:off x="1524000" y="476673"/>
            <a:ext cx="9144000" cy="615553"/>
          </a:xfrm>
          <a:prstGeom prst="rect">
            <a:avLst/>
          </a:prstGeom>
          <a:noFill/>
        </p:spPr>
        <p:txBody>
          <a:bodyPr wrap="square" rtlCol="0">
            <a:spAutoFit/>
          </a:bodyPr>
          <a:lstStyle/>
          <a:p>
            <a:pPr algn="ctr"/>
            <a:r>
              <a:rPr lang="de-DE" sz="3400" b="1" dirty="0">
                <a:solidFill>
                  <a:srgbClr val="00B050"/>
                </a:solidFill>
              </a:rPr>
              <a:t>Spielkontrolle / Management</a:t>
            </a:r>
          </a:p>
        </p:txBody>
      </p:sp>
      <p:sp>
        <p:nvSpPr>
          <p:cNvPr id="14" name="Rechteck 13"/>
          <p:cNvSpPr/>
          <p:nvPr/>
        </p:nvSpPr>
        <p:spPr>
          <a:xfrm>
            <a:off x="5934738" y="3244334"/>
            <a:ext cx="242374" cy="369332"/>
          </a:xfrm>
          <a:prstGeom prst="rect">
            <a:avLst/>
          </a:prstGeom>
        </p:spPr>
        <p:txBody>
          <a:bodyPr wrap="none">
            <a:spAutoFit/>
          </a:bodyPr>
          <a:lstStyle/>
          <a:p>
            <a:r>
              <a:rPr lang="de-DE" dirty="0">
                <a:solidFill>
                  <a:srgbClr val="003399"/>
                </a:solidFill>
                <a:latin typeface="Times New Roman" pitchFamily="18"/>
                <a:ea typeface="Lucida Sans Unicode" pitchFamily="2"/>
                <a:cs typeface="Tahoma" pitchFamily="2"/>
              </a:rPr>
              <a:t> </a:t>
            </a:r>
            <a:endParaRPr lang="de-DE" dirty="0"/>
          </a:p>
        </p:txBody>
      </p:sp>
      <p:sp>
        <p:nvSpPr>
          <p:cNvPr id="4" name="Textfeld 3"/>
          <p:cNvSpPr txBox="1"/>
          <p:nvPr/>
        </p:nvSpPr>
        <p:spPr>
          <a:xfrm>
            <a:off x="1847528" y="1308249"/>
            <a:ext cx="7848872" cy="3785652"/>
          </a:xfrm>
          <a:prstGeom prst="rect">
            <a:avLst/>
          </a:prstGeom>
          <a:noFill/>
        </p:spPr>
        <p:txBody>
          <a:bodyPr wrap="square" rtlCol="0">
            <a:spAutoFit/>
          </a:bodyPr>
          <a:lstStyle/>
          <a:p>
            <a:r>
              <a:rPr lang="de-DE" sz="2400" dirty="0">
                <a:ea typeface="Lucida Sans Unicode" pitchFamily="2"/>
                <a:cs typeface="Tahoma" pitchFamily="2"/>
              </a:rPr>
              <a:t>Was sollte möglichst früh im Spiel kontrolliert werden?</a:t>
            </a:r>
          </a:p>
          <a:p>
            <a:endParaRPr lang="de-DE" sz="2400" dirty="0">
              <a:cs typeface="Tahoma" pitchFamily="2"/>
            </a:endParaRPr>
          </a:p>
          <a:p>
            <a:r>
              <a:rPr lang="de-DE" sz="2400" dirty="0" err="1">
                <a:ea typeface="Lucida Sans Unicode" pitchFamily="2"/>
                <a:cs typeface="Tahoma" pitchFamily="2"/>
              </a:rPr>
              <a:t>Selfpass</a:t>
            </a:r>
            <a:r>
              <a:rPr lang="de-DE" sz="2400" dirty="0">
                <a:ea typeface="Lucida Sans Unicode" pitchFamily="2"/>
                <a:cs typeface="Tahoma" pitchFamily="2"/>
              </a:rPr>
              <a:t>, absichtliches Unterbrechen, Reklamieren,</a:t>
            </a:r>
            <a:br>
              <a:rPr lang="de-DE" sz="2400" dirty="0">
                <a:ea typeface="Lucida Sans Unicode" pitchFamily="2"/>
                <a:cs typeface="Tahoma" pitchFamily="2"/>
              </a:rPr>
            </a:br>
            <a:r>
              <a:rPr lang="de-DE" sz="2400" dirty="0">
                <a:ea typeface="Lucida Sans Unicode" pitchFamily="2"/>
                <a:cs typeface="Tahoma" pitchFamily="2"/>
              </a:rPr>
              <a:t>gefährliche Bälle, körperliches Spiel, Tackling, etc.</a:t>
            </a:r>
          </a:p>
          <a:p>
            <a:endParaRPr lang="de-DE" sz="2400" dirty="0">
              <a:cs typeface="Tahoma" pitchFamily="2"/>
            </a:endParaRPr>
          </a:p>
          <a:p>
            <a:r>
              <a:rPr lang="de-DE" sz="2400" dirty="0">
                <a:ea typeface="Lucida Sans Unicode" pitchFamily="2"/>
                <a:cs typeface="Tahoma" pitchFamily="2"/>
              </a:rPr>
              <a:t>Sei </a:t>
            </a:r>
            <a:r>
              <a:rPr lang="de-DE" sz="2400" u="sng" dirty="0">
                <a:ea typeface="Lucida Sans Unicode" pitchFamily="2"/>
                <a:cs typeface="Tahoma" pitchFamily="2"/>
              </a:rPr>
              <a:t>Pro-Aktiv</a:t>
            </a:r>
            <a:r>
              <a:rPr lang="de-DE" sz="2400" dirty="0">
                <a:ea typeface="Lucida Sans Unicode" pitchFamily="2"/>
                <a:cs typeface="Tahoma" pitchFamily="2"/>
              </a:rPr>
              <a:t> – „Prävention ist besser als Heilung (Karte)!“</a:t>
            </a:r>
            <a:br>
              <a:rPr lang="de-DE" sz="2400" dirty="0">
                <a:ea typeface="Lucida Sans Unicode" pitchFamily="2"/>
                <a:cs typeface="Tahoma" pitchFamily="2"/>
              </a:rPr>
            </a:br>
            <a:r>
              <a:rPr lang="de-DE" sz="2400" dirty="0">
                <a:ea typeface="Lucida Sans Unicode" pitchFamily="2"/>
                <a:cs typeface="Tahoma" pitchFamily="2"/>
              </a:rPr>
              <a:t>Die </a:t>
            </a:r>
            <a:r>
              <a:rPr lang="de-DE" sz="2400" u="sng" dirty="0">
                <a:ea typeface="Lucida Sans Unicode" pitchFamily="2"/>
                <a:cs typeface="Tahoma" pitchFamily="2"/>
              </a:rPr>
              <a:t>richtige Kommunikation</a:t>
            </a:r>
            <a:r>
              <a:rPr lang="de-DE" sz="2400" dirty="0">
                <a:ea typeface="Lucida Sans Unicode" pitchFamily="2"/>
                <a:cs typeface="Tahoma" pitchFamily="2"/>
              </a:rPr>
              <a:t> (durch Entscheidungen, Zeichen, Worte und letztendlich auch Karten) mit den Spielern ist sehr wichtig. Die „Botschaft“ muss nicht nur ankommen, sondern auch </a:t>
            </a:r>
            <a:r>
              <a:rPr lang="de-DE" sz="2400" u="sng" dirty="0">
                <a:ea typeface="Lucida Sans Unicode" pitchFamily="2"/>
                <a:cs typeface="Tahoma" pitchFamily="2"/>
              </a:rPr>
              <a:t>verstanden</a:t>
            </a:r>
            <a:r>
              <a:rPr lang="de-DE" sz="2400" dirty="0">
                <a:ea typeface="Lucida Sans Unicode" pitchFamily="2"/>
                <a:cs typeface="Tahoma" pitchFamily="2"/>
              </a:rPr>
              <a:t> werden.</a:t>
            </a:r>
            <a:endParaRPr lang="de-DE" sz="2400" dirty="0"/>
          </a:p>
        </p:txBody>
      </p:sp>
    </p:spTree>
    <p:extLst>
      <p:ext uri="{BB962C8B-B14F-4D97-AF65-F5344CB8AC3E}">
        <p14:creationId xmlns:p14="http://schemas.microsoft.com/office/powerpoint/2010/main" val="1794576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p:txBody>
      </p:sp>
      <p:sp>
        <p:nvSpPr>
          <p:cNvPr id="5"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a:latin typeface="Times New Roman" pitchFamily="18"/>
                <a:ea typeface="Lucida Sans Unicode" pitchFamily="2"/>
                <a:cs typeface="Tahoma" pitchFamily="2"/>
              </a:rPr>
              <a:t>B - Feldhockey / </a:t>
            </a:r>
            <a:r>
              <a:rPr lang="de-DE" sz="3200" b="1" dirty="0">
                <a:solidFill>
                  <a:srgbClr val="0070C0"/>
                </a:solidFill>
                <a:latin typeface="Times New Roman" pitchFamily="18"/>
                <a:ea typeface="Lucida Sans Unicode" pitchFamily="2"/>
                <a:cs typeface="Tahoma" pitchFamily="2"/>
              </a:rPr>
              <a:t>Hallenhockey</a:t>
            </a:r>
          </a:p>
        </p:txBody>
      </p:sp>
      <p:sp>
        <p:nvSpPr>
          <p:cNvPr id="12" name="Textfeld 11"/>
          <p:cNvSpPr txBox="1"/>
          <p:nvPr/>
        </p:nvSpPr>
        <p:spPr>
          <a:xfrm>
            <a:off x="1524000" y="476673"/>
            <a:ext cx="9144000" cy="615553"/>
          </a:xfrm>
          <a:prstGeom prst="rect">
            <a:avLst/>
          </a:prstGeom>
          <a:noFill/>
        </p:spPr>
        <p:txBody>
          <a:bodyPr wrap="square" rtlCol="0">
            <a:spAutoFit/>
          </a:bodyPr>
          <a:lstStyle/>
          <a:p>
            <a:pPr algn="ctr"/>
            <a:r>
              <a:rPr lang="de-DE" sz="3400" b="1" dirty="0">
                <a:solidFill>
                  <a:srgbClr val="00B050"/>
                </a:solidFill>
              </a:rPr>
              <a:t>Strafen (unterhalb der Karten)</a:t>
            </a:r>
          </a:p>
        </p:txBody>
      </p:sp>
      <p:sp>
        <p:nvSpPr>
          <p:cNvPr id="6" name="Rechteck 5"/>
          <p:cNvSpPr/>
          <p:nvPr/>
        </p:nvSpPr>
        <p:spPr>
          <a:xfrm>
            <a:off x="1524000" y="1268761"/>
            <a:ext cx="9144000" cy="461665"/>
          </a:xfrm>
          <a:prstGeom prst="rect">
            <a:avLst/>
          </a:prstGeom>
        </p:spPr>
        <p:txBody>
          <a:bodyPr wrap="square">
            <a:spAutoFit/>
          </a:bodyPr>
          <a:lstStyle/>
          <a:p>
            <a:pPr marL="0" lvl="1">
              <a:spcBef>
                <a:spcPts val="600"/>
              </a:spcBef>
              <a:buClr>
                <a:srgbClr val="0066CC"/>
              </a:buClr>
              <a:buSzPct val="100000"/>
              <a:defRPr sz="1800" b="0" i="0" u="none" strike="noStrike" kern="0" cap="none" spc="0" baseline="0">
                <a:solidFill>
                  <a:srgbClr val="000000"/>
                </a:solidFill>
                <a:uFillTx/>
              </a:defRPr>
            </a:pPr>
            <a:r>
              <a:rPr lang="de-DE" sz="2400" dirty="0">
                <a:solidFill>
                  <a:srgbClr val="000000"/>
                </a:solidFill>
                <a:latin typeface="Times New Roman" pitchFamily="18"/>
                <a:ea typeface="Lucida Sans Unicode" pitchFamily="2"/>
                <a:cs typeface="Tahoma" pitchFamily="2"/>
              </a:rPr>
              <a:t>Möglichkeiten der Schiedsrichter</a:t>
            </a:r>
          </a:p>
        </p:txBody>
      </p:sp>
      <p:sp>
        <p:nvSpPr>
          <p:cNvPr id="25" name="Textfeld 24"/>
          <p:cNvSpPr txBox="1"/>
          <p:nvPr/>
        </p:nvSpPr>
        <p:spPr>
          <a:xfrm>
            <a:off x="2029308" y="5634220"/>
            <a:ext cx="8660300" cy="461665"/>
          </a:xfrm>
          <a:prstGeom prst="rect">
            <a:avLst/>
          </a:prstGeom>
          <a:noFill/>
        </p:spPr>
        <p:txBody>
          <a:bodyPr wrap="square" rtlCol="0">
            <a:spAutoFit/>
          </a:bodyPr>
          <a:lstStyle/>
          <a:p>
            <a:r>
              <a:rPr lang="de-DE" sz="2400" dirty="0"/>
              <a:t>Mimik und Gestik als wichtiges Mittel zur Spielkontrolle</a:t>
            </a:r>
          </a:p>
        </p:txBody>
      </p:sp>
      <p:pic>
        <p:nvPicPr>
          <p:cNvPr id="26" name="offene%20Augen"/>
          <p:cNvPicPr>
            <a:picLocks noChangeAspect="1"/>
          </p:cNvPicPr>
          <p:nvPr/>
        </p:nvPicPr>
        <p:blipFill>
          <a:blip r:embed="rId3">
            <a:lum/>
            <a:alphaModFix/>
          </a:blip>
          <a:srcRect/>
          <a:stretch>
            <a:fillRect/>
          </a:stretch>
        </p:blipFill>
        <p:spPr>
          <a:xfrm>
            <a:off x="2423593" y="1916832"/>
            <a:ext cx="3098883" cy="2462396"/>
          </a:xfrm>
          <a:prstGeom prst="rect">
            <a:avLst/>
          </a:prstGeom>
          <a:noFill/>
          <a:ln>
            <a:noFill/>
          </a:ln>
        </p:spPr>
      </p:pic>
      <p:pic>
        <p:nvPicPr>
          <p:cNvPr id="27" name="genau"/>
          <p:cNvPicPr>
            <a:picLocks noChangeAspect="1"/>
          </p:cNvPicPr>
          <p:nvPr/>
        </p:nvPicPr>
        <p:blipFill>
          <a:blip r:embed="rId4">
            <a:lum/>
            <a:alphaModFix/>
          </a:blip>
          <a:srcRect/>
          <a:stretch>
            <a:fillRect/>
          </a:stretch>
        </p:blipFill>
        <p:spPr>
          <a:xfrm>
            <a:off x="6384033" y="1902023"/>
            <a:ext cx="2324157" cy="3595676"/>
          </a:xfrm>
          <a:prstGeom prst="rect">
            <a:avLst/>
          </a:prstGeom>
          <a:noFill/>
          <a:ln>
            <a:noFill/>
          </a:ln>
        </p:spPr>
      </p:pic>
    </p:spTree>
    <p:extLst>
      <p:ext uri="{BB962C8B-B14F-4D97-AF65-F5344CB8AC3E}">
        <p14:creationId xmlns:p14="http://schemas.microsoft.com/office/powerpoint/2010/main" val="14784453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p:txBody>
      </p:sp>
      <p:sp>
        <p:nvSpPr>
          <p:cNvPr id="5"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a:latin typeface="Times New Roman" pitchFamily="18"/>
                <a:ea typeface="Lucida Sans Unicode" pitchFamily="2"/>
                <a:cs typeface="Tahoma" pitchFamily="2"/>
              </a:rPr>
              <a:t>B - Feldhockey / </a:t>
            </a:r>
            <a:r>
              <a:rPr lang="de-DE" sz="3200" b="1" dirty="0">
                <a:solidFill>
                  <a:srgbClr val="0070C0"/>
                </a:solidFill>
                <a:latin typeface="Times New Roman" pitchFamily="18"/>
                <a:ea typeface="Lucida Sans Unicode" pitchFamily="2"/>
                <a:cs typeface="Tahoma" pitchFamily="2"/>
              </a:rPr>
              <a:t>Hallenhockey</a:t>
            </a:r>
          </a:p>
        </p:txBody>
      </p:sp>
      <p:sp>
        <p:nvSpPr>
          <p:cNvPr id="12" name="Textfeld 11"/>
          <p:cNvSpPr txBox="1"/>
          <p:nvPr/>
        </p:nvSpPr>
        <p:spPr>
          <a:xfrm>
            <a:off x="1524000" y="476673"/>
            <a:ext cx="9144000" cy="615553"/>
          </a:xfrm>
          <a:prstGeom prst="rect">
            <a:avLst/>
          </a:prstGeom>
          <a:noFill/>
        </p:spPr>
        <p:txBody>
          <a:bodyPr wrap="square" rtlCol="0">
            <a:spAutoFit/>
          </a:bodyPr>
          <a:lstStyle/>
          <a:p>
            <a:pPr algn="ctr"/>
            <a:r>
              <a:rPr lang="de-DE" sz="3400" b="1" dirty="0">
                <a:solidFill>
                  <a:srgbClr val="00B050"/>
                </a:solidFill>
              </a:rPr>
              <a:t>Strafen (unterhalb der Karten)</a:t>
            </a:r>
          </a:p>
        </p:txBody>
      </p:sp>
      <p:sp>
        <p:nvSpPr>
          <p:cNvPr id="6" name="Rechteck 5"/>
          <p:cNvSpPr/>
          <p:nvPr/>
        </p:nvSpPr>
        <p:spPr>
          <a:xfrm>
            <a:off x="1524000" y="1268761"/>
            <a:ext cx="9144000" cy="2985433"/>
          </a:xfrm>
          <a:prstGeom prst="rect">
            <a:avLst/>
          </a:prstGeom>
        </p:spPr>
        <p:txBody>
          <a:bodyPr wrap="square">
            <a:spAutoFit/>
          </a:bodyPr>
          <a:lstStyle/>
          <a:p>
            <a:pPr lvl="1" indent="-457200">
              <a:spcBef>
                <a:spcPts val="600"/>
              </a:spcBef>
              <a:buSzPct val="100000"/>
              <a:buAutoNum type="arabicPeriod"/>
              <a:defRPr sz="1800" b="0" i="0" u="none" strike="noStrike" kern="0" cap="none" spc="0" baseline="0">
                <a:solidFill>
                  <a:srgbClr val="000000"/>
                </a:solidFill>
                <a:uFillTx/>
              </a:defRPr>
            </a:pPr>
            <a:r>
              <a:rPr lang="de-DE" sz="2400" dirty="0">
                <a:solidFill>
                  <a:srgbClr val="000000"/>
                </a:solidFill>
                <a:latin typeface="+mj-lt"/>
                <a:ea typeface="Lucida Sans Unicode" pitchFamily="2"/>
                <a:cs typeface="Tahoma" pitchFamily="2"/>
              </a:rPr>
              <a:t>Mimik und Gestik</a:t>
            </a:r>
          </a:p>
          <a:p>
            <a:pPr lvl="1" indent="-457200">
              <a:spcBef>
                <a:spcPts val="600"/>
              </a:spcBef>
              <a:buSzPct val="100000"/>
              <a:buAutoNum type="arabicPeriod"/>
              <a:defRPr sz="1800" b="0" i="0" u="none" strike="noStrike" kern="0" cap="none" spc="0" baseline="0">
                <a:solidFill>
                  <a:srgbClr val="000000"/>
                </a:solidFill>
                <a:uFillTx/>
              </a:defRPr>
            </a:pPr>
            <a:r>
              <a:rPr lang="de-DE" sz="2400" dirty="0">
                <a:solidFill>
                  <a:srgbClr val="000000"/>
                </a:solidFill>
                <a:latin typeface="+mj-lt"/>
                <a:ea typeface="Lucida Sans Unicode" pitchFamily="2"/>
                <a:cs typeface="Tahoma" pitchFamily="2"/>
              </a:rPr>
              <a:t>Lange und laute Pfiffe</a:t>
            </a:r>
          </a:p>
          <a:p>
            <a:pPr lvl="1" indent="-457200">
              <a:spcBef>
                <a:spcPts val="600"/>
              </a:spcBef>
              <a:buSzPct val="100000"/>
              <a:buAutoNum type="arabicPeriod"/>
              <a:defRPr sz="1800" b="0" i="0" u="none" strike="noStrike" kern="0" cap="none" spc="0" baseline="0">
                <a:solidFill>
                  <a:srgbClr val="000000"/>
                </a:solidFill>
                <a:uFillTx/>
              </a:defRPr>
            </a:pPr>
            <a:r>
              <a:rPr lang="de-DE" sz="2400" dirty="0">
                <a:solidFill>
                  <a:srgbClr val="000000"/>
                </a:solidFill>
                <a:latin typeface="+mj-lt"/>
                <a:ea typeface="Lucida Sans Unicode" pitchFamily="2"/>
                <a:cs typeface="Tahoma" pitchFamily="2"/>
              </a:rPr>
              <a:t>Mündliche Ermahnung (aber ohne Zeitstopp)</a:t>
            </a:r>
          </a:p>
          <a:p>
            <a:pPr lvl="1" indent="-457200">
              <a:spcBef>
                <a:spcPts val="600"/>
              </a:spcBef>
              <a:buSzPct val="100000"/>
              <a:buAutoNum type="arabicPeriod"/>
              <a:defRPr sz="1800" b="0" i="0" u="none" strike="noStrike" kern="0" cap="none" spc="0" baseline="0">
                <a:solidFill>
                  <a:srgbClr val="000000"/>
                </a:solidFill>
                <a:uFillTx/>
              </a:defRPr>
            </a:pPr>
            <a:r>
              <a:rPr lang="de-DE" sz="2400" dirty="0">
                <a:solidFill>
                  <a:srgbClr val="000000"/>
                </a:solidFill>
                <a:latin typeface="+mj-lt"/>
                <a:ea typeface="Lucida Sans Unicode" pitchFamily="2"/>
                <a:cs typeface="Tahoma" pitchFamily="2"/>
              </a:rPr>
              <a:t>Strafverschärfung (nicht wegen Meckerns)</a:t>
            </a:r>
            <a:br>
              <a:rPr lang="de-DE" sz="2400" dirty="0">
                <a:solidFill>
                  <a:srgbClr val="000000"/>
                </a:solidFill>
                <a:latin typeface="+mj-lt"/>
                <a:ea typeface="Lucida Sans Unicode" pitchFamily="2"/>
                <a:cs typeface="Tahoma" pitchFamily="2"/>
              </a:rPr>
            </a:br>
            <a:r>
              <a:rPr lang="de-DE" sz="2400" dirty="0">
                <a:solidFill>
                  <a:srgbClr val="000000"/>
                </a:solidFill>
                <a:latin typeface="+mj-lt"/>
                <a:ea typeface="Lucida Sans Unicode" pitchFamily="2"/>
                <a:cs typeface="Tahoma" pitchFamily="2"/>
              </a:rPr>
              <a:t>(z.B. Strafecke statt Freischlag)</a:t>
            </a:r>
          </a:p>
          <a:p>
            <a:pPr lvl="1" indent="-457200">
              <a:spcBef>
                <a:spcPts val="600"/>
              </a:spcBef>
              <a:buSzPct val="100000"/>
              <a:buAutoNum type="arabicPeriod"/>
              <a:defRPr sz="1800" b="0" i="0" u="none" strike="noStrike" kern="0" cap="none" spc="0" baseline="0">
                <a:solidFill>
                  <a:srgbClr val="000000"/>
                </a:solidFill>
                <a:uFillTx/>
              </a:defRPr>
            </a:pPr>
            <a:r>
              <a:rPr lang="de-DE" sz="2400" dirty="0">
                <a:solidFill>
                  <a:srgbClr val="000000"/>
                </a:solidFill>
                <a:latin typeface="+mj-lt"/>
                <a:ea typeface="Lucida Sans Unicode" pitchFamily="2"/>
                <a:cs typeface="Tahoma" pitchFamily="2"/>
              </a:rPr>
              <a:t>Strafen umdrehen (Strafecke kann nicht wegen Meckerns umgedreht werden)</a:t>
            </a:r>
          </a:p>
        </p:txBody>
      </p:sp>
    </p:spTree>
    <p:extLst>
      <p:ext uri="{BB962C8B-B14F-4D97-AF65-F5344CB8AC3E}">
        <p14:creationId xmlns:p14="http://schemas.microsoft.com/office/powerpoint/2010/main" val="3068748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p:txBody>
      </p:sp>
      <p:sp>
        <p:nvSpPr>
          <p:cNvPr id="5"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a:latin typeface="Times New Roman" pitchFamily="18"/>
                <a:ea typeface="Lucida Sans Unicode" pitchFamily="2"/>
                <a:cs typeface="Tahoma" pitchFamily="2"/>
              </a:rPr>
              <a:t>B - Feldhockey / </a:t>
            </a:r>
            <a:r>
              <a:rPr lang="de-DE" sz="3200" b="1" dirty="0">
                <a:solidFill>
                  <a:srgbClr val="0070C0"/>
                </a:solidFill>
                <a:latin typeface="Times New Roman" pitchFamily="18"/>
                <a:ea typeface="Lucida Sans Unicode" pitchFamily="2"/>
                <a:cs typeface="Tahoma" pitchFamily="2"/>
              </a:rPr>
              <a:t>Hallenhockey</a:t>
            </a:r>
          </a:p>
        </p:txBody>
      </p:sp>
      <p:sp>
        <p:nvSpPr>
          <p:cNvPr id="12" name="Textfeld 11"/>
          <p:cNvSpPr txBox="1"/>
          <p:nvPr/>
        </p:nvSpPr>
        <p:spPr>
          <a:xfrm>
            <a:off x="1524000" y="476673"/>
            <a:ext cx="9144000" cy="615553"/>
          </a:xfrm>
          <a:prstGeom prst="rect">
            <a:avLst/>
          </a:prstGeom>
          <a:noFill/>
        </p:spPr>
        <p:txBody>
          <a:bodyPr wrap="square" rtlCol="0">
            <a:spAutoFit/>
          </a:bodyPr>
          <a:lstStyle/>
          <a:p>
            <a:pPr algn="ctr"/>
            <a:r>
              <a:rPr lang="de-DE" sz="3400" b="1" dirty="0">
                <a:solidFill>
                  <a:srgbClr val="00B050"/>
                </a:solidFill>
              </a:rPr>
              <a:t>Persönliche Strafen (mit Karten - Zeitstopp)</a:t>
            </a:r>
          </a:p>
        </p:txBody>
      </p:sp>
      <p:sp>
        <p:nvSpPr>
          <p:cNvPr id="6" name="Rechteck 5"/>
          <p:cNvSpPr/>
          <p:nvPr/>
        </p:nvSpPr>
        <p:spPr>
          <a:xfrm>
            <a:off x="1524000" y="1268760"/>
            <a:ext cx="9144000" cy="5801588"/>
          </a:xfrm>
          <a:prstGeom prst="rect">
            <a:avLst/>
          </a:prstGeom>
        </p:spPr>
        <p:txBody>
          <a:bodyPr wrap="square">
            <a:spAutoFit/>
          </a:bodyPr>
          <a:lstStyle/>
          <a:p>
            <a:pPr marL="0" lvl="1">
              <a:spcBef>
                <a:spcPts val="600"/>
              </a:spcBef>
              <a:buClr>
                <a:srgbClr val="0066CC"/>
              </a:buClr>
              <a:buSzPct val="100000"/>
              <a:defRPr sz="1800" b="0" i="0" u="none" strike="noStrike" kern="0" cap="none" spc="0" baseline="0">
                <a:solidFill>
                  <a:srgbClr val="000000"/>
                </a:solidFill>
                <a:uFillTx/>
              </a:defRPr>
            </a:pPr>
            <a:r>
              <a:rPr lang="de-DE" sz="2400" b="1" u="sng" dirty="0">
                <a:latin typeface="+mj-lt"/>
                <a:ea typeface="Lucida Sans Unicode" pitchFamily="2"/>
                <a:cs typeface="Tahoma" pitchFamily="2"/>
              </a:rPr>
              <a:t>Grüne Karte</a:t>
            </a:r>
          </a:p>
          <a:p>
            <a:pPr marL="0" lvl="1">
              <a:spcBef>
                <a:spcPts val="600"/>
              </a:spcBef>
              <a:buClr>
                <a:srgbClr val="0066CC"/>
              </a:buClr>
              <a:buSzPct val="100000"/>
              <a:defRPr sz="1800" b="0" i="0" u="none" strike="noStrike" kern="0" cap="none" spc="0" baseline="0">
                <a:solidFill>
                  <a:srgbClr val="000000"/>
                </a:solidFill>
                <a:uFillTx/>
              </a:defRPr>
            </a:pPr>
            <a:endParaRPr lang="de-DE" sz="2400" dirty="0">
              <a:latin typeface="+mj-lt"/>
              <a:ea typeface="Lucida Sans Unicode" pitchFamily="2"/>
              <a:cs typeface="Tahoma" pitchFamily="2"/>
            </a:endParaRPr>
          </a:p>
          <a:p>
            <a:pPr marL="342900" lvl="1" indent="-342900">
              <a:spcBef>
                <a:spcPts val="600"/>
              </a:spcBef>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Für Fehlverhalten von Spielern und Trainer/Betreuern werden keine technischen Strafen, sondern nur persönliche Strafen ausgesprochen</a:t>
            </a:r>
          </a:p>
          <a:p>
            <a:pPr marL="342900" lvl="1" indent="-342900">
              <a:spcBef>
                <a:spcPts val="600"/>
              </a:spcBef>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persönlich, gilt aber für gesamte </a:t>
            </a:r>
            <a:r>
              <a:rPr lang="de-DE" sz="2400" dirty="0" smtClean="0">
                <a:latin typeface="+mj-lt"/>
                <a:ea typeface="Lucida Sans Unicode" pitchFamily="2"/>
                <a:cs typeface="Tahoma" pitchFamily="2"/>
              </a:rPr>
              <a:t>Mannschaft </a:t>
            </a:r>
            <a:r>
              <a:rPr lang="de-DE" sz="2400" b="1" dirty="0" smtClean="0">
                <a:latin typeface="+mj-lt"/>
                <a:ea typeface="Lucida Sans Unicode" pitchFamily="2"/>
                <a:cs typeface="Tahoma" pitchFamily="2"/>
              </a:rPr>
              <a:t>immer </a:t>
            </a:r>
            <a:r>
              <a:rPr lang="de-DE" sz="2400" b="1" dirty="0">
                <a:latin typeface="+mj-lt"/>
                <a:ea typeface="Lucida Sans Unicode" pitchFamily="2"/>
                <a:cs typeface="Tahoma" pitchFamily="2"/>
              </a:rPr>
              <a:t>verbunden mit einer 2 Min (</a:t>
            </a:r>
            <a:r>
              <a:rPr lang="de-DE" sz="2400" b="1" dirty="0">
                <a:solidFill>
                  <a:srgbClr val="0070C0"/>
                </a:solidFill>
                <a:latin typeface="+mj-lt"/>
                <a:ea typeface="Lucida Sans Unicode" pitchFamily="2"/>
                <a:cs typeface="Tahoma" pitchFamily="2"/>
              </a:rPr>
              <a:t>Halle: 1 Min</a:t>
            </a:r>
            <a:r>
              <a:rPr lang="de-DE" sz="2400" b="1" dirty="0">
                <a:latin typeface="+mj-lt"/>
                <a:ea typeface="Lucida Sans Unicode" pitchFamily="2"/>
                <a:cs typeface="Tahoma" pitchFamily="2"/>
              </a:rPr>
              <a:t>) Strafe</a:t>
            </a:r>
            <a:r>
              <a:rPr lang="de-DE" sz="2400" dirty="0">
                <a:latin typeface="+mj-lt"/>
                <a:ea typeface="Lucida Sans Unicode" pitchFamily="2"/>
                <a:cs typeface="Tahoma" pitchFamily="2"/>
              </a:rPr>
              <a:t>, die vom Bankschiedsrichter kontrolliert wird (</a:t>
            </a:r>
            <a:r>
              <a:rPr lang="de-DE" sz="2400" b="1" kern="0" dirty="0">
                <a:solidFill>
                  <a:srgbClr val="0070C0"/>
                </a:solidFill>
                <a:latin typeface="+mj-lt"/>
                <a:ea typeface="Lucida Sans Unicode" pitchFamily="2"/>
                <a:cs typeface="Tahoma" pitchFamily="2"/>
              </a:rPr>
              <a:t>Halle: Zeitnahme muss über die Strafzeit informiert werden</a:t>
            </a:r>
            <a:r>
              <a:rPr lang="de-DE" sz="2400" kern="0" dirty="0">
                <a:ea typeface="Lucida Sans Unicode" pitchFamily="2"/>
                <a:cs typeface="Tahoma" pitchFamily="2"/>
              </a:rPr>
              <a:t>).</a:t>
            </a:r>
            <a:endParaRPr lang="de-DE" sz="2400" dirty="0">
              <a:latin typeface="+mj-lt"/>
              <a:ea typeface="Lucida Sans Unicode" pitchFamily="2"/>
              <a:cs typeface="Tahoma" pitchFamily="2"/>
            </a:endParaRPr>
          </a:p>
          <a:p>
            <a:pPr marL="342900" lvl="1" indent="-342900">
              <a:spcBef>
                <a:spcPts val="600"/>
              </a:spcBef>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Die Einführung der Zeitstrafe bei grünen Karte bedeutet </a:t>
            </a:r>
            <a:r>
              <a:rPr lang="de-DE" sz="2400" u="sng" dirty="0">
                <a:latin typeface="+mj-lt"/>
                <a:ea typeface="Lucida Sans Unicode" pitchFamily="2"/>
                <a:cs typeface="Tahoma" pitchFamily="2"/>
              </a:rPr>
              <a:t>nicht</a:t>
            </a:r>
            <a:r>
              <a:rPr lang="de-DE" sz="2400" dirty="0">
                <a:latin typeface="+mj-lt"/>
                <a:ea typeface="Lucida Sans Unicode" pitchFamily="2"/>
                <a:cs typeface="Tahoma" pitchFamily="2"/>
              </a:rPr>
              <a:t>, dass nur noch grüne Karten gegeben werden und auf die gelben Karten verzichtet wird.</a:t>
            </a:r>
          </a:p>
          <a:p>
            <a:pPr marL="342900" lvl="1" indent="-342900">
              <a:spcBef>
                <a:spcPts val="600"/>
              </a:spcBef>
              <a:buSzPct val="100000"/>
              <a:buFont typeface="Arial" panose="020B0604020202020204" pitchFamily="34" charset="0"/>
              <a:buChar char="•"/>
              <a:defRPr sz="1800" b="0" i="0" u="none" strike="noStrike" kern="0" cap="none" spc="0" baseline="0">
                <a:solidFill>
                  <a:srgbClr val="000000"/>
                </a:solidFill>
                <a:uFillTx/>
              </a:defRPr>
            </a:pPr>
            <a:r>
              <a:rPr lang="de-DE" sz="2400" kern="0" dirty="0">
                <a:solidFill>
                  <a:srgbClr val="000000"/>
                </a:solidFill>
                <a:ea typeface="Lucida Sans Unicode" pitchFamily="2"/>
                <a:cs typeface="Tahoma" pitchFamily="2"/>
              </a:rPr>
              <a:t>Eintragung in den Elektronischen Spielberichtsbogen</a:t>
            </a:r>
          </a:p>
          <a:p>
            <a:pPr marL="342900" lvl="1" indent="-342900">
              <a:spcBef>
                <a:spcPts val="600"/>
              </a:spcBef>
              <a:buSzPct val="100000"/>
              <a:buFont typeface="Arial" panose="020B0604020202020204" pitchFamily="34" charset="0"/>
              <a:buChar char="•"/>
              <a:defRPr sz="1800" b="0" i="0" u="none" strike="noStrike" kern="0" cap="none" spc="0" baseline="0">
                <a:solidFill>
                  <a:srgbClr val="000000"/>
                </a:solidFill>
                <a:uFillTx/>
              </a:defRPr>
            </a:pPr>
            <a:endParaRPr lang="de-DE" sz="2400" dirty="0">
              <a:latin typeface="+mj-lt"/>
              <a:ea typeface="Lucida Sans Unicode" pitchFamily="2"/>
              <a:cs typeface="Tahoma" pitchFamily="2"/>
            </a:endParaRPr>
          </a:p>
          <a:p>
            <a:pPr marL="0" lvl="1">
              <a:spcBef>
                <a:spcPts val="600"/>
              </a:spcBef>
              <a:buSzPct val="100000"/>
              <a:defRPr sz="1800" b="0" i="0" u="none" strike="noStrike" kern="0" cap="none" spc="0" baseline="0">
                <a:solidFill>
                  <a:srgbClr val="000000"/>
                </a:solidFill>
                <a:uFillTx/>
              </a:defRPr>
            </a:pPr>
            <a:endParaRPr lang="de-DE" sz="2400" dirty="0">
              <a:latin typeface="+mj-lt"/>
              <a:ea typeface="Lucida Sans Unicode" pitchFamily="2"/>
              <a:cs typeface="Tahoma" pitchFamily="2"/>
            </a:endParaRPr>
          </a:p>
        </p:txBody>
      </p:sp>
      <p:sp>
        <p:nvSpPr>
          <p:cNvPr id="7" name="Freihandform 9"/>
          <p:cNvSpPr/>
          <p:nvPr/>
        </p:nvSpPr>
        <p:spPr>
          <a:xfrm>
            <a:off x="5416467" y="1459254"/>
            <a:ext cx="685800" cy="609484"/>
          </a:xfrm>
          <a:custGeom>
            <a:avLst>
              <a:gd name="f0" fmla="val 10800"/>
            </a:avLst>
            <a:gdLst>
              <a:gd name="f1" fmla="val 10800000"/>
              <a:gd name="f2" fmla="val 5400000"/>
              <a:gd name="f3" fmla="val 180"/>
              <a:gd name="f4" fmla="val w"/>
              <a:gd name="f5" fmla="val h"/>
              <a:gd name="f6" fmla="val 0"/>
              <a:gd name="f7" fmla="val 21600"/>
              <a:gd name="f8" fmla="val -2147483647"/>
              <a:gd name="f9" fmla="val 2147483647"/>
              <a:gd name="f10" fmla="+- 0 0 0"/>
              <a:gd name="f11" fmla="*/ f4 1 21600"/>
              <a:gd name="f12" fmla="*/ f5 1 21600"/>
              <a:gd name="f13" fmla="val f6"/>
              <a:gd name="f14" fmla="val f7"/>
              <a:gd name="f15" fmla="pin 0 f0 21600"/>
              <a:gd name="f16" fmla="*/ f10 f1 1"/>
              <a:gd name="f17" fmla="+- f14 0 f13"/>
              <a:gd name="f18" fmla="val f15"/>
              <a:gd name="f19" fmla="*/ f15 f11 1"/>
              <a:gd name="f20" fmla="*/ 0 f12 1"/>
              <a:gd name="f21" fmla="*/ f16 1 f3"/>
              <a:gd name="f22" fmla="*/ f17 1 21600"/>
              <a:gd name="f23" fmla="*/ f18 1 2"/>
              <a:gd name="f24" fmla="+- 21600 0 f18"/>
              <a:gd name="f25" fmla="+- f21 0 f2"/>
              <a:gd name="f26" fmla="*/ 18000 f22 1"/>
              <a:gd name="f27" fmla="*/ 10800 f22 1"/>
              <a:gd name="f28" fmla="*/ 0 f22 1"/>
              <a:gd name="f29" fmla="*/ 21600 f22 1"/>
              <a:gd name="f30" fmla="+- f23 10800 0"/>
              <a:gd name="f31" fmla="*/ f24 1 2"/>
              <a:gd name="f32" fmla="*/ f23 f11 1"/>
              <a:gd name="f33" fmla="+- 21600 0 f31"/>
              <a:gd name="f34" fmla="*/ f27 1 f22"/>
              <a:gd name="f35" fmla="*/ f28 1 f22"/>
              <a:gd name="f36" fmla="*/ f29 1 f22"/>
              <a:gd name="f37" fmla="*/ f26 1 f22"/>
              <a:gd name="f38" fmla="*/ f30 f11 1"/>
              <a:gd name="f39" fmla="*/ f37 f12 1"/>
              <a:gd name="f40" fmla="*/ f34 f12 1"/>
              <a:gd name="f41" fmla="*/ f34 f11 1"/>
              <a:gd name="f42" fmla="*/ f35 f12 1"/>
              <a:gd name="f43" fmla="*/ f35 f11 1"/>
              <a:gd name="f44" fmla="*/ f36 f12 1"/>
              <a:gd name="f45" fmla="*/ f36 f11 1"/>
              <a:gd name="f46" fmla="*/ f33 f11 1"/>
            </a:gdLst>
            <a:ahLst>
              <a:ahXY gdRefX="f0" minX="f6" maxX="f7">
                <a:pos x="f19" y="f20"/>
              </a:ahXY>
            </a:ahLst>
            <a:cxnLst>
              <a:cxn ang="3cd4">
                <a:pos x="hc" y="t"/>
              </a:cxn>
              <a:cxn ang="0">
                <a:pos x="r" y="vc"/>
              </a:cxn>
              <a:cxn ang="cd4">
                <a:pos x="hc" y="b"/>
              </a:cxn>
              <a:cxn ang="cd2">
                <a:pos x="l" y="vc"/>
              </a:cxn>
              <a:cxn ang="f25">
                <a:pos x="f41" y="f42"/>
              </a:cxn>
              <a:cxn ang="f25">
                <a:pos x="f32" y="f40"/>
              </a:cxn>
              <a:cxn ang="f25">
                <a:pos x="f43" y="f44"/>
              </a:cxn>
              <a:cxn ang="f25">
                <a:pos x="f41" y="f44"/>
              </a:cxn>
              <a:cxn ang="f25">
                <a:pos x="f45" y="f44"/>
              </a:cxn>
              <a:cxn ang="f25">
                <a:pos x="f46" y="f40"/>
              </a:cxn>
            </a:cxnLst>
            <a:rect l="f32" t="f40" r="f38" b="f39"/>
            <a:pathLst>
              <a:path w="21600" h="21600">
                <a:moveTo>
                  <a:pt x="f18" y="f6"/>
                </a:moveTo>
                <a:lnTo>
                  <a:pt x="f7" y="f7"/>
                </a:lnTo>
                <a:lnTo>
                  <a:pt x="f6" y="f7"/>
                </a:lnTo>
                <a:close/>
              </a:path>
            </a:pathLst>
          </a:custGeom>
          <a:solidFill>
            <a:srgbClr val="33CC33"/>
          </a:solidFill>
          <a:ln w="9363">
            <a:solidFill>
              <a:srgbClr val="003399"/>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a:solidFill>
                <a:srgbClr val="000000"/>
              </a:solidFill>
              <a:latin typeface="Times New Roman" pitchFamily="18"/>
              <a:ea typeface="Lucida Sans Unicode" pitchFamily="2"/>
              <a:cs typeface="Tahoma" pitchFamily="2"/>
            </a:endParaRPr>
          </a:p>
        </p:txBody>
      </p:sp>
    </p:spTree>
    <p:extLst>
      <p:ext uri="{BB962C8B-B14F-4D97-AF65-F5344CB8AC3E}">
        <p14:creationId xmlns:p14="http://schemas.microsoft.com/office/powerpoint/2010/main" val="9427130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p:nvPr/>
        </p:nvSpPr>
        <p:spPr>
          <a:xfrm>
            <a:off x="2103601" y="6095884"/>
            <a:ext cx="180722" cy="58068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t" anchorCtr="0" compatLnSpc="0">
            <a:spAutoFit/>
          </a:bodyPr>
          <a:lstStyle/>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a:p>
            <a:pPr hangingPunct="0">
              <a:defRPr sz="1800" b="0" i="0" u="none" strike="noStrike" kern="0" cap="none" spc="0" baseline="0">
                <a:solidFill>
                  <a:srgbClr val="000000"/>
                </a:solidFill>
                <a:uFillTx/>
              </a:defRPr>
            </a:pPr>
            <a:endParaRPr lang="de-DE" sz="1600">
              <a:solidFill>
                <a:srgbClr val="003399"/>
              </a:solidFill>
              <a:latin typeface="Arial Narrow" pitchFamily="34"/>
              <a:ea typeface="Lucida Sans Unicode" pitchFamily="2"/>
              <a:cs typeface="Tahoma" pitchFamily="2"/>
            </a:endParaRPr>
          </a:p>
        </p:txBody>
      </p:sp>
      <p:sp>
        <p:nvSpPr>
          <p:cNvPr id="5" name="Text Box 10"/>
          <p:cNvSpPr/>
          <p:nvPr/>
        </p:nvSpPr>
        <p:spPr>
          <a:xfrm>
            <a:off x="1524000" y="0"/>
            <a:ext cx="9144000" cy="56637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0" compatLnSpc="0">
            <a:spAutoFit/>
          </a:bodyPr>
          <a:lstStyle/>
          <a:p>
            <a:pPr>
              <a:spcBef>
                <a:spcPts val="2000"/>
              </a:spcBef>
              <a:defRPr sz="1800" b="0" i="0" u="none" strike="noStrike" kern="0" cap="none" spc="0" baseline="0">
                <a:solidFill>
                  <a:srgbClr val="000000"/>
                </a:solidFill>
                <a:uFillTx/>
              </a:defRPr>
            </a:pPr>
            <a:r>
              <a:rPr lang="de-DE" sz="3200" b="1" dirty="0">
                <a:latin typeface="Times New Roman" pitchFamily="18"/>
                <a:ea typeface="Lucida Sans Unicode" pitchFamily="2"/>
                <a:cs typeface="Tahoma" pitchFamily="2"/>
              </a:rPr>
              <a:t>B - Feldhockey / </a:t>
            </a:r>
            <a:r>
              <a:rPr lang="de-DE" sz="3200" b="1" dirty="0">
                <a:solidFill>
                  <a:srgbClr val="0070C0"/>
                </a:solidFill>
                <a:latin typeface="Times New Roman" pitchFamily="18"/>
                <a:ea typeface="Lucida Sans Unicode" pitchFamily="2"/>
                <a:cs typeface="Tahoma" pitchFamily="2"/>
              </a:rPr>
              <a:t>Hallenhockey</a:t>
            </a:r>
          </a:p>
        </p:txBody>
      </p:sp>
      <p:sp>
        <p:nvSpPr>
          <p:cNvPr id="12" name="Textfeld 11"/>
          <p:cNvSpPr txBox="1"/>
          <p:nvPr/>
        </p:nvSpPr>
        <p:spPr>
          <a:xfrm>
            <a:off x="1524000" y="476673"/>
            <a:ext cx="9144000" cy="615553"/>
          </a:xfrm>
          <a:prstGeom prst="rect">
            <a:avLst/>
          </a:prstGeom>
          <a:noFill/>
        </p:spPr>
        <p:txBody>
          <a:bodyPr wrap="square" rtlCol="0">
            <a:spAutoFit/>
          </a:bodyPr>
          <a:lstStyle/>
          <a:p>
            <a:pPr algn="ctr"/>
            <a:r>
              <a:rPr lang="de-DE" sz="3400" b="1" dirty="0">
                <a:solidFill>
                  <a:srgbClr val="00B050"/>
                </a:solidFill>
              </a:rPr>
              <a:t>Persönliche Strafen (mit Karten - Zeitstopp)</a:t>
            </a:r>
          </a:p>
        </p:txBody>
      </p:sp>
      <p:sp>
        <p:nvSpPr>
          <p:cNvPr id="6" name="Rechteck 5"/>
          <p:cNvSpPr/>
          <p:nvPr/>
        </p:nvSpPr>
        <p:spPr>
          <a:xfrm>
            <a:off x="1524000" y="1268760"/>
            <a:ext cx="9144000" cy="5278368"/>
          </a:xfrm>
          <a:prstGeom prst="rect">
            <a:avLst/>
          </a:prstGeom>
        </p:spPr>
        <p:txBody>
          <a:bodyPr wrap="square">
            <a:spAutoFit/>
          </a:bodyPr>
          <a:lstStyle/>
          <a:p>
            <a:pPr marL="0" lvl="1">
              <a:spcBef>
                <a:spcPts val="600"/>
              </a:spcBef>
              <a:buClr>
                <a:srgbClr val="0066CC"/>
              </a:buClr>
              <a:buSzPct val="100000"/>
              <a:defRPr sz="1800" b="0" i="0" u="none" strike="noStrike" kern="0" cap="none" spc="0" baseline="0">
                <a:solidFill>
                  <a:srgbClr val="000000"/>
                </a:solidFill>
                <a:uFillTx/>
              </a:defRPr>
            </a:pPr>
            <a:r>
              <a:rPr lang="de-DE" sz="2400" b="1" u="sng" dirty="0">
                <a:latin typeface="+mj-lt"/>
                <a:ea typeface="Lucida Sans Unicode" pitchFamily="2"/>
                <a:cs typeface="Tahoma" pitchFamily="2"/>
              </a:rPr>
              <a:t>Gelbe Karte</a:t>
            </a:r>
          </a:p>
          <a:p>
            <a:pPr marL="0" lvl="1">
              <a:spcBef>
                <a:spcPts val="600"/>
              </a:spcBef>
              <a:buClr>
                <a:srgbClr val="0066CC"/>
              </a:buClr>
              <a:buSzPct val="100000"/>
              <a:defRPr sz="1800" b="0" i="0" u="none" strike="noStrike" kern="0" cap="none" spc="0" baseline="0">
                <a:solidFill>
                  <a:srgbClr val="000000"/>
                </a:solidFill>
                <a:uFillTx/>
              </a:defRPr>
            </a:pPr>
            <a:endParaRPr lang="de-DE" sz="2400" dirty="0">
              <a:latin typeface="+mj-lt"/>
              <a:ea typeface="Lucida Sans Unicode" pitchFamily="2"/>
              <a:cs typeface="Tahoma" pitchFamily="2"/>
            </a:endParaRPr>
          </a:p>
          <a:p>
            <a:pPr marL="342900" lvl="1" indent="-342900">
              <a:spcBef>
                <a:spcPts val="600"/>
              </a:spcBef>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Technisches Foulspiel (ohne Körperkontakt)</a:t>
            </a:r>
            <a:br>
              <a:rPr lang="de-DE" sz="2400" dirty="0">
                <a:latin typeface="+mj-lt"/>
                <a:ea typeface="Lucida Sans Unicode" pitchFamily="2"/>
                <a:cs typeface="Tahoma" pitchFamily="2"/>
              </a:rPr>
            </a:br>
            <a:r>
              <a:rPr lang="de-DE" sz="2400" dirty="0">
                <a:latin typeface="+mj-lt"/>
                <a:ea typeface="Lucida Sans Unicode" pitchFamily="2"/>
                <a:cs typeface="Tahoma" pitchFamily="2"/>
              </a:rPr>
              <a:t>	5 Minuten Zeitstrafe (</a:t>
            </a:r>
            <a:r>
              <a:rPr lang="de-DE" sz="2400" dirty="0">
                <a:solidFill>
                  <a:srgbClr val="0070C0"/>
                </a:solidFill>
                <a:latin typeface="+mj-lt"/>
                <a:ea typeface="Lucida Sans Unicode" pitchFamily="2"/>
                <a:cs typeface="Tahoma" pitchFamily="2"/>
              </a:rPr>
              <a:t>Halle 2 Min.</a:t>
            </a:r>
            <a:r>
              <a:rPr lang="de-DE" sz="2400" dirty="0">
                <a:latin typeface="+mj-lt"/>
                <a:ea typeface="Lucida Sans Unicode" pitchFamily="2"/>
                <a:cs typeface="Tahoma" pitchFamily="2"/>
              </a:rPr>
              <a:t>)</a:t>
            </a:r>
          </a:p>
          <a:p>
            <a:pPr marL="342900" lvl="1" indent="-342900">
              <a:spcBef>
                <a:spcPts val="600"/>
              </a:spcBef>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Körperliches Foulspiel</a:t>
            </a:r>
            <a:br>
              <a:rPr lang="de-DE" sz="2400" dirty="0">
                <a:latin typeface="+mj-lt"/>
                <a:ea typeface="Lucida Sans Unicode" pitchFamily="2"/>
                <a:cs typeface="Tahoma" pitchFamily="2"/>
              </a:rPr>
            </a:br>
            <a:r>
              <a:rPr lang="de-DE" sz="2400" dirty="0">
                <a:latin typeface="+mj-lt"/>
                <a:ea typeface="Lucida Sans Unicode" pitchFamily="2"/>
                <a:cs typeface="Tahoma" pitchFamily="2"/>
              </a:rPr>
              <a:t>	10 Minuten Zeitstrafe (</a:t>
            </a:r>
            <a:r>
              <a:rPr lang="de-DE" sz="2400" dirty="0">
                <a:solidFill>
                  <a:srgbClr val="0070C0"/>
                </a:solidFill>
                <a:latin typeface="+mj-lt"/>
                <a:ea typeface="Lucida Sans Unicode" pitchFamily="2"/>
                <a:cs typeface="Tahoma" pitchFamily="2"/>
              </a:rPr>
              <a:t>Halle 5 Min.</a:t>
            </a:r>
            <a:r>
              <a:rPr lang="de-DE" sz="2400" dirty="0">
                <a:latin typeface="+mj-lt"/>
                <a:ea typeface="Lucida Sans Unicode" pitchFamily="2"/>
                <a:cs typeface="Tahoma" pitchFamily="2"/>
              </a:rPr>
              <a:t>)</a:t>
            </a:r>
          </a:p>
          <a:p>
            <a:pPr marL="342900" lvl="1" indent="-342900">
              <a:spcBef>
                <a:spcPts val="600"/>
              </a:spcBef>
              <a:buSzPct val="100000"/>
              <a:buFont typeface="Arial" panose="020B0604020202020204" pitchFamily="34" charset="0"/>
              <a:buChar char="•"/>
              <a:defRPr sz="1800" b="0" i="0" u="none" strike="noStrike" kern="0" cap="none" spc="0" baseline="0">
                <a:solidFill>
                  <a:srgbClr val="000000"/>
                </a:solidFill>
                <a:uFillTx/>
              </a:defRPr>
            </a:pPr>
            <a:endParaRPr lang="de-DE" sz="2400" dirty="0">
              <a:latin typeface="+mj-lt"/>
              <a:ea typeface="Lucida Sans Unicode" pitchFamily="2"/>
              <a:cs typeface="Tahoma" pitchFamily="2"/>
            </a:endParaRPr>
          </a:p>
          <a:p>
            <a:pPr marL="342900" lvl="1" indent="-342900">
              <a:spcBef>
                <a:spcPts val="600"/>
              </a:spcBef>
              <a:buSzPct val="100000"/>
              <a:buFont typeface="Arial" panose="020B0604020202020204" pitchFamily="34" charset="0"/>
              <a:buChar char="•"/>
              <a:defRPr sz="1800" b="0" i="0" u="none" strike="noStrike" kern="0" cap="none" spc="0" baseline="0">
                <a:solidFill>
                  <a:srgbClr val="000000"/>
                </a:solidFill>
                <a:uFillTx/>
              </a:defRPr>
            </a:pPr>
            <a:r>
              <a:rPr lang="de-DE" sz="2400" dirty="0">
                <a:latin typeface="+mj-lt"/>
                <a:ea typeface="Lucida Sans Unicode" pitchFamily="2"/>
                <a:cs typeface="Tahoma" pitchFamily="2"/>
              </a:rPr>
              <a:t>Ist nach dem Zeigen der gelben Karte (während die Zeit noch steht!) wegen schlechten Benehmens desselben Spielers (z.B. Meckern, Schlägerwerfen, o.ä.) ein weiteres handeln erforderlich, </a:t>
            </a:r>
            <a:r>
              <a:rPr lang="de-DE" sz="2400" u="sng" dirty="0">
                <a:latin typeface="+mj-lt"/>
                <a:ea typeface="Lucida Sans Unicode" pitchFamily="2"/>
                <a:cs typeface="Tahoma" pitchFamily="2"/>
              </a:rPr>
              <a:t>erhöht</a:t>
            </a:r>
            <a:r>
              <a:rPr lang="de-DE" sz="2400" dirty="0">
                <a:latin typeface="+mj-lt"/>
                <a:ea typeface="Lucida Sans Unicode" pitchFamily="2"/>
                <a:cs typeface="Tahoma" pitchFamily="2"/>
              </a:rPr>
              <a:t> sich die Strafzeit auf 10 Minuten (technisches Foul) bzw. 15 Minuten (körperliches Foul). </a:t>
            </a:r>
            <a:r>
              <a:rPr lang="de-DE" sz="2400" dirty="0">
                <a:solidFill>
                  <a:srgbClr val="0070C0"/>
                </a:solidFill>
                <a:latin typeface="+mj-lt"/>
                <a:ea typeface="Lucida Sans Unicode" pitchFamily="2"/>
                <a:cs typeface="Tahoma" pitchFamily="2"/>
              </a:rPr>
              <a:t>Halle entsprechend auf 5 Minuten (technisches Foul) bzw. 10 Minuten (körperliches Foul)</a:t>
            </a:r>
            <a:r>
              <a:rPr lang="de-DE" sz="2400" dirty="0">
                <a:latin typeface="+mj-lt"/>
                <a:ea typeface="Lucida Sans Unicode" pitchFamily="2"/>
                <a:cs typeface="Tahoma" pitchFamily="2"/>
              </a:rPr>
              <a:t>.</a:t>
            </a:r>
          </a:p>
        </p:txBody>
      </p:sp>
      <p:sp>
        <p:nvSpPr>
          <p:cNvPr id="8" name="Freihandform 9"/>
          <p:cNvSpPr/>
          <p:nvPr/>
        </p:nvSpPr>
        <p:spPr>
          <a:xfrm>
            <a:off x="5454447" y="1412777"/>
            <a:ext cx="609840" cy="533515"/>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FFFF00"/>
          </a:solidFill>
          <a:ln w="9363">
            <a:solidFill>
              <a:srgbClr val="003399"/>
            </a:solidFill>
            <a:prstDash val="solid"/>
            <a:miter/>
          </a:ln>
        </p:spPr>
        <p:txBody>
          <a:bodyPr vert="horz" wrap="none" lIns="90004" tIns="46798" rIns="90004" bIns="46798" anchor="ctr" anchorCtr="0" compatLnSpc="0"/>
          <a:lstStyle/>
          <a:p>
            <a:pPr hangingPunct="0">
              <a:defRPr sz="1800" b="0" i="0" u="none" strike="noStrike" kern="0" cap="none" spc="0" baseline="0">
                <a:solidFill>
                  <a:srgbClr val="000000"/>
                </a:solidFill>
                <a:uFillTx/>
              </a:defRPr>
            </a:pPr>
            <a:endParaRPr lang="de-DE" sz="2400">
              <a:solidFill>
                <a:srgbClr val="000000"/>
              </a:solidFill>
              <a:latin typeface="Times New Roman" pitchFamily="18"/>
              <a:ea typeface="Lucida Sans Unicode" pitchFamily="2"/>
              <a:cs typeface="Tahoma" pitchFamily="2"/>
            </a:endParaRPr>
          </a:p>
        </p:txBody>
      </p:sp>
    </p:spTree>
    <p:extLst>
      <p:ext uri="{BB962C8B-B14F-4D97-AF65-F5344CB8AC3E}">
        <p14:creationId xmlns:p14="http://schemas.microsoft.com/office/powerpoint/2010/main" val="3184032839"/>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2156</Words>
  <Application>Microsoft Office PowerPoint</Application>
  <PresentationFormat>Benutzerdefiniert</PresentationFormat>
  <Paragraphs>308</Paragraphs>
  <Slides>44</Slides>
  <Notes>33</Notes>
  <HiddenSlides>0</HiddenSlides>
  <MMClips>16</MMClips>
  <ScaleCrop>false</ScaleCrop>
  <HeadingPairs>
    <vt:vector size="4" baseType="variant">
      <vt:variant>
        <vt:lpstr>Design</vt:lpstr>
      </vt:variant>
      <vt:variant>
        <vt:i4>2</vt:i4>
      </vt:variant>
      <vt:variant>
        <vt:lpstr>Folientitel</vt:lpstr>
      </vt:variant>
      <vt:variant>
        <vt:i4>44</vt:i4>
      </vt:variant>
    </vt:vector>
  </HeadingPairs>
  <TitlesOfParts>
    <vt:vector size="46" baseType="lpstr">
      <vt:lpstr>Larissa</vt:lpstr>
      <vt:lpstr>1_Larissa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Videos  Hallenhockey</vt:lpstr>
      <vt:lpstr>PowerPoint-Präsentation</vt:lpstr>
      <vt:lpstr>PowerPoint-Präsentation</vt:lpstr>
      <vt:lpstr>PowerPoint-Präsentation</vt:lpstr>
      <vt:lpstr>4</vt:lpstr>
      <vt:lpstr>5</vt:lpstr>
      <vt:lpstr>6</vt:lpstr>
      <vt:lpstr>7</vt:lpstr>
      <vt:lpstr>Videos  Feldhockey</vt:lpstr>
      <vt:lpstr>8</vt:lpstr>
      <vt:lpstr>9</vt:lpstr>
      <vt:lpstr>10</vt:lpstr>
      <vt:lpstr>11</vt:lpstr>
      <vt:lpstr>12</vt:lpstr>
      <vt:lpstr>13</vt:lpstr>
      <vt:lpstr>14</vt:lpstr>
      <vt:lpstr>15</vt:lpstr>
      <vt:lpstr>16</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Terminator</dc:creator>
  <cp:lastModifiedBy>d.dimper</cp:lastModifiedBy>
  <cp:revision>64</cp:revision>
  <dcterms:created xsi:type="dcterms:W3CDTF">2016-03-29T18:39:15Z</dcterms:created>
  <dcterms:modified xsi:type="dcterms:W3CDTF">2018-06-12T07:10:37Z</dcterms:modified>
</cp:coreProperties>
</file>