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7" r:id="rId13"/>
    <p:sldId id="266" r:id="rId14"/>
    <p:sldId id="268" r:id="rId15"/>
    <p:sldId id="269"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9254511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60946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4293915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85788A4-4739-4D45-B1ED-3A4E003CCC15}"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3306654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5788A4-4739-4D45-B1ED-3A4E003CCC15}"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1733568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85788A4-4739-4D45-B1ED-3A4E003CCC15}"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1340584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85788A4-4739-4D45-B1ED-3A4E003CCC15}"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70904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85788A4-4739-4D45-B1ED-3A4E003CCC15}" type="datetimeFigureOut">
              <a:rPr lang="de-DE" smtClean="0"/>
              <a:t>07.04.2021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1586599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85788A4-4739-4D45-B1ED-3A4E003CCC15}" type="datetimeFigureOut">
              <a:rPr lang="de-DE" smtClean="0"/>
              <a:t>07.04.2021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3728234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85788A4-4739-4D45-B1ED-3A4E003CCC15}" type="datetimeFigureOut">
              <a:rPr lang="de-DE" smtClean="0"/>
              <a:t>07.04.2021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499912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85788A4-4739-4D45-B1ED-3A4E003CCC15}"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172476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1345574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85788A4-4739-4D45-B1ED-3A4E003CCC15}"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3054918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5788A4-4739-4D45-B1ED-3A4E003CCC15}"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3983894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85788A4-4739-4D45-B1ED-3A4E003CCC15}"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E2FECCE-8D7E-43D8-BD8C-4ECFA5CA0A53}" type="slidenum">
              <a:rPr lang="de-DE" smtClean="0"/>
              <a:t>‹Nr.›</a:t>
            </a:fld>
            <a:endParaRPr lang="de-DE"/>
          </a:p>
        </p:txBody>
      </p:sp>
    </p:spTree>
    <p:extLst>
      <p:ext uri="{BB962C8B-B14F-4D97-AF65-F5344CB8AC3E}">
        <p14:creationId xmlns:p14="http://schemas.microsoft.com/office/powerpoint/2010/main" val="4200773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86B2F70-28C0-4D7F-A033-CEB70005D33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35971575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86B2F70-28C0-4D7F-A033-CEB70005D33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4252213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86B2F70-28C0-4D7F-A033-CEB70005D33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2360644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86B2F70-28C0-4D7F-A033-CEB70005D33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183196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86B2F70-28C0-4D7F-A033-CEB70005D337}" type="datetimeFigureOut">
              <a:rPr lang="de-DE" smtClean="0"/>
              <a:t>07.04.2021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1817746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86B2F70-28C0-4D7F-A033-CEB70005D337}" type="datetimeFigureOut">
              <a:rPr lang="de-DE" smtClean="0"/>
              <a:t>07.04.2021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3123477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86B2F70-28C0-4D7F-A033-CEB70005D337}" type="datetimeFigureOut">
              <a:rPr lang="de-DE" smtClean="0"/>
              <a:t>07.04.2021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370058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1989507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86B2F70-28C0-4D7F-A033-CEB70005D33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23019738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86B2F70-28C0-4D7F-A033-CEB70005D33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2385552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86B2F70-28C0-4D7F-A033-CEB70005D33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883521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86B2F70-28C0-4D7F-A033-CEB70005D337}" type="datetimeFigureOut">
              <a:rPr lang="de-DE" smtClean="0"/>
              <a:t>07.04.2021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1B836C6-CFEA-43F0-8533-402763227DF0}" type="slidenum">
              <a:rPr lang="de-DE" smtClean="0"/>
              <a:t>‹Nr.›</a:t>
            </a:fld>
            <a:endParaRPr lang="de-DE"/>
          </a:p>
        </p:txBody>
      </p:sp>
    </p:spTree>
    <p:extLst>
      <p:ext uri="{BB962C8B-B14F-4D97-AF65-F5344CB8AC3E}">
        <p14:creationId xmlns:p14="http://schemas.microsoft.com/office/powerpoint/2010/main" val="13170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B3E53C5-78A9-43D9-BB67-4E889EDCBCD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176522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B3E53C5-78A9-43D9-BB67-4E889EDCBCD7}" type="datetimeFigureOut">
              <a:rPr lang="de-DE" smtClean="0"/>
              <a:t>07.04.2021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109100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B3E53C5-78A9-43D9-BB67-4E889EDCBCD7}" type="datetimeFigureOut">
              <a:rPr lang="de-DE" smtClean="0"/>
              <a:t>07.04.2021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344952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B3E53C5-78A9-43D9-BB67-4E889EDCBCD7}" type="datetimeFigureOut">
              <a:rPr lang="de-DE" smtClean="0"/>
              <a:t>07.04.2021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237394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B3E53C5-78A9-43D9-BB67-4E889EDCBCD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137515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0B3E53C5-78A9-43D9-BB67-4E889EDCBCD7}" type="datetimeFigureOut">
              <a:rPr lang="de-DE" smtClean="0"/>
              <a:t>07.04.2021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AD4DFD2-2DBC-4549-9267-A5FBDDFB6860}" type="slidenum">
              <a:rPr lang="de-DE" smtClean="0"/>
              <a:t>‹Nr.›</a:t>
            </a:fld>
            <a:endParaRPr lang="de-DE"/>
          </a:p>
        </p:txBody>
      </p:sp>
    </p:spTree>
    <p:extLst>
      <p:ext uri="{BB962C8B-B14F-4D97-AF65-F5344CB8AC3E}">
        <p14:creationId xmlns:p14="http://schemas.microsoft.com/office/powerpoint/2010/main" val="410297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E53C5-78A9-43D9-BB67-4E889EDCBCD7}" type="datetimeFigureOut">
              <a:rPr lang="de-DE" smtClean="0"/>
              <a:t>07.04.2021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4DFD2-2DBC-4549-9267-A5FBDDFB6860}" type="slidenum">
              <a:rPr lang="de-DE" smtClean="0"/>
              <a:t>‹Nr.›</a:t>
            </a:fld>
            <a:endParaRPr lang="de-DE"/>
          </a:p>
        </p:txBody>
      </p:sp>
    </p:spTree>
    <p:extLst>
      <p:ext uri="{BB962C8B-B14F-4D97-AF65-F5344CB8AC3E}">
        <p14:creationId xmlns:p14="http://schemas.microsoft.com/office/powerpoint/2010/main" val="4252515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788A4-4739-4D45-B1ED-3A4E003CCC15}" type="datetimeFigureOut">
              <a:rPr lang="de-DE" smtClean="0"/>
              <a:t>07.04.2021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Jugend Schiedsrichter Leitfaden</a:t>
            </a:r>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dirty="0" smtClean="0"/>
              <a:t>1</a:t>
            </a:r>
            <a:endParaRPr lang="de-DE" dirty="0"/>
          </a:p>
        </p:txBody>
      </p:sp>
    </p:spTree>
    <p:extLst>
      <p:ext uri="{BB962C8B-B14F-4D97-AF65-F5344CB8AC3E}">
        <p14:creationId xmlns:p14="http://schemas.microsoft.com/office/powerpoint/2010/main" val="243143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B2F70-28C0-4D7F-A033-CEB70005D337}" type="datetimeFigureOut">
              <a:rPr lang="de-DE" smtClean="0"/>
              <a:t>07.04.2021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836C6-CFEA-43F0-8533-402763227DF0}" type="slidenum">
              <a:rPr lang="de-DE" smtClean="0"/>
              <a:t>‹Nr.›</a:t>
            </a:fld>
            <a:endParaRPr lang="de-DE"/>
          </a:p>
        </p:txBody>
      </p:sp>
    </p:spTree>
    <p:extLst>
      <p:ext uri="{BB962C8B-B14F-4D97-AF65-F5344CB8AC3E}">
        <p14:creationId xmlns:p14="http://schemas.microsoft.com/office/powerpoint/2010/main" val="3301864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6" name="Rechteck 5"/>
          <p:cNvSpPr/>
          <p:nvPr/>
        </p:nvSpPr>
        <p:spPr>
          <a:xfrm>
            <a:off x="1964865" y="2012072"/>
            <a:ext cx="7483202" cy="3785652"/>
          </a:xfrm>
          <a:prstGeom prst="rect">
            <a:avLst/>
          </a:prstGeom>
        </p:spPr>
        <p:txBody>
          <a:bodyPr wrap="none">
            <a:spAutoFit/>
          </a:bodyPr>
          <a:lstStyle/>
          <a:p>
            <a:pPr algn="ctr"/>
            <a:r>
              <a:rPr lang="de-DE" sz="6000" b="1" dirty="0" smtClean="0"/>
              <a:t>Leitfaden für</a:t>
            </a:r>
          </a:p>
          <a:p>
            <a:pPr algn="ctr"/>
            <a:r>
              <a:rPr lang="de-DE" sz="6000" b="1" dirty="0" smtClean="0"/>
              <a:t>Jugend Schiedsrichter</a:t>
            </a:r>
          </a:p>
          <a:p>
            <a:pPr algn="ctr"/>
            <a:r>
              <a:rPr lang="de-DE" sz="6000" b="1" dirty="0" smtClean="0"/>
              <a:t>und</a:t>
            </a:r>
          </a:p>
          <a:p>
            <a:pPr algn="ctr"/>
            <a:r>
              <a:rPr lang="de-DE" sz="6000" b="1" dirty="0" smtClean="0"/>
              <a:t>Schiedsrichterbetreuer</a:t>
            </a:r>
            <a:endParaRPr lang="de-DE" sz="6000" b="1" dirty="0"/>
          </a:p>
        </p:txBody>
      </p:sp>
    </p:spTree>
    <p:extLst>
      <p:ext uri="{BB962C8B-B14F-4D97-AF65-F5344CB8AC3E}">
        <p14:creationId xmlns:p14="http://schemas.microsoft.com/office/powerpoint/2010/main" val="4076732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10</a:t>
            </a:fld>
            <a:endParaRPr lang="de-DE"/>
          </a:p>
        </p:txBody>
      </p:sp>
      <p:sp>
        <p:nvSpPr>
          <p:cNvPr id="7" name="Rechteck 6"/>
          <p:cNvSpPr/>
          <p:nvPr/>
        </p:nvSpPr>
        <p:spPr>
          <a:xfrm>
            <a:off x="824627" y="512310"/>
            <a:ext cx="10747614" cy="5447645"/>
          </a:xfrm>
          <a:prstGeom prst="rect">
            <a:avLst/>
          </a:prstGeom>
        </p:spPr>
        <p:txBody>
          <a:bodyPr wrap="square">
            <a:spAutoFit/>
          </a:bodyPr>
          <a:lstStyle/>
          <a:p>
            <a:r>
              <a:rPr lang="de-DE" sz="2800" b="1" dirty="0" smtClean="0"/>
              <a:t>Schiedsrichter - Vorteil</a:t>
            </a:r>
          </a:p>
          <a:p>
            <a:endParaRPr lang="de-DE" sz="2000" b="1" dirty="0" smtClean="0"/>
          </a:p>
          <a:p>
            <a:r>
              <a:rPr lang="de-DE" sz="2000" b="1" dirty="0" smtClean="0"/>
              <a:t>Merke – Stürmer spielt im gegnerischen Viertel außerhalb des Kreises dem Verteidiger an den Fuß.</a:t>
            </a:r>
          </a:p>
          <a:p>
            <a:r>
              <a:rPr lang="de-DE" sz="2000" b="1" dirty="0"/>
              <a:t> </a:t>
            </a:r>
            <a:r>
              <a:rPr lang="de-DE" sz="2000" b="1" dirty="0" smtClean="0"/>
              <a:t>               Freischlag wird vom Stürmer direkt ausgeführt und Verteidiger greift ein, dann entscheidet</a:t>
            </a:r>
          </a:p>
          <a:p>
            <a:r>
              <a:rPr lang="de-DE" sz="2000" b="1" dirty="0"/>
              <a:t> </a:t>
            </a:r>
            <a:r>
              <a:rPr lang="de-DE" sz="2000" b="1" dirty="0" smtClean="0"/>
              <a:t>               auf Ecke.</a:t>
            </a:r>
          </a:p>
          <a:p>
            <a:r>
              <a:rPr lang="de-DE" sz="2000" b="1" dirty="0" smtClean="0"/>
              <a:t>                Aber alles mit Augenmerk, z.B. in der VL Mädchen B kann auch ein erneuter Freischlag</a:t>
            </a:r>
          </a:p>
          <a:p>
            <a:r>
              <a:rPr lang="de-DE" sz="2000" b="1" dirty="0" smtClean="0"/>
              <a:t>                anstelle Ecke richtiger sein.</a:t>
            </a:r>
          </a:p>
          <a:p>
            <a:r>
              <a:rPr lang="de-DE" sz="2000" b="1" dirty="0" smtClean="0"/>
              <a:t>                Passiert es im Mittelfeld ohne Strafverschärfung,</a:t>
            </a:r>
          </a:p>
          <a:p>
            <a:r>
              <a:rPr lang="de-DE" sz="2000" b="1" dirty="0"/>
              <a:t> </a:t>
            </a:r>
            <a:r>
              <a:rPr lang="de-DE" sz="2000" b="1" dirty="0" smtClean="0"/>
              <a:t>               könnt ihr den Verteidiger in höheren Jugendklassen auch mit grün kurz vom Platz stellen,</a:t>
            </a:r>
          </a:p>
          <a:p>
            <a:r>
              <a:rPr lang="de-DE" sz="2000" b="1" dirty="0" smtClean="0"/>
              <a:t>                wenn er es zwei drei Male schon gemacht hat.</a:t>
            </a:r>
          </a:p>
          <a:p>
            <a:r>
              <a:rPr lang="de-DE" sz="2000" b="1" dirty="0"/>
              <a:t> </a:t>
            </a:r>
            <a:r>
              <a:rPr lang="de-DE" sz="2000" b="1" dirty="0" smtClean="0"/>
              <a:t>               </a:t>
            </a:r>
            <a:endParaRPr lang="de-DE" sz="2000" b="1" dirty="0"/>
          </a:p>
          <a:p>
            <a:r>
              <a:rPr lang="de-DE" sz="2000" b="1" dirty="0" smtClean="0"/>
              <a:t>Merke – Wenn es zu einer Szene kommt, die irgendwie für beide entschieden werden kann,</a:t>
            </a:r>
          </a:p>
          <a:p>
            <a:r>
              <a:rPr lang="de-DE" sz="2000" b="1" dirty="0"/>
              <a:t> </a:t>
            </a:r>
            <a:r>
              <a:rPr lang="de-DE" sz="2000" b="1" dirty="0" smtClean="0"/>
              <a:t>               dann ist ein Tipp eher für den Verteidiger zu entscheiden. Der ist weiter vom gegnerischen</a:t>
            </a:r>
          </a:p>
          <a:p>
            <a:r>
              <a:rPr lang="de-DE" sz="2000" b="1" dirty="0"/>
              <a:t> </a:t>
            </a:r>
            <a:r>
              <a:rPr lang="de-DE" sz="2000" b="1" dirty="0" smtClean="0"/>
              <a:t>               Tor entfernt. Führt dann jedoch der Verteidiger ganz schnell aus und der Stürmer hat einen</a:t>
            </a:r>
          </a:p>
          <a:p>
            <a:r>
              <a:rPr lang="de-DE" sz="2000" b="1" dirty="0"/>
              <a:t> </a:t>
            </a:r>
            <a:r>
              <a:rPr lang="de-DE" sz="2000" b="1" dirty="0" smtClean="0"/>
              <a:t>               Nachteil, dann pfeift den Verteidiger in Ruhe zurück und legt den Ort des Geschehens fest.</a:t>
            </a:r>
          </a:p>
          <a:p>
            <a:r>
              <a:rPr lang="de-DE" sz="2000" b="1" dirty="0"/>
              <a:t> </a:t>
            </a:r>
            <a:r>
              <a:rPr lang="de-DE" sz="2000" b="1" dirty="0" smtClean="0"/>
              <a:t>               Schließlich soll der Stürmer durch die Entscheidung für den Verteidiger nicht noch einen</a:t>
            </a:r>
          </a:p>
          <a:p>
            <a:r>
              <a:rPr lang="de-DE" sz="2000" b="1" dirty="0"/>
              <a:t> </a:t>
            </a:r>
            <a:r>
              <a:rPr lang="de-DE" sz="2000" b="1" dirty="0" smtClean="0"/>
              <a:t>               Nachteil bekommen. Er soll sich in Ruhe auch wieder aufstellen und positionieren können</a:t>
            </a:r>
          </a:p>
        </p:txBody>
      </p:sp>
    </p:spTree>
    <p:extLst>
      <p:ext uri="{BB962C8B-B14F-4D97-AF65-F5344CB8AC3E}">
        <p14:creationId xmlns:p14="http://schemas.microsoft.com/office/powerpoint/2010/main" val="2770197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11</a:t>
            </a:fld>
            <a:endParaRPr lang="de-DE"/>
          </a:p>
        </p:txBody>
      </p:sp>
      <p:sp>
        <p:nvSpPr>
          <p:cNvPr id="7" name="Rechteck 6"/>
          <p:cNvSpPr/>
          <p:nvPr/>
        </p:nvSpPr>
        <p:spPr>
          <a:xfrm>
            <a:off x="824626" y="512310"/>
            <a:ext cx="11194860" cy="4031873"/>
          </a:xfrm>
          <a:prstGeom prst="rect">
            <a:avLst/>
          </a:prstGeom>
        </p:spPr>
        <p:txBody>
          <a:bodyPr wrap="none">
            <a:spAutoFit/>
          </a:bodyPr>
          <a:lstStyle/>
          <a:p>
            <a:r>
              <a:rPr lang="de-DE" sz="2800" b="1" dirty="0" smtClean="0"/>
              <a:t>Schiedsrichter - Ball annähernd in Ruhe</a:t>
            </a:r>
          </a:p>
          <a:p>
            <a:endParaRPr lang="de-DE" sz="2800" b="1" dirty="0"/>
          </a:p>
          <a:p>
            <a:r>
              <a:rPr lang="de-DE" sz="2000" b="1" dirty="0" smtClean="0"/>
              <a:t>Merke – der Ball soll beim Abschlag, Seitenaus, vor dem ersten Eckentorschuss,</a:t>
            </a:r>
          </a:p>
          <a:p>
            <a:r>
              <a:rPr lang="de-DE" sz="2000" b="1" dirty="0"/>
              <a:t> </a:t>
            </a:r>
            <a:r>
              <a:rPr lang="de-DE" sz="2000" b="1" dirty="0" smtClean="0"/>
              <a:t>               langer Ecke nahezu in Ruhe sein.</a:t>
            </a:r>
          </a:p>
          <a:p>
            <a:r>
              <a:rPr lang="de-DE" sz="2000" b="1" dirty="0"/>
              <a:t> </a:t>
            </a:r>
            <a:r>
              <a:rPr lang="de-DE" sz="2000" b="1" dirty="0" smtClean="0"/>
              <a:t>               Die Eckenausführung bei jüngeren Mannschaften ist manchmal ein sehr fließender Prozess</a:t>
            </a:r>
          </a:p>
          <a:p>
            <a:r>
              <a:rPr lang="de-DE" sz="2000" b="1" dirty="0"/>
              <a:t> </a:t>
            </a:r>
            <a:r>
              <a:rPr lang="de-DE" sz="2000" b="1" dirty="0" smtClean="0"/>
              <a:t>               von Stoppen und direkt in den Kreis zum Abschluss! Einmal ermahnen und beim zweiten Mal</a:t>
            </a:r>
          </a:p>
          <a:p>
            <a:r>
              <a:rPr lang="de-DE" sz="2000" b="1" dirty="0"/>
              <a:t> </a:t>
            </a:r>
            <a:r>
              <a:rPr lang="de-DE" sz="2000" b="1" dirty="0" smtClean="0"/>
              <a:t>               ggf. für die Verteidigende Mannschaft entscheiden</a:t>
            </a:r>
          </a:p>
          <a:p>
            <a:r>
              <a:rPr lang="de-DE" sz="2000" b="1" dirty="0"/>
              <a:t> </a:t>
            </a:r>
            <a:r>
              <a:rPr lang="de-DE" sz="2000" b="1" dirty="0" smtClean="0"/>
              <a:t>               Immer wieder versuchen Verteidiger den aus dem Grundlinienaus geholten und rollenden Ball</a:t>
            </a:r>
          </a:p>
          <a:p>
            <a:r>
              <a:rPr lang="de-DE" sz="2000" b="1" dirty="0"/>
              <a:t> </a:t>
            </a:r>
            <a:r>
              <a:rPr lang="de-DE" sz="2000" b="1" dirty="0" smtClean="0"/>
              <a:t>               direkt zu spielen. Achtet darauf und eine mdl. Ermahnung beim Vorbeigehen</a:t>
            </a:r>
          </a:p>
          <a:p>
            <a:r>
              <a:rPr lang="de-DE" sz="2000" b="1" dirty="0"/>
              <a:t> </a:t>
            </a:r>
            <a:r>
              <a:rPr lang="de-DE" sz="2000" b="1" dirty="0" smtClean="0"/>
              <a:t>               reicht beim ersten Mal aus. Beim zweiten Mal Wiederholung des Seitenausballs.</a:t>
            </a:r>
          </a:p>
          <a:p>
            <a:r>
              <a:rPr lang="de-DE" sz="2000" b="1" dirty="0"/>
              <a:t> </a:t>
            </a:r>
            <a:r>
              <a:rPr lang="de-DE" sz="2000" b="1" dirty="0" smtClean="0"/>
              <a:t>               Beim dritten Mal ggf. Umkehr der Entscheidung, d.h. aus Abschlag wird Freistoß vor dem Kreis!</a:t>
            </a:r>
          </a:p>
          <a:p>
            <a:endParaRPr lang="de-DE" sz="2000" b="1" dirty="0"/>
          </a:p>
        </p:txBody>
      </p:sp>
      <p:sp>
        <p:nvSpPr>
          <p:cNvPr id="8" name="Rechteck 7"/>
          <p:cNvSpPr/>
          <p:nvPr/>
        </p:nvSpPr>
        <p:spPr>
          <a:xfrm>
            <a:off x="838200" y="4171136"/>
            <a:ext cx="11705769" cy="2185214"/>
          </a:xfrm>
          <a:prstGeom prst="rect">
            <a:avLst/>
          </a:prstGeom>
        </p:spPr>
        <p:txBody>
          <a:bodyPr wrap="none">
            <a:spAutoFit/>
          </a:bodyPr>
          <a:lstStyle/>
          <a:p>
            <a:r>
              <a:rPr lang="de-DE" sz="2800" b="1" dirty="0" smtClean="0"/>
              <a:t>Schiedsrichter - Ball in den Kreis</a:t>
            </a:r>
          </a:p>
          <a:p>
            <a:endParaRPr lang="de-DE" sz="2800" b="1" dirty="0"/>
          </a:p>
          <a:p>
            <a:r>
              <a:rPr lang="de-DE" sz="2000" b="1" dirty="0" smtClean="0"/>
              <a:t>Merke – Lange Ecke und andere Freischläge im Angriffsviertel dürfen nicht direkt in den Kreis gespielt</a:t>
            </a:r>
          </a:p>
          <a:p>
            <a:r>
              <a:rPr lang="de-DE" sz="2000" b="1" dirty="0"/>
              <a:t> </a:t>
            </a:r>
            <a:r>
              <a:rPr lang="de-DE" sz="2000" b="1" dirty="0" smtClean="0"/>
              <a:t>               werden. Es geht auch nicht, wenn der Ball im Stand zwanzig Mal kurz Vor- / Rückhand gespielt wird.</a:t>
            </a:r>
          </a:p>
          <a:p>
            <a:r>
              <a:rPr lang="de-DE" sz="2000" b="1" dirty="0"/>
              <a:t> </a:t>
            </a:r>
            <a:r>
              <a:rPr lang="de-DE" sz="2000" b="1" dirty="0" smtClean="0"/>
              <a:t>               Aber: es gibt auch Versuche den Ball zwar in den Kreis zu spielen, aber der Verteidiger versucht</a:t>
            </a:r>
          </a:p>
          <a:p>
            <a:r>
              <a:rPr lang="de-DE" sz="2000" b="1" dirty="0"/>
              <a:t> </a:t>
            </a:r>
            <a:r>
              <a:rPr lang="de-DE" sz="2000" b="1" dirty="0" smtClean="0"/>
              <a:t>               zu stoppen und berührt / fälscht den Ball kurz vor dem Kreis, dann läuft das Spiel natürlich weiter.</a:t>
            </a:r>
            <a:endParaRPr lang="de-DE" sz="2000" b="1" dirty="0"/>
          </a:p>
        </p:txBody>
      </p:sp>
    </p:spTree>
    <p:extLst>
      <p:ext uri="{BB962C8B-B14F-4D97-AF65-F5344CB8AC3E}">
        <p14:creationId xmlns:p14="http://schemas.microsoft.com/office/powerpoint/2010/main" val="1414650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12</a:t>
            </a:fld>
            <a:endParaRPr lang="de-DE"/>
          </a:p>
        </p:txBody>
      </p:sp>
      <p:sp>
        <p:nvSpPr>
          <p:cNvPr id="7" name="Rechteck 6"/>
          <p:cNvSpPr/>
          <p:nvPr/>
        </p:nvSpPr>
        <p:spPr>
          <a:xfrm>
            <a:off x="824626" y="512310"/>
            <a:ext cx="6575262" cy="523220"/>
          </a:xfrm>
          <a:prstGeom prst="rect">
            <a:avLst/>
          </a:prstGeom>
        </p:spPr>
        <p:txBody>
          <a:bodyPr wrap="none">
            <a:spAutoFit/>
          </a:bodyPr>
          <a:lstStyle/>
          <a:p>
            <a:r>
              <a:rPr lang="de-DE" sz="2800" b="1" dirty="0" smtClean="0"/>
              <a:t>Schiedsrichter on Web unter </a:t>
            </a:r>
            <a:r>
              <a:rPr lang="de-DE" sz="2800" b="1" dirty="0" err="1" smtClean="0"/>
              <a:t>bayernhockey</a:t>
            </a:r>
            <a:endParaRPr lang="de-DE" sz="2800" b="1" dirty="0" smtClean="0"/>
          </a:p>
        </p:txBody>
      </p:sp>
      <p:pic>
        <p:nvPicPr>
          <p:cNvPr id="2" name="Grafik 1"/>
          <p:cNvPicPr>
            <a:picLocks noChangeAspect="1"/>
          </p:cNvPicPr>
          <p:nvPr/>
        </p:nvPicPr>
        <p:blipFill>
          <a:blip r:embed="rId3"/>
          <a:stretch>
            <a:fillRect/>
          </a:stretch>
        </p:blipFill>
        <p:spPr>
          <a:xfrm>
            <a:off x="1639291" y="1593000"/>
            <a:ext cx="7978535" cy="4513968"/>
          </a:xfrm>
          <a:prstGeom prst="rect">
            <a:avLst/>
          </a:prstGeom>
        </p:spPr>
      </p:pic>
    </p:spTree>
    <p:extLst>
      <p:ext uri="{BB962C8B-B14F-4D97-AF65-F5344CB8AC3E}">
        <p14:creationId xmlns:p14="http://schemas.microsoft.com/office/powerpoint/2010/main" val="3697887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13</a:t>
            </a:fld>
            <a:endParaRPr lang="de-DE"/>
          </a:p>
        </p:txBody>
      </p:sp>
      <p:sp>
        <p:nvSpPr>
          <p:cNvPr id="7" name="Rechteck 6"/>
          <p:cNvSpPr/>
          <p:nvPr/>
        </p:nvSpPr>
        <p:spPr>
          <a:xfrm>
            <a:off x="824626" y="512310"/>
            <a:ext cx="5706049" cy="523220"/>
          </a:xfrm>
          <a:prstGeom prst="rect">
            <a:avLst/>
          </a:prstGeom>
        </p:spPr>
        <p:txBody>
          <a:bodyPr wrap="none">
            <a:spAutoFit/>
          </a:bodyPr>
          <a:lstStyle/>
          <a:p>
            <a:r>
              <a:rPr lang="de-DE" sz="2800" b="1" dirty="0" smtClean="0"/>
              <a:t>Schiedsrichter Infos im Wacker </a:t>
            </a:r>
            <a:r>
              <a:rPr lang="de-DE" sz="2800" b="1" dirty="0" err="1" smtClean="0"/>
              <a:t>Timer</a:t>
            </a:r>
            <a:endParaRPr lang="de-DE" sz="2800" b="1" dirty="0" smtClean="0"/>
          </a:p>
        </p:txBody>
      </p:sp>
      <p:pic>
        <p:nvPicPr>
          <p:cNvPr id="8" name="Grafik 7"/>
          <p:cNvPicPr>
            <a:picLocks noChangeAspect="1"/>
          </p:cNvPicPr>
          <p:nvPr/>
        </p:nvPicPr>
        <p:blipFill>
          <a:blip r:embed="rId3"/>
          <a:stretch>
            <a:fillRect/>
          </a:stretch>
        </p:blipFill>
        <p:spPr>
          <a:xfrm>
            <a:off x="2209800" y="1379393"/>
            <a:ext cx="6543675" cy="4514850"/>
          </a:xfrm>
          <a:prstGeom prst="rect">
            <a:avLst/>
          </a:prstGeom>
        </p:spPr>
      </p:pic>
    </p:spTree>
    <p:extLst>
      <p:ext uri="{BB962C8B-B14F-4D97-AF65-F5344CB8AC3E}">
        <p14:creationId xmlns:p14="http://schemas.microsoft.com/office/powerpoint/2010/main" val="3087881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2</a:t>
            </a:fld>
            <a:endParaRPr lang="de-DE"/>
          </a:p>
        </p:txBody>
      </p:sp>
      <p:sp>
        <p:nvSpPr>
          <p:cNvPr id="7" name="Rechteck 6"/>
          <p:cNvSpPr/>
          <p:nvPr/>
        </p:nvSpPr>
        <p:spPr>
          <a:xfrm>
            <a:off x="651828" y="129839"/>
            <a:ext cx="4002506" cy="1446550"/>
          </a:xfrm>
          <a:prstGeom prst="rect">
            <a:avLst/>
          </a:prstGeom>
        </p:spPr>
        <p:txBody>
          <a:bodyPr wrap="none">
            <a:spAutoFit/>
          </a:bodyPr>
          <a:lstStyle/>
          <a:p>
            <a:r>
              <a:rPr lang="de-DE" sz="2800" b="1" dirty="0" smtClean="0"/>
              <a:t>Ausrüstung</a:t>
            </a:r>
          </a:p>
          <a:p>
            <a:endParaRPr lang="de-DE" sz="2800" b="1" dirty="0" smtClean="0"/>
          </a:p>
          <a:p>
            <a:r>
              <a:rPr lang="de-DE" sz="1600" b="1" dirty="0" smtClean="0"/>
              <a:t>Karten , Uhren hat der Verein vor einiger Zeit</a:t>
            </a:r>
          </a:p>
          <a:p>
            <a:r>
              <a:rPr lang="de-DE" sz="1600" b="1" dirty="0" smtClean="0"/>
              <a:t>an alle Jugendmannschaften verteilt</a:t>
            </a:r>
            <a:endParaRPr lang="de-DE" sz="1600" b="1" dirty="0"/>
          </a:p>
        </p:txBody>
      </p:sp>
      <p:pic>
        <p:nvPicPr>
          <p:cNvPr id="8" name="Classic_Eclipse_BlazinBlue"/>
          <p:cNvPicPr>
            <a:picLocks noChangeAspect="1"/>
          </p:cNvPicPr>
          <p:nvPr/>
        </p:nvPicPr>
        <p:blipFill>
          <a:blip r:embed="rId3">
            <a:lum/>
            <a:alphaModFix/>
          </a:blip>
          <a:srcRect/>
          <a:stretch>
            <a:fillRect/>
          </a:stretch>
        </p:blipFill>
        <p:spPr>
          <a:xfrm>
            <a:off x="1409357" y="1567168"/>
            <a:ext cx="1784515" cy="1619283"/>
          </a:xfrm>
          <a:prstGeom prst="rect">
            <a:avLst/>
          </a:prstGeom>
          <a:noFill/>
          <a:ln>
            <a:noFill/>
          </a:ln>
        </p:spPr>
      </p:pic>
      <p:pic>
        <p:nvPicPr>
          <p:cNvPr id="9" name="Polo-Shirt-grün"/>
          <p:cNvPicPr>
            <a:picLocks noChangeAspect="1"/>
          </p:cNvPicPr>
          <p:nvPr/>
        </p:nvPicPr>
        <p:blipFill>
          <a:blip r:embed="rId4" cstate="print">
            <a:lum/>
            <a:alphaModFix/>
            <a:extLst>
              <a:ext uri="{28A0092B-C50C-407E-A947-70E740481C1C}">
                <a14:useLocalDpi xmlns:a14="http://schemas.microsoft.com/office/drawing/2010/main"/>
              </a:ext>
            </a:extLst>
          </a:blip>
          <a:srcRect/>
          <a:stretch>
            <a:fillRect/>
          </a:stretch>
        </p:blipFill>
        <p:spPr>
          <a:xfrm>
            <a:off x="5187110" y="277133"/>
            <a:ext cx="1800362" cy="1800362"/>
          </a:xfrm>
          <a:prstGeom prst="rect">
            <a:avLst/>
          </a:prstGeom>
          <a:noFill/>
          <a:ln>
            <a:noFill/>
          </a:ln>
        </p:spPr>
      </p:pic>
      <p:pic>
        <p:nvPicPr>
          <p:cNvPr id="10" name="sh_asi_rocket12"/>
          <p:cNvPicPr>
            <a:picLocks noChangeAspect="1"/>
          </p:cNvPicPr>
          <p:nvPr/>
        </p:nvPicPr>
        <p:blipFill>
          <a:blip r:embed="rId5">
            <a:lum/>
            <a:alphaModFix/>
          </a:blip>
          <a:srcRect/>
          <a:stretch>
            <a:fillRect/>
          </a:stretch>
        </p:blipFill>
        <p:spPr>
          <a:xfrm>
            <a:off x="9399598" y="1559420"/>
            <a:ext cx="2235241" cy="1439997"/>
          </a:xfrm>
          <a:prstGeom prst="rect">
            <a:avLst/>
          </a:prstGeom>
          <a:noFill/>
          <a:ln>
            <a:noFill/>
          </a:ln>
        </p:spPr>
      </p:pic>
      <p:pic>
        <p:nvPicPr>
          <p:cNvPr id="11" name="Uhr"/>
          <p:cNvPicPr>
            <a:picLocks noChangeAspect="1"/>
          </p:cNvPicPr>
          <p:nvPr/>
        </p:nvPicPr>
        <p:blipFill>
          <a:blip r:embed="rId6">
            <a:lum/>
            <a:alphaModFix/>
          </a:blip>
          <a:srcRect/>
          <a:stretch>
            <a:fillRect/>
          </a:stretch>
        </p:blipFill>
        <p:spPr>
          <a:xfrm>
            <a:off x="1491972" y="3561540"/>
            <a:ext cx="1619283" cy="1619283"/>
          </a:xfrm>
          <a:prstGeom prst="rect">
            <a:avLst/>
          </a:prstGeom>
          <a:noFill/>
          <a:ln>
            <a:noFill/>
          </a:ln>
        </p:spPr>
      </p:pic>
      <p:pic>
        <p:nvPicPr>
          <p:cNvPr id="12" name="verwarnkarten"/>
          <p:cNvPicPr>
            <a:picLocks noChangeAspect="1"/>
          </p:cNvPicPr>
          <p:nvPr/>
        </p:nvPicPr>
        <p:blipFill>
          <a:blip r:embed="rId7">
            <a:lum/>
            <a:alphaModFix/>
          </a:blip>
          <a:srcRect/>
          <a:stretch>
            <a:fillRect/>
          </a:stretch>
        </p:blipFill>
        <p:spPr>
          <a:xfrm>
            <a:off x="5319519" y="4209817"/>
            <a:ext cx="1817644" cy="1620719"/>
          </a:xfrm>
          <a:prstGeom prst="rect">
            <a:avLst/>
          </a:prstGeom>
          <a:noFill/>
          <a:ln>
            <a:noFill/>
          </a:ln>
        </p:spPr>
      </p:pic>
      <p:pic>
        <p:nvPicPr>
          <p:cNvPr id="13" name="Zettel-Stift"/>
          <p:cNvPicPr>
            <a:picLocks noChangeAspect="1"/>
          </p:cNvPicPr>
          <p:nvPr/>
        </p:nvPicPr>
        <p:blipFill>
          <a:blip r:embed="rId8">
            <a:lum/>
            <a:alphaModFix/>
          </a:blip>
          <a:srcRect/>
          <a:stretch>
            <a:fillRect/>
          </a:stretch>
        </p:blipFill>
        <p:spPr>
          <a:xfrm>
            <a:off x="9172557" y="4371182"/>
            <a:ext cx="1619283" cy="1619283"/>
          </a:xfrm>
          <a:prstGeom prst="rect">
            <a:avLst/>
          </a:prstGeom>
          <a:noFill/>
          <a:ln>
            <a:noFill/>
          </a:ln>
        </p:spPr>
      </p:pic>
      <p:sp>
        <p:nvSpPr>
          <p:cNvPr id="14" name="Rechteck 13"/>
          <p:cNvSpPr/>
          <p:nvPr/>
        </p:nvSpPr>
        <p:spPr>
          <a:xfrm>
            <a:off x="1281908" y="5307316"/>
            <a:ext cx="1989070" cy="400110"/>
          </a:xfrm>
          <a:prstGeom prst="rect">
            <a:avLst/>
          </a:prstGeom>
        </p:spPr>
        <p:txBody>
          <a:bodyPr wrap="none">
            <a:spAutoFit/>
          </a:bodyPr>
          <a:lstStyle/>
          <a:p>
            <a:pPr algn="ctr"/>
            <a:r>
              <a:rPr lang="de-DE" sz="2000" b="1" dirty="0" smtClean="0"/>
              <a:t>Uhr (kein Handy)</a:t>
            </a:r>
            <a:endParaRPr lang="de-DE" sz="2000" b="1" dirty="0"/>
          </a:p>
        </p:txBody>
      </p:sp>
      <p:sp>
        <p:nvSpPr>
          <p:cNvPr id="15" name="Rechteck 14"/>
          <p:cNvSpPr/>
          <p:nvPr/>
        </p:nvSpPr>
        <p:spPr>
          <a:xfrm>
            <a:off x="3111255" y="2251886"/>
            <a:ext cx="6398504" cy="1631216"/>
          </a:xfrm>
          <a:prstGeom prst="rect">
            <a:avLst/>
          </a:prstGeom>
        </p:spPr>
        <p:txBody>
          <a:bodyPr wrap="square">
            <a:spAutoFit/>
          </a:bodyPr>
          <a:lstStyle/>
          <a:p>
            <a:pPr algn="ctr"/>
            <a:r>
              <a:rPr lang="de-DE" sz="2000" b="1" dirty="0" smtClean="0"/>
              <a:t>Gleichfarbiges Shirt / Leibchen –</a:t>
            </a:r>
          </a:p>
          <a:p>
            <a:pPr algn="ctr"/>
            <a:r>
              <a:rPr lang="de-DE" sz="2000" b="1" dirty="0" smtClean="0"/>
              <a:t>auch Schiedsrichter sind das dritte Team auf dem Platz!!!</a:t>
            </a:r>
          </a:p>
          <a:p>
            <a:pPr algn="ctr"/>
            <a:r>
              <a:rPr lang="de-DE" sz="2000" b="1" dirty="0" smtClean="0"/>
              <a:t>Ggf. eine Kappe, als Sonnenschutz für die Augen – ihr benötigt für manche Entscheidungen (z.B. Ecke, Tor, Zeitstopp, …) beide Arme / Hände. </a:t>
            </a:r>
            <a:endParaRPr lang="de-DE" sz="2000" b="1" dirty="0"/>
          </a:p>
        </p:txBody>
      </p:sp>
      <p:sp>
        <p:nvSpPr>
          <p:cNvPr id="16" name="Rechteck 15"/>
          <p:cNvSpPr/>
          <p:nvPr/>
        </p:nvSpPr>
        <p:spPr>
          <a:xfrm>
            <a:off x="9860635" y="3103692"/>
            <a:ext cx="1515158" cy="400110"/>
          </a:xfrm>
          <a:prstGeom prst="rect">
            <a:avLst/>
          </a:prstGeom>
        </p:spPr>
        <p:txBody>
          <a:bodyPr wrap="none">
            <a:spAutoFit/>
          </a:bodyPr>
          <a:lstStyle/>
          <a:p>
            <a:pPr algn="ctr"/>
            <a:r>
              <a:rPr lang="de-DE" sz="2000" b="1" dirty="0" smtClean="0"/>
              <a:t>Sportschuhe</a:t>
            </a:r>
            <a:endParaRPr lang="de-DE" sz="2000" b="1" dirty="0"/>
          </a:p>
        </p:txBody>
      </p:sp>
    </p:spTree>
    <p:extLst>
      <p:ext uri="{BB962C8B-B14F-4D97-AF65-F5344CB8AC3E}">
        <p14:creationId xmlns:p14="http://schemas.microsoft.com/office/powerpoint/2010/main" val="1455676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3</a:t>
            </a:fld>
            <a:endParaRPr lang="de-DE"/>
          </a:p>
        </p:txBody>
      </p:sp>
      <p:sp>
        <p:nvSpPr>
          <p:cNvPr id="7" name="Rechteck 6"/>
          <p:cNvSpPr/>
          <p:nvPr/>
        </p:nvSpPr>
        <p:spPr>
          <a:xfrm>
            <a:off x="794546" y="514967"/>
            <a:ext cx="12323310" cy="5878532"/>
          </a:xfrm>
          <a:prstGeom prst="rect">
            <a:avLst/>
          </a:prstGeom>
        </p:spPr>
        <p:txBody>
          <a:bodyPr wrap="none">
            <a:spAutoFit/>
          </a:bodyPr>
          <a:lstStyle/>
          <a:p>
            <a:r>
              <a:rPr lang="de-DE" sz="2800" b="1" dirty="0" smtClean="0"/>
              <a:t>Vorbereitung</a:t>
            </a:r>
          </a:p>
          <a:p>
            <a:endParaRPr lang="de-DE" sz="2800" b="1" dirty="0"/>
          </a:p>
          <a:p>
            <a:r>
              <a:rPr lang="de-DE" sz="2000" b="1" dirty="0" smtClean="0"/>
              <a:t>Gegenseitiges namentliches Vorstellen</a:t>
            </a:r>
          </a:p>
          <a:p>
            <a:r>
              <a:rPr lang="de-DE" sz="2000" b="1" dirty="0" smtClean="0"/>
              <a:t>Wer pfeift wo und wie, wer nimmt die Zeit und zeigt sie vor den Pausen entsprechend deutlich an:</a:t>
            </a:r>
          </a:p>
          <a:p>
            <a:pPr marL="457200" indent="-457200">
              <a:buFontTx/>
              <a:buChar char="-"/>
            </a:pPr>
            <a:r>
              <a:rPr lang="de-DE" sz="2000" b="1" dirty="0" smtClean="0"/>
              <a:t>Stimmt euch gemeinsam auf das zu leitende Spiel ein.</a:t>
            </a:r>
          </a:p>
          <a:p>
            <a:r>
              <a:rPr lang="de-DE" sz="2000" b="1" dirty="0"/>
              <a:t> </a:t>
            </a:r>
            <a:r>
              <a:rPr lang="de-DE" sz="2000" b="1" dirty="0" smtClean="0"/>
              <a:t>       D.h. wir sind auch mindestens fünfzehn Minuten vor Spielbeginn am Platz!</a:t>
            </a:r>
          </a:p>
          <a:p>
            <a:pPr marL="457200" indent="-457200">
              <a:buFontTx/>
              <a:buChar char="-"/>
            </a:pPr>
            <a:r>
              <a:rPr lang="de-DE" sz="2000" b="1" dirty="0" smtClean="0"/>
              <a:t>Pfeift ggf. in der OL „strenger“ als in der VL2</a:t>
            </a:r>
          </a:p>
          <a:p>
            <a:pPr marL="457200" indent="-457200">
              <a:buFontTx/>
              <a:buChar char="-"/>
            </a:pPr>
            <a:r>
              <a:rPr lang="de-DE" sz="2000" b="1" dirty="0" smtClean="0"/>
              <a:t>Pfeift ggf. in der männlichen Jugend B „strenger als bei den Mädchen B</a:t>
            </a:r>
          </a:p>
          <a:p>
            <a:pPr marL="457200" indent="-457200">
              <a:buFontTx/>
              <a:buChar char="-"/>
            </a:pPr>
            <a:r>
              <a:rPr lang="de-DE" sz="2000" b="1" dirty="0" smtClean="0"/>
              <a:t>Wir besprechen uns in jeder Pause kurz – jedes Team kommt in der Pause kurz zusammen!</a:t>
            </a:r>
          </a:p>
          <a:p>
            <a:pPr marL="457200" indent="-457200">
              <a:buFontTx/>
              <a:buChar char="-"/>
            </a:pPr>
            <a:r>
              <a:rPr lang="de-DE" sz="2000" b="1" dirty="0" smtClean="0"/>
              <a:t>Wir pfeifen laut und deutlich</a:t>
            </a:r>
          </a:p>
          <a:p>
            <a:pPr marL="457200" indent="-457200">
              <a:buFontTx/>
              <a:buChar char="-"/>
            </a:pPr>
            <a:r>
              <a:rPr lang="de-DE" sz="2000" b="1" dirty="0" smtClean="0"/>
              <a:t>Wir pfeifen konsequent und mutig</a:t>
            </a:r>
          </a:p>
          <a:p>
            <a:pPr marL="457200" indent="-457200">
              <a:buFontTx/>
              <a:buChar char="-"/>
            </a:pPr>
            <a:r>
              <a:rPr lang="de-DE" sz="2000" b="1" dirty="0" smtClean="0"/>
              <a:t>Wir können keine falsche Entscheidung mit einer anderen Entscheidung „ausgleichen“.</a:t>
            </a:r>
          </a:p>
          <a:p>
            <a:r>
              <a:rPr lang="de-DE" sz="2000" b="1" dirty="0" smtClean="0"/>
              <a:t>        Aber wir können uns ggf. nach dem Spiel kurz der Kritik stellen und auch ggf. zugeben, wenn es ein Fehler war!</a:t>
            </a:r>
          </a:p>
          <a:p>
            <a:pPr marL="457200" indent="-457200">
              <a:buFontTx/>
              <a:buChar char="-"/>
            </a:pPr>
            <a:r>
              <a:rPr lang="de-DE" sz="2000" b="1" dirty="0" smtClean="0"/>
              <a:t>Wir zeigen so lange unsere Entscheidung an,</a:t>
            </a:r>
          </a:p>
          <a:p>
            <a:r>
              <a:rPr lang="de-DE" sz="2000" b="1" dirty="0"/>
              <a:t> </a:t>
            </a:r>
            <a:r>
              <a:rPr lang="de-DE" sz="2000" b="1" dirty="0" smtClean="0"/>
              <a:t>       bis die Mannschaften das Spiel entsprechend fortführen können.</a:t>
            </a:r>
          </a:p>
          <a:p>
            <a:r>
              <a:rPr lang="de-DE" sz="2000" b="1" dirty="0"/>
              <a:t> </a:t>
            </a:r>
            <a:r>
              <a:rPr lang="de-DE" sz="2000" b="1" dirty="0" smtClean="0"/>
              <a:t>       Dies ist gerade in unteren Jugendklassen für die Kinder wichtig.</a:t>
            </a:r>
          </a:p>
          <a:p>
            <a:pPr marL="342900" indent="-342900">
              <a:buFontTx/>
              <a:buChar char="-"/>
            </a:pPr>
            <a:r>
              <a:rPr lang="de-DE" sz="2000" b="1" dirty="0" smtClean="0"/>
              <a:t>  Denkt daran, ihr seid schneller und in der Regel auch erfahrenen als die Spieler, die ihr pfeift.</a:t>
            </a:r>
          </a:p>
          <a:p>
            <a:r>
              <a:rPr lang="de-DE" sz="2000" b="1" dirty="0"/>
              <a:t> </a:t>
            </a:r>
            <a:r>
              <a:rPr lang="de-DE" sz="2000" b="1" dirty="0" smtClean="0"/>
              <a:t>       Und ihr lauft während des Spiels genauso viel wie ein Mittelfeldspieler!</a:t>
            </a:r>
          </a:p>
        </p:txBody>
      </p:sp>
    </p:spTree>
    <p:extLst>
      <p:ext uri="{BB962C8B-B14F-4D97-AF65-F5344CB8AC3E}">
        <p14:creationId xmlns:p14="http://schemas.microsoft.com/office/powerpoint/2010/main" val="1391123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4</a:t>
            </a:fld>
            <a:endParaRPr lang="de-DE"/>
          </a:p>
        </p:txBody>
      </p:sp>
      <p:sp>
        <p:nvSpPr>
          <p:cNvPr id="7" name="Rechteck 6"/>
          <p:cNvSpPr/>
          <p:nvPr/>
        </p:nvSpPr>
        <p:spPr>
          <a:xfrm>
            <a:off x="824626" y="512310"/>
            <a:ext cx="11359905" cy="2677656"/>
          </a:xfrm>
          <a:prstGeom prst="rect">
            <a:avLst/>
          </a:prstGeom>
        </p:spPr>
        <p:txBody>
          <a:bodyPr wrap="none">
            <a:spAutoFit/>
          </a:bodyPr>
          <a:lstStyle/>
          <a:p>
            <a:r>
              <a:rPr lang="de-DE" sz="2800" b="1" dirty="0" smtClean="0"/>
              <a:t>Schiedsrichter Bereiche Feld</a:t>
            </a:r>
          </a:p>
          <a:p>
            <a:endParaRPr lang="de-DE" sz="2000" b="1" dirty="0"/>
          </a:p>
          <a:p>
            <a:r>
              <a:rPr lang="de-DE" sz="2000" b="1" dirty="0" smtClean="0"/>
              <a:t>Merke – nicht an der Seitenlinie kleben. Je weiter du von der Bank und Seitenlinie ins Feld</a:t>
            </a:r>
          </a:p>
          <a:p>
            <a:r>
              <a:rPr lang="de-DE" sz="2000" b="1" dirty="0" smtClean="0"/>
              <a:t>                rückst umso mehr lassen dich Trainer / Betreuer / Zuschauer in Ruhe!</a:t>
            </a:r>
          </a:p>
          <a:p>
            <a:r>
              <a:rPr lang="de-DE" sz="2000" b="1" dirty="0" smtClean="0"/>
              <a:t>Merke – steht immer diagonal und nicht auf selber Höhe.</a:t>
            </a:r>
          </a:p>
          <a:p>
            <a:r>
              <a:rPr lang="de-DE" sz="2000" b="1" dirty="0"/>
              <a:t> </a:t>
            </a:r>
            <a:r>
              <a:rPr lang="de-DE" sz="2000" b="1" dirty="0" smtClean="0"/>
              <a:t>               Macht ihr als Spieler doch auch nicht, 4 Verteidiger exakt auf einer Linie, also nein.</a:t>
            </a:r>
          </a:p>
          <a:p>
            <a:r>
              <a:rPr lang="de-DE" sz="2000" b="1" dirty="0" smtClean="0"/>
              <a:t>Merke – als erste Orientierung ist der linke Verteidiger eine gute Wahl</a:t>
            </a:r>
          </a:p>
          <a:p>
            <a:r>
              <a:rPr lang="de-DE" sz="2000" b="1" dirty="0" smtClean="0"/>
              <a:t>Merke – je näher du am Ort des Geschehen bist, um so einfacher fällt dir das Treffen deiner Entscheidung</a:t>
            </a:r>
          </a:p>
        </p:txBody>
      </p:sp>
      <p:sp>
        <p:nvSpPr>
          <p:cNvPr id="8" name="Text Box 5"/>
          <p:cNvSpPr/>
          <p:nvPr/>
        </p:nvSpPr>
        <p:spPr>
          <a:xfrm>
            <a:off x="2578028" y="5859320"/>
            <a:ext cx="180722" cy="58068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6798" rIns="90004" bIns="46798" anchor="t" anchorCtr="0" compatLnSpc="0">
            <a:spAutoFit/>
          </a:bodyPr>
          <a:lstStyle/>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p:txBody>
      </p:sp>
      <p:sp>
        <p:nvSpPr>
          <p:cNvPr id="9" name="Freihandform 8"/>
          <p:cNvSpPr/>
          <p:nvPr/>
        </p:nvSpPr>
        <p:spPr>
          <a:xfrm>
            <a:off x="2755839" y="3523404"/>
            <a:ext cx="408605" cy="44838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6798" rIns="90004" bIns="46798" anchor="t" anchorCtr="0" compatLnSpc="0">
            <a:spAutoFit/>
          </a:bodyPr>
          <a:lstStyle/>
          <a:p>
            <a:pPr hangingPunct="0">
              <a:spcBef>
                <a:spcPts val="1500"/>
              </a:spcBef>
              <a:defRPr sz="1800" b="0" i="0" u="none" strike="noStrike" kern="0" cap="none" spc="0" baseline="0">
                <a:solidFill>
                  <a:srgbClr val="000000"/>
                </a:solidFill>
                <a:uFillTx/>
              </a:defRPr>
            </a:pPr>
            <a:r>
              <a:rPr lang="de-DE" sz="2400" b="1">
                <a:solidFill>
                  <a:srgbClr val="FFFFFF"/>
                </a:solidFill>
                <a:latin typeface="Times New Roman" pitchFamily="18"/>
                <a:ea typeface="Lucida Sans Unicode" pitchFamily="2"/>
                <a:cs typeface="Tahoma" pitchFamily="2"/>
              </a:rPr>
              <a:t>O</a:t>
            </a:r>
          </a:p>
        </p:txBody>
      </p:sp>
      <p:pic>
        <p:nvPicPr>
          <p:cNvPr id="10" name="Grafik 9"/>
          <p:cNvPicPr>
            <a:picLocks noChangeAspect="1"/>
          </p:cNvPicPr>
          <p:nvPr/>
        </p:nvPicPr>
        <p:blipFill rotWithShape="1">
          <a:blip r:embed="rId3" cstate="print">
            <a:extLst>
              <a:ext uri="{28A0092B-C50C-407E-A947-70E740481C1C}">
                <a14:useLocalDpi xmlns:a14="http://schemas.microsoft.com/office/drawing/2010/main"/>
              </a:ext>
            </a:extLst>
          </a:blip>
          <a:srcRect l="1507" t="2725" r="1602" b="1774"/>
          <a:stretch/>
        </p:blipFill>
        <p:spPr>
          <a:xfrm>
            <a:off x="856152" y="3755030"/>
            <a:ext cx="4055348" cy="2677766"/>
          </a:xfrm>
          <a:prstGeom prst="rect">
            <a:avLst/>
          </a:prstGeom>
          <a:solidFill>
            <a:srgbClr val="FFFF00">
              <a:alpha val="34000"/>
            </a:srgbClr>
          </a:solidFill>
        </p:spPr>
      </p:pic>
      <p:sp>
        <p:nvSpPr>
          <p:cNvPr id="11" name="Textfeld 10"/>
          <p:cNvSpPr txBox="1"/>
          <p:nvPr/>
        </p:nvSpPr>
        <p:spPr>
          <a:xfrm>
            <a:off x="4924984" y="3754547"/>
            <a:ext cx="4364831" cy="2534233"/>
          </a:xfrm>
          <a:prstGeom prst="rect">
            <a:avLst/>
          </a:prstGeom>
          <a:noFill/>
        </p:spPr>
        <p:txBody>
          <a:bodyPr wrap="square" lIns="71323" tIns="35662" rIns="71323" bIns="35662" rtlCol="0">
            <a:spAutoFit/>
          </a:bodyPr>
          <a:lstStyle/>
          <a:p>
            <a:r>
              <a:rPr lang="de-DE" sz="1600" dirty="0">
                <a:solidFill>
                  <a:srgbClr val="00B050"/>
                </a:solidFill>
              </a:rPr>
              <a:t>S1</a:t>
            </a:r>
            <a:r>
              <a:rPr lang="de-DE" sz="1600" dirty="0"/>
              <a:t> = Bereich Schiedsrichter 1</a:t>
            </a:r>
          </a:p>
          <a:p>
            <a:r>
              <a:rPr lang="de-DE" sz="1600" dirty="0">
                <a:solidFill>
                  <a:srgbClr val="00B050"/>
                </a:solidFill>
              </a:rPr>
              <a:t>S2</a:t>
            </a:r>
            <a:r>
              <a:rPr lang="de-DE" sz="1600" dirty="0"/>
              <a:t> = Bereich Schiedsrichter 2</a:t>
            </a:r>
          </a:p>
          <a:p>
            <a:r>
              <a:rPr lang="de-DE" sz="1600" dirty="0"/>
              <a:t>     = Laufwege</a:t>
            </a:r>
          </a:p>
          <a:p>
            <a:r>
              <a:rPr lang="de-DE" sz="1600" dirty="0"/>
              <a:t>     = Gemeinsamer Bereich</a:t>
            </a:r>
          </a:p>
          <a:p>
            <a:endParaRPr lang="de-DE" sz="1600" dirty="0"/>
          </a:p>
          <a:p>
            <a:r>
              <a:rPr lang="de-DE" sz="1600" dirty="0"/>
              <a:t>Grundsätzlich gilt:</a:t>
            </a:r>
            <a:br>
              <a:rPr lang="de-DE" sz="1600" dirty="0"/>
            </a:br>
            <a:r>
              <a:rPr lang="de-DE" sz="1600" dirty="0"/>
              <a:t>Schiedsrichter 1 </a:t>
            </a:r>
            <a:r>
              <a:rPr lang="de-DE" sz="1600" dirty="0">
                <a:uFill>
                  <a:solidFill>
                    <a:srgbClr val="FF0000"/>
                  </a:solidFill>
                </a:uFill>
              </a:rPr>
              <a:t>darf </a:t>
            </a:r>
            <a:r>
              <a:rPr lang="de-DE" sz="1600" u="sng" dirty="0"/>
              <a:t>nicht</a:t>
            </a:r>
            <a:r>
              <a:rPr lang="de-DE" sz="1600" dirty="0"/>
              <a:t> </a:t>
            </a:r>
            <a:r>
              <a:rPr lang="de-DE" sz="1600" u="sng" dirty="0"/>
              <a:t>in</a:t>
            </a:r>
            <a:r>
              <a:rPr lang="de-DE" sz="1600" dirty="0"/>
              <a:t> </a:t>
            </a:r>
            <a:r>
              <a:rPr lang="de-DE" sz="1600" u="sng" dirty="0"/>
              <a:t>den</a:t>
            </a:r>
            <a:r>
              <a:rPr lang="de-DE" sz="1600" dirty="0"/>
              <a:t> </a:t>
            </a:r>
            <a:r>
              <a:rPr lang="de-DE" sz="1600" u="sng" dirty="0"/>
              <a:t>Kreis </a:t>
            </a:r>
            <a:r>
              <a:rPr lang="de-DE" sz="1600" dirty="0"/>
              <a:t>von Schiedsrichter 2 </a:t>
            </a:r>
            <a:r>
              <a:rPr lang="de-DE" sz="1600" u="sng" dirty="0"/>
              <a:t>hinein</a:t>
            </a:r>
            <a:r>
              <a:rPr lang="de-DE" sz="1600" dirty="0"/>
              <a:t> </a:t>
            </a:r>
            <a:r>
              <a:rPr lang="de-DE" sz="1600" u="sng" dirty="0"/>
              <a:t>pfeifen</a:t>
            </a:r>
            <a:r>
              <a:rPr lang="de-DE" sz="1600" dirty="0"/>
              <a:t> und umgekehrt. Schiedsrichter 2 darf die Strafecke im Kreis von Schiedsrichter 1 </a:t>
            </a:r>
            <a:r>
              <a:rPr lang="de-DE" sz="1600" u="sng" dirty="0"/>
              <a:t>nur</a:t>
            </a:r>
            <a:r>
              <a:rPr lang="de-DE" sz="1600" dirty="0"/>
              <a:t> </a:t>
            </a:r>
            <a:r>
              <a:rPr lang="de-DE" sz="1600" u="sng" dirty="0"/>
              <a:t>anzeigen</a:t>
            </a:r>
            <a:r>
              <a:rPr lang="de-DE" sz="1600" dirty="0"/>
              <a:t> und umgekehrt.</a:t>
            </a:r>
          </a:p>
        </p:txBody>
      </p:sp>
      <p:cxnSp>
        <p:nvCxnSpPr>
          <p:cNvPr id="12" name="Gerader Verbinder 11"/>
          <p:cNvCxnSpPr/>
          <p:nvPr/>
        </p:nvCxnSpPr>
        <p:spPr>
          <a:xfrm>
            <a:off x="4924984" y="4424441"/>
            <a:ext cx="296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flipH="1">
            <a:off x="1220870" y="4156790"/>
            <a:ext cx="3244146" cy="19092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32" idx="0"/>
          </p:cNvCxnSpPr>
          <p:nvPr/>
        </p:nvCxnSpPr>
        <p:spPr>
          <a:xfrm>
            <a:off x="838200" y="4080651"/>
            <a:ext cx="4469" cy="7489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flipV="1">
            <a:off x="4879592" y="5382248"/>
            <a:ext cx="734" cy="7615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Gleichschenkliges Dreieck 15"/>
          <p:cNvSpPr/>
          <p:nvPr/>
        </p:nvSpPr>
        <p:spPr>
          <a:xfrm rot="16200000">
            <a:off x="1898217" y="3500205"/>
            <a:ext cx="1903573" cy="3228562"/>
          </a:xfrm>
          <a:prstGeom prst="triangle">
            <a:avLst>
              <a:gd name="adj" fmla="val 0"/>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cxnSp>
        <p:nvCxnSpPr>
          <p:cNvPr id="17" name="Gerader Verbinder 16"/>
          <p:cNvCxnSpPr>
            <a:cxnSpLocks/>
          </p:cNvCxnSpPr>
          <p:nvPr/>
        </p:nvCxnSpPr>
        <p:spPr>
          <a:xfrm>
            <a:off x="4465016" y="4156790"/>
            <a:ext cx="3570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p:nvCxnSpPr>
        <p:spPr>
          <a:xfrm flipH="1">
            <a:off x="933724" y="6059034"/>
            <a:ext cx="3029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4464282" y="4156791"/>
            <a:ext cx="365451" cy="2229653"/>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0" name="Textfeld 19"/>
          <p:cNvSpPr txBox="1"/>
          <p:nvPr/>
        </p:nvSpPr>
        <p:spPr>
          <a:xfrm>
            <a:off x="3769709" y="5527417"/>
            <a:ext cx="642938" cy="502908"/>
          </a:xfrm>
          <a:prstGeom prst="rect">
            <a:avLst/>
          </a:prstGeom>
          <a:noFill/>
        </p:spPr>
        <p:txBody>
          <a:bodyPr wrap="square" lIns="71323" tIns="35662" rIns="71323" bIns="35662" rtlCol="0">
            <a:spAutoFit/>
          </a:bodyPr>
          <a:lstStyle/>
          <a:p>
            <a:r>
              <a:rPr lang="de-DE" sz="2800" dirty="0">
                <a:solidFill>
                  <a:srgbClr val="00B050"/>
                </a:solidFill>
              </a:rPr>
              <a:t>S2</a:t>
            </a:r>
          </a:p>
        </p:txBody>
      </p:sp>
      <p:cxnSp>
        <p:nvCxnSpPr>
          <p:cNvPr id="21" name="Gerade Verbindung mit Pfeil 20"/>
          <p:cNvCxnSpPr/>
          <p:nvPr/>
        </p:nvCxnSpPr>
        <p:spPr>
          <a:xfrm flipH="1">
            <a:off x="4161253" y="5474141"/>
            <a:ext cx="459575" cy="736638"/>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936909" y="6066026"/>
            <a:ext cx="3530558" cy="320418"/>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cxnSp>
        <p:nvCxnSpPr>
          <p:cNvPr id="23" name="Gerade Verbindung mit Pfeil 22"/>
          <p:cNvCxnSpPr/>
          <p:nvPr/>
        </p:nvCxnSpPr>
        <p:spPr>
          <a:xfrm flipH="1">
            <a:off x="2066676" y="6277972"/>
            <a:ext cx="2650893" cy="847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Bogen 23"/>
          <p:cNvSpPr/>
          <p:nvPr/>
        </p:nvSpPr>
        <p:spPr>
          <a:xfrm rot="5400000">
            <a:off x="4575823" y="5971673"/>
            <a:ext cx="283191" cy="324347"/>
          </a:xfrm>
          <a:prstGeom prst="arc">
            <a:avLst/>
          </a:prstGeom>
          <a:ln w="28575"/>
        </p:spPr>
        <p:style>
          <a:lnRef idx="1">
            <a:schemeClr val="accent1"/>
          </a:lnRef>
          <a:fillRef idx="0">
            <a:schemeClr val="accent1"/>
          </a:fillRef>
          <a:effectRef idx="0">
            <a:schemeClr val="accent1"/>
          </a:effectRef>
          <a:fontRef idx="minor">
            <a:schemeClr val="tx1"/>
          </a:fontRef>
        </p:style>
        <p:txBody>
          <a:bodyPr lIns="71323" tIns="35662" rIns="71323" bIns="35662" rtlCol="0" anchor="ctr"/>
          <a:lstStyle/>
          <a:p>
            <a:pPr algn="ctr"/>
            <a:endParaRPr lang="de-DE"/>
          </a:p>
        </p:txBody>
      </p:sp>
      <p:sp>
        <p:nvSpPr>
          <p:cNvPr id="25" name="Gleichschenkliges Dreieck 24"/>
          <p:cNvSpPr/>
          <p:nvPr/>
        </p:nvSpPr>
        <p:spPr>
          <a:xfrm flipV="1">
            <a:off x="1228577" y="4164720"/>
            <a:ext cx="3233255" cy="1888708"/>
          </a:xfrm>
          <a:prstGeom prst="triangle">
            <a:avLst>
              <a:gd name="adj" fmla="val 0"/>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sp>
        <p:nvSpPr>
          <p:cNvPr id="26" name="Textfeld 25"/>
          <p:cNvSpPr txBox="1"/>
          <p:nvPr/>
        </p:nvSpPr>
        <p:spPr>
          <a:xfrm>
            <a:off x="1564205" y="4147585"/>
            <a:ext cx="570830" cy="502908"/>
          </a:xfrm>
          <a:prstGeom prst="rect">
            <a:avLst/>
          </a:prstGeom>
          <a:noFill/>
        </p:spPr>
        <p:txBody>
          <a:bodyPr wrap="square" lIns="71323" tIns="35662" rIns="71323" bIns="35662" rtlCol="0">
            <a:spAutoFit/>
          </a:bodyPr>
          <a:lstStyle/>
          <a:p>
            <a:r>
              <a:rPr lang="de-DE" sz="2800" dirty="0">
                <a:solidFill>
                  <a:srgbClr val="00B050"/>
                </a:solidFill>
              </a:rPr>
              <a:t>S1</a:t>
            </a:r>
          </a:p>
        </p:txBody>
      </p:sp>
      <p:sp>
        <p:nvSpPr>
          <p:cNvPr id="27" name="Ellipse 26"/>
          <p:cNvSpPr/>
          <p:nvPr/>
        </p:nvSpPr>
        <p:spPr>
          <a:xfrm flipV="1">
            <a:off x="2841927" y="5051936"/>
            <a:ext cx="65598" cy="635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8" name="Rechteck 27"/>
          <p:cNvSpPr/>
          <p:nvPr/>
        </p:nvSpPr>
        <p:spPr>
          <a:xfrm>
            <a:off x="930577" y="3794616"/>
            <a:ext cx="3891445" cy="367573"/>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cxnSp>
        <p:nvCxnSpPr>
          <p:cNvPr id="29" name="Gerade Verbindung mit Pfeil 28"/>
          <p:cNvCxnSpPr/>
          <p:nvPr/>
        </p:nvCxnSpPr>
        <p:spPr>
          <a:xfrm>
            <a:off x="981766" y="3932020"/>
            <a:ext cx="278070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H="1">
            <a:off x="1287124" y="3981405"/>
            <a:ext cx="459575" cy="736638"/>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953901" y="4162189"/>
            <a:ext cx="271493" cy="1891239"/>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2" name="Bogen 31"/>
          <p:cNvSpPr/>
          <p:nvPr/>
        </p:nvSpPr>
        <p:spPr>
          <a:xfrm rot="16200000">
            <a:off x="833135" y="3937085"/>
            <a:ext cx="297263" cy="287133"/>
          </a:xfrm>
          <a:prstGeom prst="arc">
            <a:avLst/>
          </a:prstGeom>
          <a:ln w="28575"/>
        </p:spPr>
        <p:style>
          <a:lnRef idx="1">
            <a:schemeClr val="accent1"/>
          </a:lnRef>
          <a:fillRef idx="0">
            <a:schemeClr val="accent1"/>
          </a:fillRef>
          <a:effectRef idx="0">
            <a:schemeClr val="accent1"/>
          </a:effectRef>
          <a:fontRef idx="minor">
            <a:schemeClr val="tx1"/>
          </a:fontRef>
        </p:style>
        <p:txBody>
          <a:bodyPr lIns="71323" tIns="35662" rIns="71323" bIns="35662" rtlCol="0" anchor="ctr"/>
          <a:lstStyle/>
          <a:p>
            <a:pPr algn="ctr"/>
            <a:endParaRPr lang="de-DE"/>
          </a:p>
        </p:txBody>
      </p:sp>
      <p:sp>
        <p:nvSpPr>
          <p:cNvPr id="33" name="Rechteck 32"/>
          <p:cNvSpPr/>
          <p:nvPr/>
        </p:nvSpPr>
        <p:spPr>
          <a:xfrm>
            <a:off x="1994142" y="4589509"/>
            <a:ext cx="1761168" cy="104379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p:cNvSpPr/>
          <p:nvPr/>
        </p:nvSpPr>
        <p:spPr>
          <a:xfrm>
            <a:off x="4924984" y="4575235"/>
            <a:ext cx="304625" cy="13369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EB588090-D61D-4B66-8817-530BAFEEF644}"/>
              </a:ext>
            </a:extLst>
          </p:cNvPr>
          <p:cNvSpPr/>
          <p:nvPr/>
        </p:nvSpPr>
        <p:spPr>
          <a:xfrm>
            <a:off x="1358470" y="3147539"/>
            <a:ext cx="1309919" cy="220008"/>
          </a:xfrm>
          <a:prstGeom prst="rect">
            <a:avLst/>
          </a:prstGeom>
          <a:noFill/>
          <a:ln w="38100">
            <a:solidFill>
              <a:srgbClr val="0680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960E4155-2429-4DCC-A0DE-22F841FE7B65}"/>
              </a:ext>
            </a:extLst>
          </p:cNvPr>
          <p:cNvSpPr/>
          <p:nvPr/>
        </p:nvSpPr>
        <p:spPr>
          <a:xfrm>
            <a:off x="3107510" y="3143598"/>
            <a:ext cx="1309919" cy="220008"/>
          </a:xfrm>
          <a:prstGeom prst="rect">
            <a:avLst/>
          </a:prstGeom>
          <a:noFill/>
          <a:ln w="38100">
            <a:solidFill>
              <a:srgbClr val="0680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F0C203D4-12C5-4F01-9CF7-4C69FA7620AF}"/>
              </a:ext>
            </a:extLst>
          </p:cNvPr>
          <p:cNvSpPr/>
          <p:nvPr/>
        </p:nvSpPr>
        <p:spPr>
          <a:xfrm>
            <a:off x="2370426" y="3455239"/>
            <a:ext cx="1023122" cy="414147"/>
          </a:xfrm>
          <a:prstGeom prst="rect">
            <a:avLst/>
          </a:prstGeom>
          <a:noFill/>
          <a:ln w="38100">
            <a:solidFill>
              <a:srgbClr val="0680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a:extLst>
              <a:ext uri="{FF2B5EF4-FFF2-40B4-BE49-F238E27FC236}">
                <a16:creationId xmlns:a16="http://schemas.microsoft.com/office/drawing/2014/main" id="{5AC40608-4382-4F14-8399-12E06FFEEEE3}"/>
              </a:ext>
            </a:extLst>
          </p:cNvPr>
          <p:cNvSpPr txBox="1"/>
          <p:nvPr/>
        </p:nvSpPr>
        <p:spPr>
          <a:xfrm>
            <a:off x="2321817" y="3480842"/>
            <a:ext cx="1224136" cy="307777"/>
          </a:xfrm>
          <a:prstGeom prst="rect">
            <a:avLst/>
          </a:prstGeom>
          <a:noFill/>
        </p:spPr>
        <p:txBody>
          <a:bodyPr wrap="square" rtlCol="0">
            <a:spAutoFit/>
          </a:bodyPr>
          <a:lstStyle/>
          <a:p>
            <a:r>
              <a:rPr lang="de-DE" sz="1400" dirty="0"/>
              <a:t>Wechselzone</a:t>
            </a:r>
          </a:p>
        </p:txBody>
      </p:sp>
      <p:sp>
        <p:nvSpPr>
          <p:cNvPr id="39" name="Textfeld 38">
            <a:extLst>
              <a:ext uri="{FF2B5EF4-FFF2-40B4-BE49-F238E27FC236}">
                <a16:creationId xmlns:a16="http://schemas.microsoft.com/office/drawing/2014/main" id="{E9E4B5A2-84EB-4A0C-B77C-1FDD1AAF1EF1}"/>
              </a:ext>
            </a:extLst>
          </p:cNvPr>
          <p:cNvSpPr txBox="1"/>
          <p:nvPr/>
        </p:nvSpPr>
        <p:spPr>
          <a:xfrm>
            <a:off x="1364349" y="3120035"/>
            <a:ext cx="1309919" cy="276999"/>
          </a:xfrm>
          <a:prstGeom prst="rect">
            <a:avLst/>
          </a:prstGeom>
          <a:noFill/>
        </p:spPr>
        <p:txBody>
          <a:bodyPr wrap="square" rtlCol="0">
            <a:spAutoFit/>
          </a:bodyPr>
          <a:lstStyle/>
          <a:p>
            <a:r>
              <a:rPr lang="de-DE" sz="1200" dirty="0"/>
              <a:t>Mannschaftsbank</a:t>
            </a:r>
          </a:p>
        </p:txBody>
      </p:sp>
      <p:sp>
        <p:nvSpPr>
          <p:cNvPr id="40" name="Textfeld 39">
            <a:extLst>
              <a:ext uri="{FF2B5EF4-FFF2-40B4-BE49-F238E27FC236}">
                <a16:creationId xmlns:a16="http://schemas.microsoft.com/office/drawing/2014/main" id="{A2388848-6521-484A-B4BD-11B562E29F7E}"/>
              </a:ext>
            </a:extLst>
          </p:cNvPr>
          <p:cNvSpPr txBox="1"/>
          <p:nvPr/>
        </p:nvSpPr>
        <p:spPr>
          <a:xfrm>
            <a:off x="3107510" y="3112642"/>
            <a:ext cx="1309919" cy="276999"/>
          </a:xfrm>
          <a:prstGeom prst="rect">
            <a:avLst/>
          </a:prstGeom>
          <a:noFill/>
        </p:spPr>
        <p:txBody>
          <a:bodyPr wrap="square" rtlCol="0">
            <a:spAutoFit/>
          </a:bodyPr>
          <a:lstStyle/>
          <a:p>
            <a:r>
              <a:rPr lang="de-DE" sz="1200" dirty="0"/>
              <a:t>Mannschaftsbank</a:t>
            </a:r>
          </a:p>
        </p:txBody>
      </p:sp>
    </p:spTree>
    <p:extLst>
      <p:ext uri="{BB962C8B-B14F-4D97-AF65-F5344CB8AC3E}">
        <p14:creationId xmlns:p14="http://schemas.microsoft.com/office/powerpoint/2010/main" val="66148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5</a:t>
            </a:fld>
            <a:endParaRPr lang="de-DE"/>
          </a:p>
        </p:txBody>
      </p:sp>
      <p:sp>
        <p:nvSpPr>
          <p:cNvPr id="7" name="Rechteck 6"/>
          <p:cNvSpPr/>
          <p:nvPr/>
        </p:nvSpPr>
        <p:spPr>
          <a:xfrm>
            <a:off x="824626" y="512310"/>
            <a:ext cx="10996716" cy="3108543"/>
          </a:xfrm>
          <a:prstGeom prst="rect">
            <a:avLst/>
          </a:prstGeom>
        </p:spPr>
        <p:txBody>
          <a:bodyPr wrap="square">
            <a:spAutoFit/>
          </a:bodyPr>
          <a:lstStyle/>
          <a:p>
            <a:r>
              <a:rPr lang="de-DE" sz="2800" b="1" dirty="0" smtClean="0"/>
              <a:t>Schiedsrichter Bereiche Feld</a:t>
            </a:r>
          </a:p>
          <a:p>
            <a:endParaRPr lang="de-DE" sz="2800" b="1" dirty="0"/>
          </a:p>
          <a:p>
            <a:r>
              <a:rPr lang="de-DE" sz="2000" b="1" dirty="0" smtClean="0"/>
              <a:t>Merke – versuche das Spiel auf dich zukommen zu lassen</a:t>
            </a:r>
          </a:p>
          <a:p>
            <a:endParaRPr lang="de-DE" sz="2000" b="1" dirty="0"/>
          </a:p>
          <a:p>
            <a:r>
              <a:rPr lang="de-DE" sz="2000" b="1" dirty="0" smtClean="0"/>
              <a:t>Rechter Stürmer RS versucht von der Viertellinie in den Kreis in Richtung Tor zu gelangen, der linke Verteidiger LV begleitet ihn. Der Weg des Schiedsrichters S1 ist rückwärts d.h. die ganze Zeit zum Ball und Geschehen gerichtet ggf. bis auf die Grundlinie. Gleichzeitig rückt der Schiedsrichter S2 über die Mittellinie nach vorne, damit er ggf. Szenen in der linken Schusskreishälfte erkennen und anzuzeigen kann.</a:t>
            </a:r>
          </a:p>
        </p:txBody>
      </p:sp>
      <p:sp>
        <p:nvSpPr>
          <p:cNvPr id="8" name="Text Box 5"/>
          <p:cNvSpPr/>
          <p:nvPr/>
        </p:nvSpPr>
        <p:spPr>
          <a:xfrm>
            <a:off x="5061251" y="5612958"/>
            <a:ext cx="180722" cy="58068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6798" rIns="90004" bIns="46798" anchor="t" anchorCtr="0" compatLnSpc="0">
            <a:spAutoFit/>
          </a:bodyPr>
          <a:lstStyle/>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p:txBody>
      </p:sp>
      <p:sp>
        <p:nvSpPr>
          <p:cNvPr id="9" name="Freihandform 8"/>
          <p:cNvSpPr/>
          <p:nvPr/>
        </p:nvSpPr>
        <p:spPr>
          <a:xfrm>
            <a:off x="5239062" y="3277042"/>
            <a:ext cx="408605" cy="44838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6798" rIns="90004" bIns="46798" anchor="t" anchorCtr="0" compatLnSpc="0">
            <a:spAutoFit/>
          </a:bodyPr>
          <a:lstStyle/>
          <a:p>
            <a:pPr hangingPunct="0">
              <a:spcBef>
                <a:spcPts val="1500"/>
              </a:spcBef>
              <a:defRPr sz="1800" b="0" i="0" u="none" strike="noStrike" kern="0" cap="none" spc="0" baseline="0">
                <a:solidFill>
                  <a:srgbClr val="000000"/>
                </a:solidFill>
                <a:uFillTx/>
              </a:defRPr>
            </a:pPr>
            <a:r>
              <a:rPr lang="de-DE" sz="2400" b="1">
                <a:solidFill>
                  <a:srgbClr val="FFFFFF"/>
                </a:solidFill>
                <a:latin typeface="Times New Roman" pitchFamily="18"/>
                <a:ea typeface="Lucida Sans Unicode" pitchFamily="2"/>
                <a:cs typeface="Tahoma" pitchFamily="2"/>
              </a:rPr>
              <a:t>O</a:t>
            </a:r>
          </a:p>
        </p:txBody>
      </p:sp>
      <p:pic>
        <p:nvPicPr>
          <p:cNvPr id="10" name="Grafik 9"/>
          <p:cNvPicPr>
            <a:picLocks noChangeAspect="1"/>
          </p:cNvPicPr>
          <p:nvPr/>
        </p:nvPicPr>
        <p:blipFill rotWithShape="1">
          <a:blip r:embed="rId3" cstate="print">
            <a:extLst>
              <a:ext uri="{28A0092B-C50C-407E-A947-70E740481C1C}">
                <a14:useLocalDpi xmlns:a14="http://schemas.microsoft.com/office/drawing/2010/main"/>
              </a:ext>
            </a:extLst>
          </a:blip>
          <a:srcRect l="1507" t="2725" r="1602" b="1774"/>
          <a:stretch/>
        </p:blipFill>
        <p:spPr>
          <a:xfrm>
            <a:off x="3339375" y="3508668"/>
            <a:ext cx="4055348" cy="2677766"/>
          </a:xfrm>
          <a:prstGeom prst="rect">
            <a:avLst/>
          </a:prstGeom>
          <a:solidFill>
            <a:srgbClr val="FFFF00">
              <a:alpha val="34000"/>
            </a:srgbClr>
          </a:solidFill>
        </p:spPr>
      </p:pic>
      <p:cxnSp>
        <p:nvCxnSpPr>
          <p:cNvPr id="13" name="Gerader Verbinder 12"/>
          <p:cNvCxnSpPr>
            <a:cxnSpLocks/>
          </p:cNvCxnSpPr>
          <p:nvPr/>
        </p:nvCxnSpPr>
        <p:spPr>
          <a:xfrm flipH="1">
            <a:off x="3704093" y="3910428"/>
            <a:ext cx="3244146" cy="19092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flipH="1">
            <a:off x="3455555" y="3822921"/>
            <a:ext cx="443783" cy="52022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flipV="1">
            <a:off x="4672552" y="5571940"/>
            <a:ext cx="1118648" cy="1976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Gleichschenkliges Dreieck 15"/>
          <p:cNvSpPr/>
          <p:nvPr/>
        </p:nvSpPr>
        <p:spPr>
          <a:xfrm rot="16200000">
            <a:off x="4381440" y="3253843"/>
            <a:ext cx="1903573" cy="3228562"/>
          </a:xfrm>
          <a:prstGeom prst="triangle">
            <a:avLst>
              <a:gd name="adj" fmla="val 0"/>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cxnSp>
        <p:nvCxnSpPr>
          <p:cNvPr id="17" name="Gerader Verbinder 16"/>
          <p:cNvCxnSpPr>
            <a:cxnSpLocks/>
          </p:cNvCxnSpPr>
          <p:nvPr/>
        </p:nvCxnSpPr>
        <p:spPr>
          <a:xfrm>
            <a:off x="6948239" y="3910428"/>
            <a:ext cx="3570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p:nvCxnSpPr>
        <p:spPr>
          <a:xfrm flipH="1">
            <a:off x="3416947" y="5812672"/>
            <a:ext cx="3029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6947505" y="3910429"/>
            <a:ext cx="365451" cy="2229653"/>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0" name="Textfeld 19"/>
          <p:cNvSpPr txBox="1"/>
          <p:nvPr/>
        </p:nvSpPr>
        <p:spPr>
          <a:xfrm>
            <a:off x="5806052" y="5345551"/>
            <a:ext cx="642938" cy="502908"/>
          </a:xfrm>
          <a:prstGeom prst="rect">
            <a:avLst/>
          </a:prstGeom>
          <a:noFill/>
        </p:spPr>
        <p:txBody>
          <a:bodyPr wrap="square" lIns="71323" tIns="35662" rIns="71323" bIns="35662" rtlCol="0">
            <a:spAutoFit/>
          </a:bodyPr>
          <a:lstStyle/>
          <a:p>
            <a:r>
              <a:rPr lang="de-DE" sz="2800" dirty="0">
                <a:solidFill>
                  <a:srgbClr val="00B050"/>
                </a:solidFill>
              </a:rPr>
              <a:t>S2</a:t>
            </a:r>
          </a:p>
        </p:txBody>
      </p:sp>
      <p:sp>
        <p:nvSpPr>
          <p:cNvPr id="22" name="Rechteck 21"/>
          <p:cNvSpPr/>
          <p:nvPr/>
        </p:nvSpPr>
        <p:spPr>
          <a:xfrm>
            <a:off x="3420132" y="5819664"/>
            <a:ext cx="3530558" cy="320418"/>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5" name="Gleichschenkliges Dreieck 24"/>
          <p:cNvSpPr/>
          <p:nvPr/>
        </p:nvSpPr>
        <p:spPr>
          <a:xfrm flipV="1">
            <a:off x="3711800" y="3918358"/>
            <a:ext cx="3233255" cy="1888708"/>
          </a:xfrm>
          <a:prstGeom prst="triangle">
            <a:avLst>
              <a:gd name="adj" fmla="val 0"/>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sp>
        <p:nvSpPr>
          <p:cNvPr id="26" name="Textfeld 25"/>
          <p:cNvSpPr txBox="1"/>
          <p:nvPr/>
        </p:nvSpPr>
        <p:spPr>
          <a:xfrm>
            <a:off x="3802772" y="3539658"/>
            <a:ext cx="570830" cy="502908"/>
          </a:xfrm>
          <a:prstGeom prst="rect">
            <a:avLst/>
          </a:prstGeom>
          <a:noFill/>
        </p:spPr>
        <p:txBody>
          <a:bodyPr wrap="square" lIns="71323" tIns="35662" rIns="71323" bIns="35662" rtlCol="0">
            <a:spAutoFit/>
          </a:bodyPr>
          <a:lstStyle/>
          <a:p>
            <a:r>
              <a:rPr lang="de-DE" sz="2800" dirty="0">
                <a:solidFill>
                  <a:srgbClr val="00B050"/>
                </a:solidFill>
              </a:rPr>
              <a:t>S1</a:t>
            </a:r>
          </a:p>
        </p:txBody>
      </p:sp>
      <p:sp>
        <p:nvSpPr>
          <p:cNvPr id="27" name="Ellipse 26"/>
          <p:cNvSpPr/>
          <p:nvPr/>
        </p:nvSpPr>
        <p:spPr>
          <a:xfrm flipV="1">
            <a:off x="5325150" y="4805574"/>
            <a:ext cx="65598" cy="635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8" name="Rechteck 27"/>
          <p:cNvSpPr/>
          <p:nvPr/>
        </p:nvSpPr>
        <p:spPr>
          <a:xfrm>
            <a:off x="3413800" y="3548254"/>
            <a:ext cx="3891445" cy="367573"/>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1" name="Rechteck 30"/>
          <p:cNvSpPr/>
          <p:nvPr/>
        </p:nvSpPr>
        <p:spPr>
          <a:xfrm>
            <a:off x="3437124" y="3915827"/>
            <a:ext cx="271493" cy="1891239"/>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3" name="Rechteck 32"/>
          <p:cNvSpPr/>
          <p:nvPr/>
        </p:nvSpPr>
        <p:spPr>
          <a:xfrm>
            <a:off x="4477365" y="4343147"/>
            <a:ext cx="1761168" cy="104379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40"/>
          <p:cNvSpPr txBox="1"/>
          <p:nvPr/>
        </p:nvSpPr>
        <p:spPr>
          <a:xfrm>
            <a:off x="4343526" y="3475702"/>
            <a:ext cx="570830" cy="502908"/>
          </a:xfrm>
          <a:prstGeom prst="rect">
            <a:avLst/>
          </a:prstGeom>
          <a:noFill/>
        </p:spPr>
        <p:txBody>
          <a:bodyPr wrap="square" lIns="71323" tIns="35662" rIns="71323" bIns="35662" rtlCol="0">
            <a:spAutoFit/>
          </a:bodyPr>
          <a:lstStyle/>
          <a:p>
            <a:r>
              <a:rPr lang="de-DE" sz="2800" dirty="0" smtClean="0">
                <a:solidFill>
                  <a:srgbClr val="00B0F0"/>
                </a:solidFill>
              </a:rPr>
              <a:t>RS</a:t>
            </a:r>
            <a:endParaRPr lang="de-DE" sz="2800" dirty="0">
              <a:solidFill>
                <a:srgbClr val="00B0F0"/>
              </a:solidFill>
            </a:endParaRPr>
          </a:p>
        </p:txBody>
      </p:sp>
      <p:sp>
        <p:nvSpPr>
          <p:cNvPr id="42" name="Textfeld 41"/>
          <p:cNvSpPr txBox="1"/>
          <p:nvPr/>
        </p:nvSpPr>
        <p:spPr>
          <a:xfrm>
            <a:off x="4350841" y="3749858"/>
            <a:ext cx="570830" cy="502908"/>
          </a:xfrm>
          <a:prstGeom prst="rect">
            <a:avLst/>
          </a:prstGeom>
          <a:noFill/>
        </p:spPr>
        <p:txBody>
          <a:bodyPr wrap="square" lIns="71323" tIns="35662" rIns="71323" bIns="35662" rtlCol="0">
            <a:spAutoFit/>
          </a:bodyPr>
          <a:lstStyle/>
          <a:p>
            <a:r>
              <a:rPr lang="de-DE" sz="2800" dirty="0" smtClean="0"/>
              <a:t>LV</a:t>
            </a:r>
            <a:endParaRPr lang="de-DE" sz="2800" dirty="0"/>
          </a:p>
        </p:txBody>
      </p:sp>
      <p:cxnSp>
        <p:nvCxnSpPr>
          <p:cNvPr id="45" name="Gerade Verbindung mit Pfeil 44"/>
          <p:cNvCxnSpPr/>
          <p:nvPr/>
        </p:nvCxnSpPr>
        <p:spPr>
          <a:xfrm flipH="1">
            <a:off x="3858928" y="3795873"/>
            <a:ext cx="481585" cy="586334"/>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a:stCxn id="42" idx="1"/>
          </p:cNvCxnSpPr>
          <p:nvPr/>
        </p:nvCxnSpPr>
        <p:spPr>
          <a:xfrm flipH="1">
            <a:off x="3975586" y="4001312"/>
            <a:ext cx="375255" cy="3878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539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6</a:t>
            </a:fld>
            <a:endParaRPr lang="de-DE"/>
          </a:p>
        </p:txBody>
      </p:sp>
      <p:sp>
        <p:nvSpPr>
          <p:cNvPr id="7" name="Rechteck 6"/>
          <p:cNvSpPr/>
          <p:nvPr/>
        </p:nvSpPr>
        <p:spPr>
          <a:xfrm>
            <a:off x="824626" y="512310"/>
            <a:ext cx="11084316" cy="3108543"/>
          </a:xfrm>
          <a:prstGeom prst="rect">
            <a:avLst/>
          </a:prstGeom>
        </p:spPr>
        <p:txBody>
          <a:bodyPr wrap="none">
            <a:spAutoFit/>
          </a:bodyPr>
          <a:lstStyle/>
          <a:p>
            <a:r>
              <a:rPr lang="de-DE" sz="2800" b="1" dirty="0" smtClean="0"/>
              <a:t>Schiedsrichter Bereiche Feld</a:t>
            </a:r>
          </a:p>
          <a:p>
            <a:endParaRPr lang="de-DE" sz="2800" b="1" dirty="0"/>
          </a:p>
          <a:p>
            <a:r>
              <a:rPr lang="de-DE" sz="2000" b="1" dirty="0" smtClean="0"/>
              <a:t>Merke – zeigst du auf dem Feld zwei </a:t>
            </a:r>
            <a:r>
              <a:rPr lang="de-DE" sz="2000" b="1" dirty="0" smtClean="0"/>
              <a:t>bis drei Mal eindeutig eine </a:t>
            </a:r>
            <a:r>
              <a:rPr lang="de-DE" sz="2000" b="1" dirty="0" smtClean="0"/>
              <a:t>Entscheidung im Kreis deines Partners</a:t>
            </a:r>
          </a:p>
          <a:p>
            <a:r>
              <a:rPr lang="de-DE" sz="2000" b="1" dirty="0"/>
              <a:t> </a:t>
            </a:r>
            <a:r>
              <a:rPr lang="de-DE" sz="2000" b="1" dirty="0" smtClean="0"/>
              <a:t>               (z.B. Ecke oder Freischlag für den Verteidiger) an und er sieht es nicht.</a:t>
            </a:r>
          </a:p>
          <a:p>
            <a:r>
              <a:rPr lang="de-DE" sz="2000" b="1" dirty="0"/>
              <a:t> </a:t>
            </a:r>
            <a:r>
              <a:rPr lang="de-DE" sz="2000" b="1" dirty="0" smtClean="0"/>
              <a:t>               Zeitstopp und kurze Rücksprache – oder in die Rücksprache der Viertelpause legen</a:t>
            </a:r>
            <a:r>
              <a:rPr lang="de-DE" sz="2000" b="1" dirty="0" smtClean="0"/>
              <a:t>.</a:t>
            </a:r>
          </a:p>
          <a:p>
            <a:r>
              <a:rPr lang="de-DE" sz="2000" b="1" dirty="0"/>
              <a:t>	</a:t>
            </a:r>
            <a:r>
              <a:rPr lang="de-DE" sz="2000" b="1" dirty="0" smtClean="0"/>
              <a:t>Dies soll eine absolute Ausnahme sein!</a:t>
            </a:r>
            <a:endParaRPr lang="de-DE" sz="2000" b="1" dirty="0" smtClean="0"/>
          </a:p>
          <a:p>
            <a:r>
              <a:rPr lang="de-DE" sz="2000" b="1" dirty="0" smtClean="0"/>
              <a:t>Merke – je mehr ihr kommuniziert, umso mehr seid ihr als Team </a:t>
            </a:r>
            <a:r>
              <a:rPr lang="de-DE" sz="2000" b="1" dirty="0" smtClean="0"/>
              <a:t>wahrnehmbar.</a:t>
            </a:r>
            <a:endParaRPr lang="de-DE" sz="2000" b="1" dirty="0" smtClean="0"/>
          </a:p>
          <a:p>
            <a:r>
              <a:rPr lang="de-DE" sz="2000" b="1" dirty="0" smtClean="0"/>
              <a:t>Merke – Entscheidungen können unter euch Schiedsrichtern </a:t>
            </a:r>
            <a:r>
              <a:rPr lang="de-DE" sz="2000" b="1" dirty="0" smtClean="0"/>
              <a:t>in Ausnahmefällen auch </a:t>
            </a:r>
            <a:r>
              <a:rPr lang="de-DE" sz="2000" b="1" dirty="0" smtClean="0"/>
              <a:t>mal bei </a:t>
            </a:r>
            <a:r>
              <a:rPr lang="de-DE" sz="2000" b="1" dirty="0" smtClean="0"/>
              <a:t>Zeitstopp</a:t>
            </a:r>
          </a:p>
          <a:p>
            <a:r>
              <a:rPr lang="de-DE" sz="2000" b="1" dirty="0"/>
              <a:t>	</a:t>
            </a:r>
            <a:r>
              <a:rPr lang="de-DE" sz="2000" b="1" dirty="0" smtClean="0"/>
              <a:t>kurz </a:t>
            </a:r>
            <a:r>
              <a:rPr lang="de-DE" sz="2000" b="1" dirty="0" smtClean="0"/>
              <a:t>besprochen werden!</a:t>
            </a:r>
          </a:p>
        </p:txBody>
      </p:sp>
      <p:sp>
        <p:nvSpPr>
          <p:cNvPr id="8" name="Text Box 5"/>
          <p:cNvSpPr/>
          <p:nvPr/>
        </p:nvSpPr>
        <p:spPr>
          <a:xfrm>
            <a:off x="2578028" y="5756852"/>
            <a:ext cx="180722" cy="58068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6798" rIns="90004" bIns="46798" anchor="t" anchorCtr="0" compatLnSpc="0">
            <a:spAutoFit/>
          </a:bodyPr>
          <a:lstStyle/>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p:txBody>
      </p:sp>
      <p:sp>
        <p:nvSpPr>
          <p:cNvPr id="9" name="Freihandform 8"/>
          <p:cNvSpPr/>
          <p:nvPr/>
        </p:nvSpPr>
        <p:spPr>
          <a:xfrm>
            <a:off x="2755839" y="3420936"/>
            <a:ext cx="408605" cy="44838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6798" rIns="90004" bIns="46798" anchor="t" anchorCtr="0" compatLnSpc="0">
            <a:spAutoFit/>
          </a:bodyPr>
          <a:lstStyle/>
          <a:p>
            <a:pPr hangingPunct="0">
              <a:spcBef>
                <a:spcPts val="1500"/>
              </a:spcBef>
              <a:defRPr sz="1800" b="0" i="0" u="none" strike="noStrike" kern="0" cap="none" spc="0" baseline="0">
                <a:solidFill>
                  <a:srgbClr val="000000"/>
                </a:solidFill>
                <a:uFillTx/>
              </a:defRPr>
            </a:pPr>
            <a:r>
              <a:rPr lang="de-DE" sz="2400" b="1">
                <a:solidFill>
                  <a:srgbClr val="FFFFFF"/>
                </a:solidFill>
                <a:latin typeface="Times New Roman" pitchFamily="18"/>
                <a:ea typeface="Lucida Sans Unicode" pitchFamily="2"/>
                <a:cs typeface="Tahoma" pitchFamily="2"/>
              </a:rPr>
              <a:t>O</a:t>
            </a:r>
          </a:p>
        </p:txBody>
      </p:sp>
      <p:pic>
        <p:nvPicPr>
          <p:cNvPr id="10" name="Grafik 9"/>
          <p:cNvPicPr>
            <a:picLocks noChangeAspect="1"/>
          </p:cNvPicPr>
          <p:nvPr/>
        </p:nvPicPr>
        <p:blipFill rotWithShape="1">
          <a:blip r:embed="rId3" cstate="print">
            <a:extLst>
              <a:ext uri="{28A0092B-C50C-407E-A947-70E740481C1C}">
                <a14:useLocalDpi xmlns:a14="http://schemas.microsoft.com/office/drawing/2010/main"/>
              </a:ext>
            </a:extLst>
          </a:blip>
          <a:srcRect l="1507" t="2725" r="1602" b="1774"/>
          <a:stretch/>
        </p:blipFill>
        <p:spPr>
          <a:xfrm>
            <a:off x="856152" y="3652562"/>
            <a:ext cx="4055348" cy="2677766"/>
          </a:xfrm>
          <a:prstGeom prst="rect">
            <a:avLst/>
          </a:prstGeom>
          <a:solidFill>
            <a:srgbClr val="FFFF00">
              <a:alpha val="34000"/>
            </a:srgbClr>
          </a:solidFill>
        </p:spPr>
      </p:pic>
      <p:cxnSp>
        <p:nvCxnSpPr>
          <p:cNvPr id="13" name="Gerader Verbinder 12"/>
          <p:cNvCxnSpPr>
            <a:cxnSpLocks/>
          </p:cNvCxnSpPr>
          <p:nvPr/>
        </p:nvCxnSpPr>
        <p:spPr>
          <a:xfrm flipH="1">
            <a:off x="1220870" y="4054322"/>
            <a:ext cx="3244146" cy="19092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a:stCxn id="32" idx="0"/>
          </p:cNvCxnSpPr>
          <p:nvPr/>
        </p:nvCxnSpPr>
        <p:spPr>
          <a:xfrm>
            <a:off x="838200" y="3978183"/>
            <a:ext cx="4469" cy="7489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H="1" flipV="1">
            <a:off x="4879592" y="5279780"/>
            <a:ext cx="734" cy="76159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Gleichschenkliges Dreieck 15"/>
          <p:cNvSpPr/>
          <p:nvPr/>
        </p:nvSpPr>
        <p:spPr>
          <a:xfrm rot="16200000">
            <a:off x="1898217" y="3397737"/>
            <a:ext cx="1903573" cy="3228562"/>
          </a:xfrm>
          <a:prstGeom prst="triangle">
            <a:avLst>
              <a:gd name="adj" fmla="val 0"/>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cxnSp>
        <p:nvCxnSpPr>
          <p:cNvPr id="17" name="Gerader Verbinder 16"/>
          <p:cNvCxnSpPr>
            <a:cxnSpLocks/>
          </p:cNvCxnSpPr>
          <p:nvPr/>
        </p:nvCxnSpPr>
        <p:spPr>
          <a:xfrm>
            <a:off x="4465016" y="4054322"/>
            <a:ext cx="3570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p:nvCxnSpPr>
        <p:spPr>
          <a:xfrm flipH="1">
            <a:off x="933724" y="5956566"/>
            <a:ext cx="3029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4464282" y="4054323"/>
            <a:ext cx="365451" cy="2229653"/>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0" name="Textfeld 19"/>
          <p:cNvSpPr txBox="1"/>
          <p:nvPr/>
        </p:nvSpPr>
        <p:spPr>
          <a:xfrm>
            <a:off x="3769709" y="5424949"/>
            <a:ext cx="642938" cy="502908"/>
          </a:xfrm>
          <a:prstGeom prst="rect">
            <a:avLst/>
          </a:prstGeom>
          <a:noFill/>
        </p:spPr>
        <p:txBody>
          <a:bodyPr wrap="square" lIns="71323" tIns="35662" rIns="71323" bIns="35662" rtlCol="0">
            <a:spAutoFit/>
          </a:bodyPr>
          <a:lstStyle/>
          <a:p>
            <a:r>
              <a:rPr lang="de-DE" sz="2800" dirty="0">
                <a:solidFill>
                  <a:srgbClr val="00B050"/>
                </a:solidFill>
              </a:rPr>
              <a:t>S2</a:t>
            </a:r>
          </a:p>
        </p:txBody>
      </p:sp>
      <p:cxnSp>
        <p:nvCxnSpPr>
          <p:cNvPr id="21" name="Gerade Verbindung mit Pfeil 20"/>
          <p:cNvCxnSpPr/>
          <p:nvPr/>
        </p:nvCxnSpPr>
        <p:spPr>
          <a:xfrm flipH="1">
            <a:off x="4161253" y="5371673"/>
            <a:ext cx="459575" cy="736638"/>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hteck 21"/>
          <p:cNvSpPr/>
          <p:nvPr/>
        </p:nvSpPr>
        <p:spPr>
          <a:xfrm>
            <a:off x="936909" y="5963558"/>
            <a:ext cx="3530558" cy="320418"/>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cxnSp>
        <p:nvCxnSpPr>
          <p:cNvPr id="23" name="Gerade Verbindung mit Pfeil 22"/>
          <p:cNvCxnSpPr/>
          <p:nvPr/>
        </p:nvCxnSpPr>
        <p:spPr>
          <a:xfrm flipH="1">
            <a:off x="2066676" y="6175504"/>
            <a:ext cx="2650893" cy="847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Bogen 23"/>
          <p:cNvSpPr/>
          <p:nvPr/>
        </p:nvSpPr>
        <p:spPr>
          <a:xfrm rot="5400000">
            <a:off x="4575823" y="5869205"/>
            <a:ext cx="283191" cy="324347"/>
          </a:xfrm>
          <a:prstGeom prst="arc">
            <a:avLst/>
          </a:prstGeom>
          <a:ln w="28575"/>
        </p:spPr>
        <p:style>
          <a:lnRef idx="1">
            <a:schemeClr val="accent1"/>
          </a:lnRef>
          <a:fillRef idx="0">
            <a:schemeClr val="accent1"/>
          </a:fillRef>
          <a:effectRef idx="0">
            <a:schemeClr val="accent1"/>
          </a:effectRef>
          <a:fontRef idx="minor">
            <a:schemeClr val="tx1"/>
          </a:fontRef>
        </p:style>
        <p:txBody>
          <a:bodyPr lIns="71323" tIns="35662" rIns="71323" bIns="35662" rtlCol="0" anchor="ctr"/>
          <a:lstStyle/>
          <a:p>
            <a:pPr algn="ctr"/>
            <a:endParaRPr lang="de-DE"/>
          </a:p>
        </p:txBody>
      </p:sp>
      <p:sp>
        <p:nvSpPr>
          <p:cNvPr id="25" name="Gleichschenkliges Dreieck 24"/>
          <p:cNvSpPr/>
          <p:nvPr/>
        </p:nvSpPr>
        <p:spPr>
          <a:xfrm flipV="1">
            <a:off x="1228577" y="4062252"/>
            <a:ext cx="3233255" cy="1888708"/>
          </a:xfrm>
          <a:prstGeom prst="triangle">
            <a:avLst>
              <a:gd name="adj" fmla="val 0"/>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sp>
        <p:nvSpPr>
          <p:cNvPr id="26" name="Textfeld 25"/>
          <p:cNvSpPr txBox="1"/>
          <p:nvPr/>
        </p:nvSpPr>
        <p:spPr>
          <a:xfrm>
            <a:off x="1564205" y="4045117"/>
            <a:ext cx="570830" cy="502908"/>
          </a:xfrm>
          <a:prstGeom prst="rect">
            <a:avLst/>
          </a:prstGeom>
          <a:noFill/>
        </p:spPr>
        <p:txBody>
          <a:bodyPr wrap="square" lIns="71323" tIns="35662" rIns="71323" bIns="35662" rtlCol="0">
            <a:spAutoFit/>
          </a:bodyPr>
          <a:lstStyle/>
          <a:p>
            <a:r>
              <a:rPr lang="de-DE" sz="2800" dirty="0">
                <a:solidFill>
                  <a:srgbClr val="00B050"/>
                </a:solidFill>
              </a:rPr>
              <a:t>S1</a:t>
            </a:r>
          </a:p>
        </p:txBody>
      </p:sp>
      <p:sp>
        <p:nvSpPr>
          <p:cNvPr id="27" name="Ellipse 26"/>
          <p:cNvSpPr/>
          <p:nvPr/>
        </p:nvSpPr>
        <p:spPr>
          <a:xfrm flipV="1">
            <a:off x="2841927" y="4949468"/>
            <a:ext cx="65598" cy="635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8" name="Rechteck 27"/>
          <p:cNvSpPr/>
          <p:nvPr/>
        </p:nvSpPr>
        <p:spPr>
          <a:xfrm>
            <a:off x="930577" y="3692148"/>
            <a:ext cx="3891445" cy="367573"/>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cxnSp>
        <p:nvCxnSpPr>
          <p:cNvPr id="29" name="Gerade Verbindung mit Pfeil 28"/>
          <p:cNvCxnSpPr/>
          <p:nvPr/>
        </p:nvCxnSpPr>
        <p:spPr>
          <a:xfrm>
            <a:off x="981766" y="3829552"/>
            <a:ext cx="278070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flipH="1">
            <a:off x="1287124" y="3878937"/>
            <a:ext cx="459575" cy="736638"/>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953901" y="4059721"/>
            <a:ext cx="271493" cy="1891239"/>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2" name="Bogen 31"/>
          <p:cNvSpPr/>
          <p:nvPr/>
        </p:nvSpPr>
        <p:spPr>
          <a:xfrm rot="16200000">
            <a:off x="833135" y="3834617"/>
            <a:ext cx="297263" cy="287133"/>
          </a:xfrm>
          <a:prstGeom prst="arc">
            <a:avLst/>
          </a:prstGeom>
          <a:ln w="28575"/>
        </p:spPr>
        <p:style>
          <a:lnRef idx="1">
            <a:schemeClr val="accent1"/>
          </a:lnRef>
          <a:fillRef idx="0">
            <a:schemeClr val="accent1"/>
          </a:fillRef>
          <a:effectRef idx="0">
            <a:schemeClr val="accent1"/>
          </a:effectRef>
          <a:fontRef idx="minor">
            <a:schemeClr val="tx1"/>
          </a:fontRef>
        </p:style>
        <p:txBody>
          <a:bodyPr lIns="71323" tIns="35662" rIns="71323" bIns="35662" rtlCol="0" anchor="ctr"/>
          <a:lstStyle/>
          <a:p>
            <a:pPr algn="ctr"/>
            <a:endParaRPr lang="de-DE"/>
          </a:p>
        </p:txBody>
      </p:sp>
      <p:sp>
        <p:nvSpPr>
          <p:cNvPr id="33" name="Rechteck 32"/>
          <p:cNvSpPr/>
          <p:nvPr/>
        </p:nvSpPr>
        <p:spPr>
          <a:xfrm>
            <a:off x="1994142" y="4487041"/>
            <a:ext cx="1761168" cy="104379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0628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7</a:t>
            </a:fld>
            <a:endParaRPr lang="de-DE"/>
          </a:p>
        </p:txBody>
      </p:sp>
      <p:sp>
        <p:nvSpPr>
          <p:cNvPr id="7" name="Rechteck 6"/>
          <p:cNvSpPr/>
          <p:nvPr/>
        </p:nvSpPr>
        <p:spPr>
          <a:xfrm>
            <a:off x="824626" y="512310"/>
            <a:ext cx="11698972" cy="3108543"/>
          </a:xfrm>
          <a:prstGeom prst="rect">
            <a:avLst/>
          </a:prstGeom>
        </p:spPr>
        <p:txBody>
          <a:bodyPr wrap="none">
            <a:spAutoFit/>
          </a:bodyPr>
          <a:lstStyle/>
          <a:p>
            <a:r>
              <a:rPr lang="de-DE" sz="2800" b="1" dirty="0" smtClean="0"/>
              <a:t>Schiedsrichter Bereiche Feld</a:t>
            </a:r>
          </a:p>
          <a:p>
            <a:endParaRPr lang="de-DE" sz="2800" b="1" dirty="0"/>
          </a:p>
          <a:p>
            <a:r>
              <a:rPr lang="de-DE" sz="2000" b="1" dirty="0" smtClean="0"/>
              <a:t>Merke – bei der Ecke steht der freigebende Schiedsrichter schon im Kreis. Und pfeift die Freigabe an.</a:t>
            </a:r>
          </a:p>
          <a:p>
            <a:r>
              <a:rPr lang="de-DE" sz="2000" b="1" dirty="0"/>
              <a:t> </a:t>
            </a:r>
            <a:r>
              <a:rPr lang="de-DE" sz="2000" b="1" dirty="0" smtClean="0"/>
              <a:t>               Die angreifende Mannschaft hat ja die Absicht ein Tor zu erzielen.</a:t>
            </a:r>
          </a:p>
          <a:p>
            <a:r>
              <a:rPr lang="de-DE" sz="2000" b="1" dirty="0"/>
              <a:t> </a:t>
            </a:r>
            <a:r>
              <a:rPr lang="de-DE" sz="2000" b="1" dirty="0" smtClean="0"/>
              <a:t>               Freigabe erst, wenn die Spieler beider Mannschaften für die Ausführung vorbereitet sind.</a:t>
            </a:r>
          </a:p>
          <a:p>
            <a:r>
              <a:rPr lang="de-DE" sz="2000" b="1" dirty="0"/>
              <a:t> </a:t>
            </a:r>
            <a:r>
              <a:rPr lang="de-DE" sz="2000" b="1" dirty="0" smtClean="0"/>
              <a:t>               Ihr könnt nicht freigeben, wenn sich die verteidigende Mannschaft noch aufstellt!</a:t>
            </a:r>
          </a:p>
          <a:p>
            <a:r>
              <a:rPr lang="de-DE" sz="2000" b="1" dirty="0" smtClean="0"/>
              <a:t>                Der nicht-freigebende Schiedsrichter steht zentral zwischen Viertellinie und Mittellinie</a:t>
            </a:r>
          </a:p>
          <a:p>
            <a:r>
              <a:rPr lang="de-DE" sz="2000" b="1" dirty="0"/>
              <a:t> </a:t>
            </a:r>
            <a:r>
              <a:rPr lang="de-DE" sz="2000" b="1" dirty="0" smtClean="0"/>
              <a:t>               und schaut, ob der erste hohe Schuss in Richtung Tor geht oder ggf. als gefährlich neben das Tor.</a:t>
            </a:r>
          </a:p>
          <a:p>
            <a:r>
              <a:rPr lang="de-DE" sz="2000" b="1" dirty="0"/>
              <a:t> </a:t>
            </a:r>
            <a:r>
              <a:rPr lang="de-DE" sz="2000" b="1" dirty="0" smtClean="0"/>
              <a:t>               Auch prüft er das Verhalten der hinter der zweiten Viertellinie stehenden Verteidiger.</a:t>
            </a:r>
          </a:p>
        </p:txBody>
      </p:sp>
      <p:sp>
        <p:nvSpPr>
          <p:cNvPr id="8" name="Text Box 5"/>
          <p:cNvSpPr/>
          <p:nvPr/>
        </p:nvSpPr>
        <p:spPr>
          <a:xfrm>
            <a:off x="2578028" y="5625640"/>
            <a:ext cx="180722" cy="58068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6798" rIns="90004" bIns="46798" anchor="t" anchorCtr="0" compatLnSpc="0">
            <a:spAutoFit/>
          </a:bodyPr>
          <a:lstStyle/>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a:p>
            <a:pPr hangingPunct="0">
              <a:defRPr sz="1800" b="0" i="0" u="none" strike="noStrike" kern="0" cap="none" spc="0" baseline="0">
                <a:solidFill>
                  <a:srgbClr val="000000"/>
                </a:solidFill>
                <a:uFillTx/>
              </a:defRPr>
            </a:pPr>
            <a:endParaRPr lang="de-DE" sz="1600">
              <a:solidFill>
                <a:srgbClr val="003399"/>
              </a:solidFill>
              <a:latin typeface="Arial Narrow" pitchFamily="34"/>
              <a:ea typeface="Lucida Sans Unicode" pitchFamily="2"/>
              <a:cs typeface="Tahoma" pitchFamily="2"/>
            </a:endParaRPr>
          </a:p>
        </p:txBody>
      </p:sp>
      <p:sp>
        <p:nvSpPr>
          <p:cNvPr id="9" name="Freihandform 8"/>
          <p:cNvSpPr/>
          <p:nvPr/>
        </p:nvSpPr>
        <p:spPr>
          <a:xfrm>
            <a:off x="2755839" y="3289724"/>
            <a:ext cx="408605" cy="44838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a:noFill/>
            <a:prstDash val="solid"/>
          </a:ln>
        </p:spPr>
        <p:txBody>
          <a:bodyPr vert="horz" wrap="square" lIns="90004" tIns="46798" rIns="90004" bIns="46798" anchor="t" anchorCtr="0" compatLnSpc="0">
            <a:spAutoFit/>
          </a:bodyPr>
          <a:lstStyle/>
          <a:p>
            <a:pPr hangingPunct="0">
              <a:spcBef>
                <a:spcPts val="1500"/>
              </a:spcBef>
              <a:defRPr sz="1800" b="0" i="0" u="none" strike="noStrike" kern="0" cap="none" spc="0" baseline="0">
                <a:solidFill>
                  <a:srgbClr val="000000"/>
                </a:solidFill>
                <a:uFillTx/>
              </a:defRPr>
            </a:pPr>
            <a:r>
              <a:rPr lang="de-DE" sz="2400" b="1">
                <a:solidFill>
                  <a:srgbClr val="FFFFFF"/>
                </a:solidFill>
                <a:latin typeface="Times New Roman" pitchFamily="18"/>
                <a:ea typeface="Lucida Sans Unicode" pitchFamily="2"/>
                <a:cs typeface="Tahoma" pitchFamily="2"/>
              </a:rPr>
              <a:t>O</a:t>
            </a:r>
          </a:p>
        </p:txBody>
      </p:sp>
      <p:pic>
        <p:nvPicPr>
          <p:cNvPr id="10" name="Grafik 9"/>
          <p:cNvPicPr>
            <a:picLocks noChangeAspect="1"/>
          </p:cNvPicPr>
          <p:nvPr/>
        </p:nvPicPr>
        <p:blipFill rotWithShape="1">
          <a:blip r:embed="rId3" cstate="print">
            <a:extLst>
              <a:ext uri="{28A0092B-C50C-407E-A947-70E740481C1C}">
                <a14:useLocalDpi xmlns:a14="http://schemas.microsoft.com/office/drawing/2010/main"/>
              </a:ext>
            </a:extLst>
          </a:blip>
          <a:srcRect l="1507" t="2725" r="1602" b="1774"/>
          <a:stretch/>
        </p:blipFill>
        <p:spPr>
          <a:xfrm>
            <a:off x="856152" y="3521350"/>
            <a:ext cx="4055348" cy="2677766"/>
          </a:xfrm>
          <a:prstGeom prst="rect">
            <a:avLst/>
          </a:prstGeom>
          <a:solidFill>
            <a:srgbClr val="FFFF00">
              <a:alpha val="34000"/>
            </a:srgbClr>
          </a:solidFill>
        </p:spPr>
      </p:pic>
      <p:cxnSp>
        <p:nvCxnSpPr>
          <p:cNvPr id="13" name="Gerader Verbinder 12"/>
          <p:cNvCxnSpPr>
            <a:cxnSpLocks/>
          </p:cNvCxnSpPr>
          <p:nvPr/>
        </p:nvCxnSpPr>
        <p:spPr>
          <a:xfrm flipH="1">
            <a:off x="1220870" y="3923110"/>
            <a:ext cx="3244146" cy="19092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Gleichschenkliges Dreieck 15"/>
          <p:cNvSpPr/>
          <p:nvPr/>
        </p:nvSpPr>
        <p:spPr>
          <a:xfrm rot="16200000">
            <a:off x="1898217" y="3266525"/>
            <a:ext cx="1903573" cy="3228562"/>
          </a:xfrm>
          <a:prstGeom prst="triangle">
            <a:avLst>
              <a:gd name="adj" fmla="val 0"/>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cxnSp>
        <p:nvCxnSpPr>
          <p:cNvPr id="17" name="Gerader Verbinder 16"/>
          <p:cNvCxnSpPr>
            <a:cxnSpLocks/>
          </p:cNvCxnSpPr>
          <p:nvPr/>
        </p:nvCxnSpPr>
        <p:spPr>
          <a:xfrm>
            <a:off x="4465016" y="3923110"/>
            <a:ext cx="35700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a:cxnSpLocks/>
          </p:cNvCxnSpPr>
          <p:nvPr/>
        </p:nvCxnSpPr>
        <p:spPr>
          <a:xfrm flipH="1">
            <a:off x="933724" y="5825354"/>
            <a:ext cx="3029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4464282" y="3923111"/>
            <a:ext cx="365451" cy="2229653"/>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0" name="Textfeld 19"/>
          <p:cNvSpPr txBox="1"/>
          <p:nvPr/>
        </p:nvSpPr>
        <p:spPr>
          <a:xfrm>
            <a:off x="2174060" y="4742703"/>
            <a:ext cx="642938" cy="502908"/>
          </a:xfrm>
          <a:prstGeom prst="rect">
            <a:avLst/>
          </a:prstGeom>
          <a:noFill/>
        </p:spPr>
        <p:txBody>
          <a:bodyPr wrap="square" lIns="71323" tIns="35662" rIns="71323" bIns="35662" rtlCol="0">
            <a:spAutoFit/>
          </a:bodyPr>
          <a:lstStyle/>
          <a:p>
            <a:r>
              <a:rPr lang="de-DE" sz="2800" dirty="0">
                <a:solidFill>
                  <a:srgbClr val="00B050"/>
                </a:solidFill>
              </a:rPr>
              <a:t>S2</a:t>
            </a:r>
          </a:p>
        </p:txBody>
      </p:sp>
      <p:sp>
        <p:nvSpPr>
          <p:cNvPr id="22" name="Rechteck 21"/>
          <p:cNvSpPr/>
          <p:nvPr/>
        </p:nvSpPr>
        <p:spPr>
          <a:xfrm>
            <a:off x="936909" y="5832346"/>
            <a:ext cx="3530558" cy="320418"/>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5" name="Gleichschenkliges Dreieck 24"/>
          <p:cNvSpPr/>
          <p:nvPr/>
        </p:nvSpPr>
        <p:spPr>
          <a:xfrm flipV="1">
            <a:off x="1228577" y="3931040"/>
            <a:ext cx="3233255" cy="1888708"/>
          </a:xfrm>
          <a:prstGeom prst="triangle">
            <a:avLst>
              <a:gd name="adj" fmla="val 0"/>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dirty="0"/>
          </a:p>
        </p:txBody>
      </p:sp>
      <p:sp>
        <p:nvSpPr>
          <p:cNvPr id="26" name="Textfeld 25"/>
          <p:cNvSpPr txBox="1"/>
          <p:nvPr/>
        </p:nvSpPr>
        <p:spPr>
          <a:xfrm>
            <a:off x="1066306" y="4160135"/>
            <a:ext cx="570830" cy="502908"/>
          </a:xfrm>
          <a:prstGeom prst="rect">
            <a:avLst/>
          </a:prstGeom>
          <a:noFill/>
        </p:spPr>
        <p:txBody>
          <a:bodyPr wrap="square" lIns="71323" tIns="35662" rIns="71323" bIns="35662" rtlCol="0">
            <a:spAutoFit/>
          </a:bodyPr>
          <a:lstStyle/>
          <a:p>
            <a:r>
              <a:rPr lang="de-DE" sz="2800" dirty="0">
                <a:solidFill>
                  <a:srgbClr val="00B050"/>
                </a:solidFill>
              </a:rPr>
              <a:t>S1</a:t>
            </a:r>
          </a:p>
        </p:txBody>
      </p:sp>
      <p:sp>
        <p:nvSpPr>
          <p:cNvPr id="27" name="Ellipse 26"/>
          <p:cNvSpPr/>
          <p:nvPr/>
        </p:nvSpPr>
        <p:spPr>
          <a:xfrm flipV="1">
            <a:off x="2841927" y="4818256"/>
            <a:ext cx="65598" cy="6359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28" name="Rechteck 27"/>
          <p:cNvSpPr/>
          <p:nvPr/>
        </p:nvSpPr>
        <p:spPr>
          <a:xfrm>
            <a:off x="930577" y="3560936"/>
            <a:ext cx="3891445" cy="367573"/>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1" name="Rechteck 30"/>
          <p:cNvSpPr/>
          <p:nvPr/>
        </p:nvSpPr>
        <p:spPr>
          <a:xfrm>
            <a:off x="953901" y="3928509"/>
            <a:ext cx="271493" cy="1891239"/>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de-DE"/>
          </a:p>
        </p:txBody>
      </p:sp>
      <p:sp>
        <p:nvSpPr>
          <p:cNvPr id="33" name="Rechteck 32"/>
          <p:cNvSpPr/>
          <p:nvPr/>
        </p:nvSpPr>
        <p:spPr>
          <a:xfrm>
            <a:off x="1994142" y="4355829"/>
            <a:ext cx="1761168" cy="104379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4138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8</a:t>
            </a:fld>
            <a:endParaRPr lang="de-DE"/>
          </a:p>
        </p:txBody>
      </p:sp>
      <p:sp>
        <p:nvSpPr>
          <p:cNvPr id="7" name="Rechteck 6"/>
          <p:cNvSpPr/>
          <p:nvPr/>
        </p:nvSpPr>
        <p:spPr>
          <a:xfrm>
            <a:off x="824626" y="512310"/>
            <a:ext cx="11478912" cy="3416320"/>
          </a:xfrm>
          <a:prstGeom prst="rect">
            <a:avLst/>
          </a:prstGeom>
        </p:spPr>
        <p:txBody>
          <a:bodyPr wrap="none">
            <a:spAutoFit/>
          </a:bodyPr>
          <a:lstStyle/>
          <a:p>
            <a:r>
              <a:rPr lang="de-DE" sz="2800" b="1" dirty="0" smtClean="0"/>
              <a:t>Schiedsrichter Karten</a:t>
            </a:r>
          </a:p>
          <a:p>
            <a:endParaRPr lang="de-DE" sz="2800" b="1" dirty="0"/>
          </a:p>
          <a:p>
            <a:r>
              <a:rPr lang="de-DE" sz="2000" b="1" dirty="0" smtClean="0"/>
              <a:t>Merke – Karten solltet ihr dabei haben. Es gibt sie ja nicht </a:t>
            </a:r>
            <a:r>
              <a:rPr lang="de-DE" sz="2000" b="1" dirty="0"/>
              <a:t>aus </a:t>
            </a:r>
            <a:r>
              <a:rPr lang="de-DE" sz="2000" b="1" dirty="0" smtClean="0"/>
              <a:t>Jux,</a:t>
            </a:r>
          </a:p>
          <a:p>
            <a:r>
              <a:rPr lang="de-DE" sz="2000" b="1" dirty="0"/>
              <a:t> </a:t>
            </a:r>
            <a:r>
              <a:rPr lang="de-DE" sz="2000" b="1" dirty="0" smtClean="0"/>
              <a:t>               sondern </a:t>
            </a:r>
            <a:r>
              <a:rPr lang="de-DE" sz="2000" b="1" dirty="0"/>
              <a:t>auch um sie ggf. bei Verstößen im Jugendbereich zu zeigen</a:t>
            </a:r>
            <a:r>
              <a:rPr lang="de-DE" sz="2000" b="1" dirty="0" smtClean="0"/>
              <a:t>.</a:t>
            </a:r>
          </a:p>
          <a:p>
            <a:r>
              <a:rPr lang="de-DE" sz="2000" b="1" dirty="0"/>
              <a:t> </a:t>
            </a:r>
            <a:r>
              <a:rPr lang="de-DE" sz="2000" b="1" dirty="0" smtClean="0"/>
              <a:t>               Ständiges </a:t>
            </a:r>
            <a:r>
              <a:rPr lang="de-DE" sz="2000" b="1" dirty="0"/>
              <a:t>Reklamieren oder Meckern, </a:t>
            </a:r>
            <a:r>
              <a:rPr lang="de-DE" sz="2000" b="1" dirty="0" smtClean="0"/>
              <a:t>Unsportlichkeiten wie Schläger werfen,</a:t>
            </a:r>
          </a:p>
          <a:p>
            <a:r>
              <a:rPr lang="de-DE" sz="2000" b="1" dirty="0"/>
              <a:t> </a:t>
            </a:r>
            <a:r>
              <a:rPr lang="de-DE" sz="2000" b="1" dirty="0" smtClean="0"/>
              <a:t>               absichtliches </a:t>
            </a:r>
            <a:r>
              <a:rPr lang="de-DE" sz="2000" b="1" dirty="0"/>
              <a:t>Foulspiel </a:t>
            </a:r>
            <a:r>
              <a:rPr lang="de-DE" sz="2000" b="1" dirty="0" smtClean="0"/>
              <a:t>– auch </a:t>
            </a:r>
            <a:r>
              <a:rPr lang="de-DE" sz="2000" b="1" dirty="0"/>
              <a:t>dem Trainer oder Betreuer </a:t>
            </a:r>
            <a:r>
              <a:rPr lang="de-DE" sz="2000" b="1" dirty="0" smtClean="0"/>
              <a:t>können </a:t>
            </a:r>
            <a:r>
              <a:rPr lang="de-DE" sz="2000" b="1" dirty="0"/>
              <a:t>Karten gezeigt werden! </a:t>
            </a:r>
            <a:endParaRPr lang="de-DE" sz="2000" b="1" dirty="0" smtClean="0"/>
          </a:p>
          <a:p>
            <a:endParaRPr lang="de-DE" sz="2000" b="1" dirty="0"/>
          </a:p>
          <a:p>
            <a:r>
              <a:rPr lang="de-DE" sz="2000" b="1" dirty="0" smtClean="0"/>
              <a:t>Merke – Wenn etwas nicht passt, geht in  den Pausen oder nach dem Spiel auf die Betreuer zu und sagt es.</a:t>
            </a:r>
          </a:p>
          <a:p>
            <a:r>
              <a:rPr lang="de-DE" sz="2000" b="1" dirty="0"/>
              <a:t> </a:t>
            </a:r>
            <a:r>
              <a:rPr lang="de-DE" sz="2000" b="1" dirty="0" smtClean="0"/>
              <a:t>               Es kommen ja auch manchmal dumme Kommentare von Zuschauern.</a:t>
            </a:r>
          </a:p>
          <a:p>
            <a:r>
              <a:rPr lang="de-DE" sz="2000" b="1" dirty="0"/>
              <a:t> </a:t>
            </a:r>
            <a:r>
              <a:rPr lang="de-DE" sz="2000" b="1" dirty="0" smtClean="0"/>
              <a:t>               Ggf. mit den Betreuern gemeinsam Vorkommnisse auch in den Spielberichtsbogen eintragen.</a:t>
            </a:r>
            <a:endParaRPr lang="de-DE" sz="2000" b="1" dirty="0"/>
          </a:p>
        </p:txBody>
      </p:sp>
      <p:pic>
        <p:nvPicPr>
          <p:cNvPr id="23" name="verwarnkarten"/>
          <p:cNvPicPr>
            <a:picLocks noChangeAspect="1"/>
          </p:cNvPicPr>
          <p:nvPr/>
        </p:nvPicPr>
        <p:blipFill>
          <a:blip r:embed="rId3">
            <a:lum/>
            <a:alphaModFix/>
          </a:blip>
          <a:srcRect/>
          <a:stretch>
            <a:fillRect/>
          </a:stretch>
        </p:blipFill>
        <p:spPr>
          <a:xfrm>
            <a:off x="1456184" y="3931687"/>
            <a:ext cx="2719271" cy="2424663"/>
          </a:xfrm>
          <a:prstGeom prst="rect">
            <a:avLst/>
          </a:prstGeom>
          <a:noFill/>
          <a:ln>
            <a:noFill/>
          </a:ln>
        </p:spPr>
      </p:pic>
    </p:spTree>
    <p:extLst>
      <p:ext uri="{BB962C8B-B14F-4D97-AF65-F5344CB8AC3E}">
        <p14:creationId xmlns:p14="http://schemas.microsoft.com/office/powerpoint/2010/main" val="347001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4" descr="HCWLogo"/>
          <p:cNvPicPr/>
          <p:nvPr/>
        </p:nvPicPr>
        <p:blipFill>
          <a:blip r:embed="rId2" cstate="print">
            <a:clrChange>
              <a:clrFrom>
                <a:srgbClr val="FDFDFD"/>
              </a:clrFrom>
              <a:clrTo>
                <a:srgbClr val="FDFDFD">
                  <a:alpha val="0"/>
                </a:srgbClr>
              </a:clrTo>
            </a:clrChange>
            <a:lum bright="50000" contrast="84000"/>
            <a:extLst>
              <a:ext uri="{28A0092B-C50C-407E-A947-70E740481C1C}">
                <a14:useLocalDpi xmlns:a14="http://schemas.microsoft.com/office/drawing/2010/main" val="0"/>
              </a:ext>
            </a:extLst>
          </a:blip>
          <a:srcRect/>
          <a:stretch>
            <a:fillRect/>
          </a:stretch>
        </p:blipFill>
        <p:spPr bwMode="auto">
          <a:xfrm>
            <a:off x="10960282" y="277133"/>
            <a:ext cx="861060" cy="852170"/>
          </a:xfrm>
          <a:prstGeom prst="rect">
            <a:avLst/>
          </a:prstGeom>
          <a:noFill/>
        </p:spPr>
      </p:pic>
      <p:sp>
        <p:nvSpPr>
          <p:cNvPr id="3" name="Datumsplatzhalter 3"/>
          <p:cNvSpPr>
            <a:spLocks noGrp="1"/>
          </p:cNvSpPr>
          <p:nvPr>
            <p:ph type="dt" sz="half" idx="10"/>
          </p:nvPr>
        </p:nvSpPr>
        <p:spPr>
          <a:xfrm>
            <a:off x="838200" y="6356350"/>
            <a:ext cx="2743200" cy="365125"/>
          </a:xfrm>
        </p:spPr>
        <p:txBody>
          <a:bodyPr/>
          <a:lstStyle/>
          <a:p>
            <a:fld id="{0B3E53C5-78A9-43D9-BB67-4E889EDCBCD7}" type="datetimeFigureOut">
              <a:rPr lang="de-DE" smtClean="0"/>
              <a:t>07.04.2021</a:t>
            </a:fld>
            <a:endParaRPr lang="de-DE"/>
          </a:p>
        </p:txBody>
      </p:sp>
      <p:sp>
        <p:nvSpPr>
          <p:cNvPr id="5" name="Fußzeilenplatzhalter 4"/>
          <p:cNvSpPr>
            <a:spLocks noGrp="1"/>
          </p:cNvSpPr>
          <p:nvPr>
            <p:ph type="ftr" sz="quarter" idx="11"/>
          </p:nvPr>
        </p:nvSpPr>
        <p:spPr>
          <a:xfrm>
            <a:off x="4038600" y="6356350"/>
            <a:ext cx="4114800" cy="365125"/>
          </a:xfrm>
        </p:spPr>
        <p:txBody>
          <a:bodyPr/>
          <a:lstStyle/>
          <a:p>
            <a:r>
              <a:rPr lang="de-DE" dirty="0" smtClean="0"/>
              <a:t>Jugend Schiedsrichter Leitfaden</a:t>
            </a:r>
            <a:endParaRPr lang="de-DE" dirty="0"/>
          </a:p>
        </p:txBody>
      </p:sp>
      <p:sp>
        <p:nvSpPr>
          <p:cNvPr id="6" name="Foliennummernplatzhalter 5"/>
          <p:cNvSpPr>
            <a:spLocks noGrp="1"/>
          </p:cNvSpPr>
          <p:nvPr>
            <p:ph type="sldNum" sz="quarter" idx="12"/>
          </p:nvPr>
        </p:nvSpPr>
        <p:spPr>
          <a:xfrm>
            <a:off x="8610600" y="6356350"/>
            <a:ext cx="2743200" cy="365125"/>
          </a:xfrm>
        </p:spPr>
        <p:txBody>
          <a:bodyPr/>
          <a:lstStyle/>
          <a:p>
            <a:fld id="{9AD4DFD2-2DBC-4549-9267-A5FBDDFB6860}" type="slidenum">
              <a:rPr lang="de-DE" smtClean="0"/>
              <a:t>9</a:t>
            </a:fld>
            <a:endParaRPr lang="de-DE"/>
          </a:p>
        </p:txBody>
      </p:sp>
      <p:sp>
        <p:nvSpPr>
          <p:cNvPr id="7" name="Rechteck 6"/>
          <p:cNvSpPr/>
          <p:nvPr/>
        </p:nvSpPr>
        <p:spPr>
          <a:xfrm>
            <a:off x="824626" y="512310"/>
            <a:ext cx="11592532" cy="5570756"/>
          </a:xfrm>
          <a:prstGeom prst="rect">
            <a:avLst/>
          </a:prstGeom>
        </p:spPr>
        <p:txBody>
          <a:bodyPr wrap="none">
            <a:spAutoFit/>
          </a:bodyPr>
          <a:lstStyle/>
          <a:p>
            <a:r>
              <a:rPr lang="de-DE" sz="2800" b="1" dirty="0" smtClean="0"/>
              <a:t>Schiedsrichter - gefährlicher Ball / </a:t>
            </a:r>
            <a:r>
              <a:rPr lang="de-DE" sz="2800" b="1" dirty="0" err="1" smtClean="0"/>
              <a:t>Schlenzball</a:t>
            </a:r>
            <a:endParaRPr lang="de-DE" sz="2800" b="1" dirty="0" smtClean="0"/>
          </a:p>
          <a:p>
            <a:endParaRPr lang="de-DE" sz="2800" b="1" dirty="0"/>
          </a:p>
          <a:p>
            <a:r>
              <a:rPr lang="de-DE" sz="2000" b="1" dirty="0" smtClean="0"/>
              <a:t>Merke – es gibt nur gefährliche Bälle, keine hohen Bälle. Wann ist der Ball gefährlich?</a:t>
            </a:r>
          </a:p>
          <a:p>
            <a:r>
              <a:rPr lang="de-DE" sz="2000" b="1" dirty="0"/>
              <a:t> </a:t>
            </a:r>
            <a:r>
              <a:rPr lang="de-DE" sz="2000" b="1" dirty="0" smtClean="0"/>
              <a:t>               Wenn sich die Spieler bei nicht flachen Bällen (z.B. abgerutschte argentinische Rückhand)</a:t>
            </a:r>
          </a:p>
          <a:p>
            <a:r>
              <a:rPr lang="de-DE" sz="2000" b="1" dirty="0"/>
              <a:t> </a:t>
            </a:r>
            <a:r>
              <a:rPr lang="de-DE" sz="2000" b="1" dirty="0" smtClean="0"/>
              <a:t>               versuchen mit dem Schläger zu schützen oder sich abdrehen,</a:t>
            </a:r>
          </a:p>
          <a:p>
            <a:r>
              <a:rPr lang="de-DE" sz="2000" b="1" dirty="0"/>
              <a:t> </a:t>
            </a:r>
            <a:r>
              <a:rPr lang="de-DE" sz="2000" b="1" dirty="0" smtClean="0"/>
              <a:t>               dann „entscheiden“ sie für sich, der Ball ist gefährlich. Spiel unterbrechen, Freistoß.</a:t>
            </a:r>
          </a:p>
          <a:p>
            <a:r>
              <a:rPr lang="de-DE" sz="2000" b="1" dirty="0" smtClean="0"/>
              <a:t>                Was gilt beim Torschuss: Ball in Richtung Tor, dann macht der Verteidiger durch sein „Eingreifen“</a:t>
            </a:r>
          </a:p>
          <a:p>
            <a:r>
              <a:rPr lang="de-DE" sz="2000" b="1" dirty="0"/>
              <a:t> </a:t>
            </a:r>
            <a:r>
              <a:rPr lang="de-DE" sz="2000" b="1" dirty="0" smtClean="0"/>
              <a:t>               den Ball gefährlich, also Ecke. Geht der Ball deutlich neben das Tor oder gar quer, dann</a:t>
            </a:r>
          </a:p>
          <a:p>
            <a:r>
              <a:rPr lang="de-DE" sz="2000" b="1" dirty="0"/>
              <a:t> </a:t>
            </a:r>
            <a:r>
              <a:rPr lang="de-DE" sz="2000" b="1" dirty="0" smtClean="0"/>
              <a:t>               Freischlag für die Verteidiger.</a:t>
            </a:r>
          </a:p>
          <a:p>
            <a:r>
              <a:rPr lang="de-DE" sz="2000" b="1" dirty="0"/>
              <a:t>	</a:t>
            </a:r>
            <a:r>
              <a:rPr lang="de-DE" sz="2000" b="1" dirty="0" smtClean="0"/>
              <a:t>Wenn sich die Spieler in Richtung eines hoppelnden oder hoch springenden Balles bemühen,</a:t>
            </a:r>
          </a:p>
          <a:p>
            <a:r>
              <a:rPr lang="de-DE" sz="2000" b="1" dirty="0"/>
              <a:t> </a:t>
            </a:r>
            <a:r>
              <a:rPr lang="de-DE" sz="2000" b="1" dirty="0" smtClean="0"/>
              <a:t>               dann „entscheiden“ sie für sich, dieser Ball ist nicht gefährlich, Spiel kann weiterlaufen. </a:t>
            </a:r>
          </a:p>
          <a:p>
            <a:endParaRPr lang="de-DE" sz="2000" b="1" dirty="0" smtClean="0"/>
          </a:p>
          <a:p>
            <a:r>
              <a:rPr lang="de-DE" sz="2000" b="1" dirty="0" err="1" smtClean="0"/>
              <a:t>Schlenzball</a:t>
            </a:r>
            <a:r>
              <a:rPr lang="de-DE" sz="2000" b="1" dirty="0" smtClean="0"/>
              <a:t> weit und hoch in Richtung Verteidiger / Stürmer</a:t>
            </a:r>
          </a:p>
          <a:p>
            <a:r>
              <a:rPr lang="de-DE" sz="2000" b="1" dirty="0" smtClean="0"/>
              <a:t>Merke  - Ist der Stürmer oder Verteidiger alleine, kann er versuchen den Ball</a:t>
            </a:r>
          </a:p>
          <a:p>
            <a:r>
              <a:rPr lang="de-DE" sz="2000" b="1" dirty="0"/>
              <a:t> </a:t>
            </a:r>
            <a:r>
              <a:rPr lang="de-DE" sz="2000" b="1" dirty="0" smtClean="0"/>
              <a:t>               auch mit Schläger über Schulterhöhe anzunehmen. Spiel kann weiterlaufen.</a:t>
            </a:r>
          </a:p>
          <a:p>
            <a:r>
              <a:rPr lang="de-DE" sz="2000" b="1" dirty="0" smtClean="0"/>
              <a:t>                Fliegt der Ball in Richtung Verteidiger und nebenan stehenden Stürmer – sozusagen in einen Pulk - </a:t>
            </a:r>
          </a:p>
          <a:p>
            <a:r>
              <a:rPr lang="de-DE" sz="2000" b="1" dirty="0"/>
              <a:t> </a:t>
            </a:r>
            <a:r>
              <a:rPr lang="de-DE" sz="2000" b="1" dirty="0" smtClean="0"/>
              <a:t>               könnt ihr schon während des Flugs pfeifen. Freischlag für den Verteidiger.</a:t>
            </a:r>
            <a:endParaRPr lang="de-DE" sz="2000" b="1" dirty="0"/>
          </a:p>
        </p:txBody>
      </p:sp>
    </p:spTree>
    <p:extLst>
      <p:ext uri="{BB962C8B-B14F-4D97-AF65-F5344CB8AC3E}">
        <p14:creationId xmlns:p14="http://schemas.microsoft.com/office/powerpoint/2010/main" val="2684717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1529</Words>
  <Application>Microsoft Office PowerPoint</Application>
  <PresentationFormat>Breitbild</PresentationFormat>
  <Paragraphs>184</Paragraphs>
  <Slides>13</Slides>
  <Notes>0</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13</vt:i4>
      </vt:variant>
    </vt:vector>
  </HeadingPairs>
  <TitlesOfParts>
    <vt:vector size="23" baseType="lpstr">
      <vt:lpstr>Arial</vt:lpstr>
      <vt:lpstr>Arial Narrow</vt:lpstr>
      <vt:lpstr>Calibri</vt:lpstr>
      <vt:lpstr>Calibri Light</vt:lpstr>
      <vt:lpstr>Lucida Sans Unicode</vt:lpstr>
      <vt:lpstr>Tahoma</vt:lpstr>
      <vt:lpstr>Times New Roman</vt:lpstr>
      <vt:lpstr>Office</vt:lpstr>
      <vt:lpstr>Benutzerdefiniertes Design</vt:lpstr>
      <vt:lpstr>1_Benutzerdefiniertes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Webasto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Stolle, Georg</dc:creator>
  <cp:lastModifiedBy>Stolle, Georg</cp:lastModifiedBy>
  <cp:revision>21</cp:revision>
  <dcterms:created xsi:type="dcterms:W3CDTF">2020-09-25T12:16:37Z</dcterms:created>
  <dcterms:modified xsi:type="dcterms:W3CDTF">2021-04-07T06:29:44Z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86a4950-ac5d-4b86-8508-2b811d43a04c_Enabled">
    <vt:lpwstr>true</vt:lpwstr>
  </property>
  <property fmtid="{D5CDD505-2E9C-101B-9397-08002B2CF9AE}" pid="3" name="MSIP_Label_886a4950-ac5d-4b86-8508-2b811d43a04c_SetDate">
    <vt:lpwstr>2021-03-23T12:04:28Z</vt:lpwstr>
  </property>
  <property fmtid="{D5CDD505-2E9C-101B-9397-08002B2CF9AE}" pid="4" name="MSIP_Label_886a4950-ac5d-4b86-8508-2b811d43a04c_Method">
    <vt:lpwstr>Standard</vt:lpwstr>
  </property>
  <property fmtid="{D5CDD505-2E9C-101B-9397-08002B2CF9AE}" pid="5" name="MSIP_Label_886a4950-ac5d-4b86-8508-2b811d43a04c_Name">
    <vt:lpwstr>Non-Business</vt:lpwstr>
  </property>
  <property fmtid="{D5CDD505-2E9C-101B-9397-08002B2CF9AE}" pid="6" name="MSIP_Label_886a4950-ac5d-4b86-8508-2b811d43a04c_SiteId">
    <vt:lpwstr>8ef752bc-46e6-461f-9327-b7be5ad1d28d</vt:lpwstr>
  </property>
  <property fmtid="{D5CDD505-2E9C-101B-9397-08002B2CF9AE}" pid="7" name="MSIP_Label_886a4950-ac5d-4b86-8508-2b811d43a04c_ActionId">
    <vt:lpwstr>7e629b83-9dde-4698-9dee-ff693e81dc51</vt:lpwstr>
  </property>
  <property fmtid="{D5CDD505-2E9C-101B-9397-08002B2CF9AE}" pid="8" name="MSIP_Label_886a4950-ac5d-4b86-8508-2b811d43a04c_ContentBits">
    <vt:lpwstr>0</vt:lpwstr>
  </property>
</Properties>
</file>