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sldIdLst>
    <p:sldId id="355" r:id="rId2"/>
    <p:sldId id="259" r:id="rId3"/>
    <p:sldId id="302" r:id="rId4"/>
    <p:sldId id="263" r:id="rId5"/>
    <p:sldId id="261" r:id="rId6"/>
    <p:sldId id="265" r:id="rId7"/>
    <p:sldId id="266" r:id="rId8"/>
    <p:sldId id="257" r:id="rId9"/>
    <p:sldId id="349" r:id="rId10"/>
    <p:sldId id="336" r:id="rId11"/>
    <p:sldId id="350" r:id="rId12"/>
    <p:sldId id="305" r:id="rId13"/>
    <p:sldId id="285" r:id="rId14"/>
    <p:sldId id="286" r:id="rId15"/>
    <p:sldId id="327" r:id="rId16"/>
    <p:sldId id="277" r:id="rId17"/>
    <p:sldId id="278" r:id="rId18"/>
    <p:sldId id="328" r:id="rId19"/>
    <p:sldId id="279" r:id="rId20"/>
    <p:sldId id="307" r:id="rId21"/>
    <p:sldId id="332" r:id="rId22"/>
    <p:sldId id="308" r:id="rId23"/>
    <p:sldId id="331" r:id="rId24"/>
    <p:sldId id="340" r:id="rId25"/>
    <p:sldId id="323" r:id="rId26"/>
    <p:sldId id="351" r:id="rId27"/>
    <p:sldId id="352" r:id="rId28"/>
    <p:sldId id="353" r:id="rId29"/>
    <p:sldId id="333" r:id="rId30"/>
    <p:sldId id="292" r:id="rId31"/>
    <p:sldId id="294" r:id="rId32"/>
    <p:sldId id="272" r:id="rId33"/>
    <p:sldId id="311" r:id="rId34"/>
    <p:sldId id="312" r:id="rId35"/>
    <p:sldId id="313" r:id="rId36"/>
    <p:sldId id="314" r:id="rId37"/>
    <p:sldId id="315" r:id="rId38"/>
    <p:sldId id="316" r:id="rId39"/>
    <p:sldId id="317" r:id="rId40"/>
    <p:sldId id="324" r:id="rId41"/>
    <p:sldId id="326" r:id="rId42"/>
  </p:sldIdLst>
  <p:sldSz cx="9144000" cy="5715000" type="screen16x10"/>
  <p:notesSz cx="6858000" cy="9144000"/>
  <p:custDataLst>
    <p:tags r:id="rId44"/>
  </p:custDataLst>
  <p:defaultTextStyle>
    <a:defPPr>
      <a:defRPr lang="en-US"/>
    </a:defPPr>
    <a:lvl1pPr marL="0" algn="l" defTabSz="356616" rtl="0" eaLnBrk="1" latinLnBrk="0" hangingPunct="1">
      <a:defRPr sz="1400" kern="1200">
        <a:solidFill>
          <a:schemeClr val="tx1"/>
        </a:solidFill>
        <a:latin typeface="+mn-lt"/>
        <a:ea typeface="+mn-ea"/>
        <a:cs typeface="+mn-cs"/>
      </a:defRPr>
    </a:lvl1pPr>
    <a:lvl2pPr marL="356616" algn="l" defTabSz="356616" rtl="0" eaLnBrk="1" latinLnBrk="0" hangingPunct="1">
      <a:defRPr sz="1400" kern="1200">
        <a:solidFill>
          <a:schemeClr val="tx1"/>
        </a:solidFill>
        <a:latin typeface="+mn-lt"/>
        <a:ea typeface="+mn-ea"/>
        <a:cs typeface="+mn-cs"/>
      </a:defRPr>
    </a:lvl2pPr>
    <a:lvl3pPr marL="713232" algn="l" defTabSz="356616" rtl="0" eaLnBrk="1" latinLnBrk="0" hangingPunct="1">
      <a:defRPr sz="1400" kern="1200">
        <a:solidFill>
          <a:schemeClr val="tx1"/>
        </a:solidFill>
        <a:latin typeface="+mn-lt"/>
        <a:ea typeface="+mn-ea"/>
        <a:cs typeface="+mn-cs"/>
      </a:defRPr>
    </a:lvl3pPr>
    <a:lvl4pPr marL="1069848" algn="l" defTabSz="356616" rtl="0" eaLnBrk="1" latinLnBrk="0" hangingPunct="1">
      <a:defRPr sz="1400" kern="1200">
        <a:solidFill>
          <a:schemeClr val="tx1"/>
        </a:solidFill>
        <a:latin typeface="+mn-lt"/>
        <a:ea typeface="+mn-ea"/>
        <a:cs typeface="+mn-cs"/>
      </a:defRPr>
    </a:lvl4pPr>
    <a:lvl5pPr marL="1426464" algn="l" defTabSz="356616" rtl="0" eaLnBrk="1" latinLnBrk="0" hangingPunct="1">
      <a:defRPr sz="1400" kern="1200">
        <a:solidFill>
          <a:schemeClr val="tx1"/>
        </a:solidFill>
        <a:latin typeface="+mn-lt"/>
        <a:ea typeface="+mn-ea"/>
        <a:cs typeface="+mn-cs"/>
      </a:defRPr>
    </a:lvl5pPr>
    <a:lvl6pPr marL="1783080" algn="l" defTabSz="356616" rtl="0" eaLnBrk="1" latinLnBrk="0" hangingPunct="1">
      <a:defRPr sz="1400" kern="1200">
        <a:solidFill>
          <a:schemeClr val="tx1"/>
        </a:solidFill>
        <a:latin typeface="+mn-lt"/>
        <a:ea typeface="+mn-ea"/>
        <a:cs typeface="+mn-cs"/>
      </a:defRPr>
    </a:lvl6pPr>
    <a:lvl7pPr marL="2139696" algn="l" defTabSz="356616" rtl="0" eaLnBrk="1" latinLnBrk="0" hangingPunct="1">
      <a:defRPr sz="1400" kern="1200">
        <a:solidFill>
          <a:schemeClr val="tx1"/>
        </a:solidFill>
        <a:latin typeface="+mn-lt"/>
        <a:ea typeface="+mn-ea"/>
        <a:cs typeface="+mn-cs"/>
      </a:defRPr>
    </a:lvl7pPr>
    <a:lvl8pPr marL="2496312" algn="l" defTabSz="356616" rtl="0" eaLnBrk="1" latinLnBrk="0" hangingPunct="1">
      <a:defRPr sz="1400" kern="1200">
        <a:solidFill>
          <a:schemeClr val="tx1"/>
        </a:solidFill>
        <a:latin typeface="+mn-lt"/>
        <a:ea typeface="+mn-ea"/>
        <a:cs typeface="+mn-cs"/>
      </a:defRPr>
    </a:lvl8pPr>
    <a:lvl9pPr marL="2852928" algn="l" defTabSz="356616"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800">
          <p15:clr>
            <a:srgbClr val="A4A3A4"/>
          </p15:clr>
        </p15:guide>
        <p15:guide id="4"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8015"/>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88" autoAdjust="0"/>
    <p:restoredTop sz="90306" autoAdjust="0"/>
  </p:normalViewPr>
  <p:slideViewPr>
    <p:cSldViewPr snapToGrid="0" showGuides="1">
      <p:cViewPr varScale="1">
        <p:scale>
          <a:sx n="124" d="100"/>
          <a:sy n="124" d="100"/>
        </p:scale>
        <p:origin x="1656" y="102"/>
      </p:cViewPr>
      <p:guideLst>
        <p:guide orient="horz" pos="2160"/>
        <p:guide pos="3840"/>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382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CCE592-F87F-4523-91BF-A223F4988D45}" type="datetimeFigureOut">
              <a:rPr lang="de-DE" smtClean="0"/>
              <a:t>13.03.2020</a:t>
            </a:fld>
            <a:endParaRPr lang="de-DE"/>
          </a:p>
        </p:txBody>
      </p:sp>
      <p:sp>
        <p:nvSpPr>
          <p:cNvPr id="4" name="Folienbildplatzhalt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32885B-D3E3-4C90-861E-A4AC18A09C05}" type="slidenum">
              <a:rPr lang="de-DE" smtClean="0"/>
              <a:t>‹Nr.›</a:t>
            </a:fld>
            <a:endParaRPr lang="de-DE"/>
          </a:p>
        </p:txBody>
      </p:sp>
    </p:spTree>
    <p:extLst>
      <p:ext uri="{BB962C8B-B14F-4D97-AF65-F5344CB8AC3E}">
        <p14:creationId xmlns:p14="http://schemas.microsoft.com/office/powerpoint/2010/main" val="3596347325"/>
      </p:ext>
    </p:extLst>
  </p:cSld>
  <p:clrMap bg1="lt1" tx1="dk1" bg2="lt2" tx2="dk2" accent1="accent1" accent2="accent2" accent3="accent3" accent4="accent4" accent5="accent5" accent6="accent6" hlink="hlink" folHlink="folHlink"/>
  <p:notesStyle>
    <a:lvl1pPr marL="0" algn="l" defTabSz="713232" rtl="0" eaLnBrk="1" latinLnBrk="0" hangingPunct="1">
      <a:defRPr sz="900" kern="1200">
        <a:solidFill>
          <a:schemeClr val="tx1"/>
        </a:solidFill>
        <a:latin typeface="+mn-lt"/>
        <a:ea typeface="+mn-ea"/>
        <a:cs typeface="+mn-cs"/>
      </a:defRPr>
    </a:lvl1pPr>
    <a:lvl2pPr marL="356616" algn="l" defTabSz="713232" rtl="0" eaLnBrk="1" latinLnBrk="0" hangingPunct="1">
      <a:defRPr sz="900" kern="1200">
        <a:solidFill>
          <a:schemeClr val="tx1"/>
        </a:solidFill>
        <a:latin typeface="+mn-lt"/>
        <a:ea typeface="+mn-ea"/>
        <a:cs typeface="+mn-cs"/>
      </a:defRPr>
    </a:lvl2pPr>
    <a:lvl3pPr marL="713232" algn="l" defTabSz="713232" rtl="0" eaLnBrk="1" latinLnBrk="0" hangingPunct="1">
      <a:defRPr sz="900" kern="1200">
        <a:solidFill>
          <a:schemeClr val="tx1"/>
        </a:solidFill>
        <a:latin typeface="+mn-lt"/>
        <a:ea typeface="+mn-ea"/>
        <a:cs typeface="+mn-cs"/>
      </a:defRPr>
    </a:lvl3pPr>
    <a:lvl4pPr marL="1069848" algn="l" defTabSz="713232" rtl="0" eaLnBrk="1" latinLnBrk="0" hangingPunct="1">
      <a:defRPr sz="900" kern="1200">
        <a:solidFill>
          <a:schemeClr val="tx1"/>
        </a:solidFill>
        <a:latin typeface="+mn-lt"/>
        <a:ea typeface="+mn-ea"/>
        <a:cs typeface="+mn-cs"/>
      </a:defRPr>
    </a:lvl4pPr>
    <a:lvl5pPr marL="1426464" algn="l" defTabSz="713232" rtl="0" eaLnBrk="1" latinLnBrk="0" hangingPunct="1">
      <a:defRPr sz="900" kern="1200">
        <a:solidFill>
          <a:schemeClr val="tx1"/>
        </a:solidFill>
        <a:latin typeface="+mn-lt"/>
        <a:ea typeface="+mn-ea"/>
        <a:cs typeface="+mn-cs"/>
      </a:defRPr>
    </a:lvl5pPr>
    <a:lvl6pPr marL="1783080" algn="l" defTabSz="713232" rtl="0" eaLnBrk="1" latinLnBrk="0" hangingPunct="1">
      <a:defRPr sz="900" kern="1200">
        <a:solidFill>
          <a:schemeClr val="tx1"/>
        </a:solidFill>
        <a:latin typeface="+mn-lt"/>
        <a:ea typeface="+mn-ea"/>
        <a:cs typeface="+mn-cs"/>
      </a:defRPr>
    </a:lvl6pPr>
    <a:lvl7pPr marL="2139696" algn="l" defTabSz="713232" rtl="0" eaLnBrk="1" latinLnBrk="0" hangingPunct="1">
      <a:defRPr sz="900" kern="1200">
        <a:solidFill>
          <a:schemeClr val="tx1"/>
        </a:solidFill>
        <a:latin typeface="+mn-lt"/>
        <a:ea typeface="+mn-ea"/>
        <a:cs typeface="+mn-cs"/>
      </a:defRPr>
    </a:lvl7pPr>
    <a:lvl8pPr marL="2496312" algn="l" defTabSz="713232" rtl="0" eaLnBrk="1" latinLnBrk="0" hangingPunct="1">
      <a:defRPr sz="900" kern="1200">
        <a:solidFill>
          <a:schemeClr val="tx1"/>
        </a:solidFill>
        <a:latin typeface="+mn-lt"/>
        <a:ea typeface="+mn-ea"/>
        <a:cs typeface="+mn-cs"/>
      </a:defRPr>
    </a:lvl8pPr>
    <a:lvl9pPr marL="2852928" algn="l" defTabSz="713232"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932885B-D3E3-4C90-861E-A4AC18A09C05}" type="slidenum">
              <a:rPr lang="de-DE" smtClean="0"/>
              <a:t>8</a:t>
            </a:fld>
            <a:endParaRPr lang="de-DE"/>
          </a:p>
        </p:txBody>
      </p:sp>
    </p:spTree>
    <p:extLst>
      <p:ext uri="{BB962C8B-B14F-4D97-AF65-F5344CB8AC3E}">
        <p14:creationId xmlns:p14="http://schemas.microsoft.com/office/powerpoint/2010/main" val="656688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932885B-D3E3-4C90-861E-A4AC18A09C05}" type="slidenum">
              <a:rPr lang="de-DE" smtClean="0"/>
              <a:t>28</a:t>
            </a:fld>
            <a:endParaRPr lang="de-DE"/>
          </a:p>
        </p:txBody>
      </p:sp>
    </p:spTree>
    <p:extLst>
      <p:ext uri="{BB962C8B-B14F-4D97-AF65-F5344CB8AC3E}">
        <p14:creationId xmlns:p14="http://schemas.microsoft.com/office/powerpoint/2010/main" val="1919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1083988"/>
            <a:ext cx="6517482" cy="2091011"/>
          </a:xfrm>
        </p:spPr>
        <p:txBody>
          <a:bodyPr anchor="b">
            <a:normAutofit/>
          </a:bodyPr>
          <a:lstStyle>
            <a:lvl1pPr algn="ctr">
              <a:defRPr sz="3700"/>
            </a:lvl1pPr>
          </a:lstStyle>
          <a:p>
            <a:r>
              <a:rPr lang="de-DE"/>
              <a:t>Titelmasterformat durch Klicken bearbeiten</a:t>
            </a:r>
            <a:endParaRPr lang="en-US" dirty="0"/>
          </a:p>
        </p:txBody>
      </p:sp>
      <p:sp>
        <p:nvSpPr>
          <p:cNvPr id="3" name="Subtitle 2"/>
          <p:cNvSpPr>
            <a:spLocks noGrp="1"/>
          </p:cNvSpPr>
          <p:nvPr>
            <p:ph type="subTitle" idx="1"/>
          </p:nvPr>
        </p:nvSpPr>
        <p:spPr>
          <a:xfrm>
            <a:off x="1313259" y="3238501"/>
            <a:ext cx="6517482" cy="1142999"/>
          </a:xfrm>
        </p:spPr>
        <p:txBody>
          <a:bodyPr>
            <a:normAutofit/>
          </a:bodyPr>
          <a:lstStyle>
            <a:lvl1pPr marL="0" indent="0" algn="ctr">
              <a:buNone/>
              <a:defRPr sz="1700">
                <a:solidFill>
                  <a:schemeClr val="bg1">
                    <a:lumMod val="50000"/>
                  </a:schemeClr>
                </a:solidFill>
              </a:defRPr>
            </a:lvl1pPr>
            <a:lvl2pPr marL="356616" indent="0" algn="ctr">
              <a:buNone/>
              <a:defRPr sz="1600"/>
            </a:lvl2pPr>
            <a:lvl3pPr marL="713232" indent="0" algn="ctr">
              <a:buNone/>
              <a:defRPr sz="1400"/>
            </a:lvl3pPr>
            <a:lvl4pPr marL="1069848" indent="0" algn="ctr">
              <a:buNone/>
              <a:defRPr sz="1200"/>
            </a:lvl4pPr>
            <a:lvl5pPr marL="1426464" indent="0" algn="ctr">
              <a:buNone/>
              <a:defRPr sz="1200"/>
            </a:lvl5pPr>
            <a:lvl6pPr marL="1783080" indent="0" algn="ctr">
              <a:buNone/>
              <a:defRPr sz="1200"/>
            </a:lvl6pPr>
            <a:lvl7pPr marL="2139696" indent="0" algn="ctr">
              <a:buNone/>
              <a:defRPr sz="1200"/>
            </a:lvl7pPr>
            <a:lvl8pPr marL="2496312" indent="0" algn="ctr">
              <a:buNone/>
              <a:defRPr sz="1200"/>
            </a:lvl8pPr>
            <a:lvl9pPr marL="2852928" indent="0" algn="ctr">
              <a:buNone/>
              <a:defRPr sz="12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5346" y="3574478"/>
            <a:ext cx="7773324" cy="676342"/>
          </a:xfrm>
        </p:spPr>
        <p:txBody>
          <a:bodyPr anchor="b"/>
          <a:lstStyle>
            <a:lvl1pPr>
              <a:defRPr sz="25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888558" y="581884"/>
            <a:ext cx="7366899" cy="2678447"/>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85331" y="4257273"/>
            <a:ext cx="7773339" cy="568727"/>
          </a:xfrm>
        </p:spPr>
        <p:txBody>
          <a:bodyPr/>
          <a:lstStyle>
            <a:lvl1pPr marL="0" indent="0" algn="ctr">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de-DE"/>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3/13/2020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5331" y="507999"/>
            <a:ext cx="7773339" cy="2856038"/>
          </a:xfrm>
        </p:spPr>
        <p:txBody>
          <a:bodyPr anchor="ctr"/>
          <a:lstStyle>
            <a:lvl1pPr algn="ctr">
              <a:defRPr sz="2500"/>
            </a:lvl1pPr>
          </a:lstStyle>
          <a:p>
            <a:r>
              <a:rPr lang="de-DE"/>
              <a:t>Titelmasterformat durch Klicken bearbeiten</a:t>
            </a:r>
            <a:endParaRPr lang="en-US" dirty="0"/>
          </a:p>
        </p:txBody>
      </p:sp>
      <p:sp>
        <p:nvSpPr>
          <p:cNvPr id="4" name="Text Placeholder 3"/>
          <p:cNvSpPr>
            <a:spLocks noGrp="1"/>
          </p:cNvSpPr>
          <p:nvPr>
            <p:ph type="body" sz="half" idx="2"/>
          </p:nvPr>
        </p:nvSpPr>
        <p:spPr>
          <a:xfrm>
            <a:off x="685331" y="3504018"/>
            <a:ext cx="7773339" cy="1321983"/>
          </a:xfrm>
        </p:spPr>
        <p:txBody>
          <a:bodyPr anchor="ctr"/>
          <a:lstStyle>
            <a:lvl1pPr marL="0" indent="0" algn="ctr">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de-DE"/>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3/13/2020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084659" y="508000"/>
            <a:ext cx="6977064" cy="2494087"/>
          </a:xfrm>
        </p:spPr>
        <p:txBody>
          <a:bodyPr anchor="ctr"/>
          <a:lstStyle>
            <a:lvl1pPr>
              <a:defRPr sz="2500"/>
            </a:lvl1pPr>
          </a:lstStyle>
          <a:p>
            <a:r>
              <a:rPr lang="de-DE"/>
              <a:t>Titelmasterformat durch Klicken bearbeiten</a:t>
            </a:r>
            <a:endParaRPr lang="en-US" dirty="0"/>
          </a:p>
        </p:txBody>
      </p:sp>
      <p:sp>
        <p:nvSpPr>
          <p:cNvPr id="12" name="Text Placeholder 3"/>
          <p:cNvSpPr>
            <a:spLocks noGrp="1"/>
          </p:cNvSpPr>
          <p:nvPr>
            <p:ph type="body" sz="half" idx="13"/>
          </p:nvPr>
        </p:nvSpPr>
        <p:spPr>
          <a:xfrm>
            <a:off x="1290484" y="3008360"/>
            <a:ext cx="6564224" cy="495657"/>
          </a:xfrm>
        </p:spPr>
        <p:txBody>
          <a:bodyPr anchor="t">
            <a:normAutofit/>
          </a:bodyPr>
          <a:lstStyle>
            <a:lvl1pPr marL="0" indent="0">
              <a:buNone/>
              <a:defRPr sz="11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de-DE"/>
              <a:t>Textmasterformat bearbeiten</a:t>
            </a:r>
          </a:p>
        </p:txBody>
      </p:sp>
      <p:sp>
        <p:nvSpPr>
          <p:cNvPr id="4" name="Text Placeholder 3"/>
          <p:cNvSpPr>
            <a:spLocks noGrp="1"/>
          </p:cNvSpPr>
          <p:nvPr>
            <p:ph type="body" sz="half" idx="2"/>
          </p:nvPr>
        </p:nvSpPr>
        <p:spPr>
          <a:xfrm>
            <a:off x="685331" y="3643997"/>
            <a:ext cx="7773339" cy="1184211"/>
          </a:xfrm>
        </p:spPr>
        <p:txBody>
          <a:bodyPr anchor="ctr">
            <a:normAutofit/>
          </a:bodyPr>
          <a:lstStyle>
            <a:lvl1pPr marL="0" indent="0" algn="ctr">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de-DE"/>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3/13/2020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3" name="TextBox 12"/>
          <p:cNvSpPr txBox="1"/>
          <p:nvPr/>
        </p:nvSpPr>
        <p:spPr>
          <a:xfrm>
            <a:off x="751116" y="628472"/>
            <a:ext cx="457200" cy="487313"/>
          </a:xfrm>
          <a:prstGeom prst="rect">
            <a:avLst/>
          </a:prstGeom>
        </p:spPr>
        <p:txBody>
          <a:bodyPr vert="horz" lIns="71323" tIns="35662" rIns="71323" bIns="3566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200" dirty="0">
                <a:solidFill>
                  <a:schemeClr val="tx1"/>
                </a:solidFill>
                <a:effectLst/>
              </a:rPr>
              <a:t>“</a:t>
            </a:r>
          </a:p>
        </p:txBody>
      </p:sp>
      <p:sp>
        <p:nvSpPr>
          <p:cNvPr id="14" name="TextBox 13"/>
          <p:cNvSpPr txBox="1"/>
          <p:nvPr/>
        </p:nvSpPr>
        <p:spPr>
          <a:xfrm>
            <a:off x="7918169" y="2494649"/>
            <a:ext cx="457200" cy="487313"/>
          </a:xfrm>
          <a:prstGeom prst="rect">
            <a:avLst/>
          </a:prstGeom>
        </p:spPr>
        <p:txBody>
          <a:bodyPr vert="horz" lIns="71323" tIns="35662" rIns="71323" bIns="3566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85331" y="1782268"/>
            <a:ext cx="7773339" cy="2093196"/>
          </a:xfrm>
        </p:spPr>
        <p:txBody>
          <a:bodyPr anchor="b"/>
          <a:lstStyle>
            <a:lvl1pPr algn="ctr">
              <a:defRPr sz="2500"/>
            </a:lvl1pPr>
          </a:lstStyle>
          <a:p>
            <a:r>
              <a:rPr lang="de-DE"/>
              <a:t>Titelmasterformat durch Klicken bearbeiten</a:t>
            </a:r>
            <a:endParaRPr lang="en-US" dirty="0"/>
          </a:p>
        </p:txBody>
      </p:sp>
      <p:sp>
        <p:nvSpPr>
          <p:cNvPr id="4" name="Text Placeholder 3"/>
          <p:cNvSpPr>
            <a:spLocks noGrp="1"/>
          </p:cNvSpPr>
          <p:nvPr>
            <p:ph type="body" sz="half" idx="2"/>
          </p:nvPr>
        </p:nvSpPr>
        <p:spPr>
          <a:xfrm>
            <a:off x="685331" y="3885279"/>
            <a:ext cx="7773339" cy="950537"/>
          </a:xfrm>
        </p:spPr>
        <p:txBody>
          <a:bodyPr anchor="t"/>
          <a:lstStyle>
            <a:lvl1pPr marL="0" indent="0" algn="ctr">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de-DE"/>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3/13/2020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15" name="Title 1"/>
          <p:cNvSpPr>
            <a:spLocks noGrp="1"/>
          </p:cNvSpPr>
          <p:nvPr>
            <p:ph type="title"/>
          </p:nvPr>
        </p:nvSpPr>
        <p:spPr>
          <a:xfrm>
            <a:off x="685331" y="508000"/>
            <a:ext cx="7773339" cy="1337578"/>
          </a:xfrm>
        </p:spPr>
        <p:txBody>
          <a:bodyPr/>
          <a:lstStyle/>
          <a:p>
            <a:r>
              <a:rPr lang="de-DE"/>
              <a:t>Titelmasterformat durch Klicken bearbeiten</a:t>
            </a:r>
            <a:endParaRPr lang="en-US" dirty="0"/>
          </a:p>
        </p:txBody>
      </p:sp>
      <p:sp>
        <p:nvSpPr>
          <p:cNvPr id="7" name="Text Placeholder 2"/>
          <p:cNvSpPr>
            <a:spLocks noGrp="1"/>
          </p:cNvSpPr>
          <p:nvPr>
            <p:ph type="body" idx="1"/>
          </p:nvPr>
        </p:nvSpPr>
        <p:spPr>
          <a:xfrm>
            <a:off x="685331" y="1972578"/>
            <a:ext cx="2474232" cy="480218"/>
          </a:xfrm>
        </p:spPr>
        <p:txBody>
          <a:bodyPr anchor="b">
            <a:noAutofit/>
          </a:bodyPr>
          <a:lstStyle>
            <a:lvl1pPr marL="0" indent="0" algn="ctr">
              <a:lnSpc>
                <a:spcPct val="85000"/>
              </a:lnSpc>
              <a:buNone/>
              <a:defRPr sz="1900" b="0">
                <a:solidFill>
                  <a:schemeClr val="tx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de-DE"/>
              <a:t>Textmasterformat bearbeiten</a:t>
            </a:r>
          </a:p>
        </p:txBody>
      </p:sp>
      <p:sp>
        <p:nvSpPr>
          <p:cNvPr id="8" name="Text Placeholder 3"/>
          <p:cNvSpPr>
            <a:spLocks noGrp="1"/>
          </p:cNvSpPr>
          <p:nvPr>
            <p:ph type="body" sz="half" idx="15"/>
          </p:nvPr>
        </p:nvSpPr>
        <p:spPr>
          <a:xfrm>
            <a:off x="685331" y="2452796"/>
            <a:ext cx="2474232" cy="2373204"/>
          </a:xfrm>
        </p:spPr>
        <p:txBody>
          <a:bodyPr anchor="t">
            <a:normAutofit/>
          </a:bodyPr>
          <a:lstStyle>
            <a:lvl1pPr marL="0" indent="0" algn="ctr">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de-DE"/>
              <a:t>Textmasterformat bearbeiten</a:t>
            </a:r>
          </a:p>
        </p:txBody>
      </p:sp>
      <p:sp>
        <p:nvSpPr>
          <p:cNvPr id="9" name="Text Placeholder 4"/>
          <p:cNvSpPr>
            <a:spLocks noGrp="1"/>
          </p:cNvSpPr>
          <p:nvPr>
            <p:ph type="body" sz="quarter" idx="3"/>
          </p:nvPr>
        </p:nvSpPr>
        <p:spPr>
          <a:xfrm>
            <a:off x="3339292" y="1972578"/>
            <a:ext cx="2468641" cy="480218"/>
          </a:xfrm>
        </p:spPr>
        <p:txBody>
          <a:bodyPr anchor="b">
            <a:noAutofit/>
          </a:bodyPr>
          <a:lstStyle>
            <a:lvl1pPr marL="0" indent="0" algn="ctr">
              <a:lnSpc>
                <a:spcPct val="85000"/>
              </a:lnSpc>
              <a:buNone/>
              <a:defRPr sz="1900" b="0">
                <a:solidFill>
                  <a:schemeClr val="tx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de-DE"/>
              <a:t>Textmasterformat bearbeiten</a:t>
            </a:r>
          </a:p>
        </p:txBody>
      </p:sp>
      <p:sp>
        <p:nvSpPr>
          <p:cNvPr id="10" name="Text Placeholder 3"/>
          <p:cNvSpPr>
            <a:spLocks noGrp="1"/>
          </p:cNvSpPr>
          <p:nvPr>
            <p:ph type="body" sz="half" idx="16"/>
          </p:nvPr>
        </p:nvSpPr>
        <p:spPr>
          <a:xfrm>
            <a:off x="3331012" y="2452796"/>
            <a:ext cx="2477513" cy="2373204"/>
          </a:xfrm>
        </p:spPr>
        <p:txBody>
          <a:bodyPr anchor="t">
            <a:normAutofit/>
          </a:bodyPr>
          <a:lstStyle>
            <a:lvl1pPr marL="0" indent="0" algn="ctr">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de-DE"/>
              <a:t>Textmasterformat bearbeiten</a:t>
            </a:r>
          </a:p>
        </p:txBody>
      </p:sp>
      <p:sp>
        <p:nvSpPr>
          <p:cNvPr id="11" name="Text Placeholder 4"/>
          <p:cNvSpPr>
            <a:spLocks noGrp="1"/>
          </p:cNvSpPr>
          <p:nvPr>
            <p:ph type="body" sz="quarter" idx="13"/>
          </p:nvPr>
        </p:nvSpPr>
        <p:spPr>
          <a:xfrm>
            <a:off x="5979974" y="1972578"/>
            <a:ext cx="2478696" cy="480218"/>
          </a:xfrm>
        </p:spPr>
        <p:txBody>
          <a:bodyPr anchor="b">
            <a:noAutofit/>
          </a:bodyPr>
          <a:lstStyle>
            <a:lvl1pPr marL="0" indent="0" algn="ctr">
              <a:lnSpc>
                <a:spcPct val="85000"/>
              </a:lnSpc>
              <a:buNone/>
              <a:defRPr sz="1900" b="0">
                <a:solidFill>
                  <a:schemeClr val="tx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de-DE"/>
              <a:t>Textmasterformat bearbeiten</a:t>
            </a:r>
          </a:p>
        </p:txBody>
      </p:sp>
      <p:sp>
        <p:nvSpPr>
          <p:cNvPr id="12" name="Text Placeholder 3"/>
          <p:cNvSpPr>
            <a:spLocks noGrp="1"/>
          </p:cNvSpPr>
          <p:nvPr>
            <p:ph type="body" sz="half" idx="17"/>
          </p:nvPr>
        </p:nvSpPr>
        <p:spPr>
          <a:xfrm>
            <a:off x="5979974" y="2452796"/>
            <a:ext cx="2478696" cy="2373204"/>
          </a:xfrm>
        </p:spPr>
        <p:txBody>
          <a:bodyPr anchor="t">
            <a:normAutofit/>
          </a:bodyPr>
          <a:lstStyle>
            <a:lvl1pPr marL="0" indent="0" algn="ctr">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de-DE"/>
              <a:t>Textmasterformat bearbeiten</a:t>
            </a:r>
          </a:p>
        </p:txBody>
      </p:sp>
      <p:sp>
        <p:nvSpPr>
          <p:cNvPr id="3" name="Date Placeholder 2"/>
          <p:cNvSpPr>
            <a:spLocks noGrp="1"/>
          </p:cNvSpPr>
          <p:nvPr>
            <p:ph type="dt" sz="half" idx="10"/>
          </p:nvPr>
        </p:nvSpPr>
        <p:spPr/>
        <p:txBody>
          <a:bodyPr/>
          <a:lstStyle/>
          <a:p>
            <a:fld id="{48A87A34-81AB-432B-8DAE-1953F412C126}" type="datetimeFigureOut">
              <a:rPr lang="en-US" dirty="0"/>
              <a:t>3/13/2020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30" name="Title 1"/>
          <p:cNvSpPr>
            <a:spLocks noGrp="1"/>
          </p:cNvSpPr>
          <p:nvPr>
            <p:ph type="title"/>
          </p:nvPr>
        </p:nvSpPr>
        <p:spPr>
          <a:xfrm>
            <a:off x="685331" y="508977"/>
            <a:ext cx="7773339" cy="1336602"/>
          </a:xfrm>
        </p:spPr>
        <p:txBody>
          <a:bodyPr/>
          <a:lstStyle/>
          <a:p>
            <a:r>
              <a:rPr lang="de-DE"/>
              <a:t>Titelmasterformat durch Klicken bearbeiten</a:t>
            </a:r>
            <a:endParaRPr lang="en-US" dirty="0"/>
          </a:p>
        </p:txBody>
      </p:sp>
      <p:sp>
        <p:nvSpPr>
          <p:cNvPr id="19" name="Text Placeholder 2"/>
          <p:cNvSpPr>
            <a:spLocks noGrp="1"/>
          </p:cNvSpPr>
          <p:nvPr>
            <p:ph type="body" idx="1"/>
          </p:nvPr>
        </p:nvSpPr>
        <p:spPr>
          <a:xfrm>
            <a:off x="685331" y="3504017"/>
            <a:ext cx="2472307" cy="480218"/>
          </a:xfrm>
        </p:spPr>
        <p:txBody>
          <a:bodyPr anchor="b">
            <a:noAutofit/>
          </a:bodyPr>
          <a:lstStyle>
            <a:lvl1pPr marL="0" indent="0" algn="ctr">
              <a:lnSpc>
                <a:spcPct val="85000"/>
              </a:lnSpc>
              <a:buNone/>
              <a:defRPr sz="1700" b="0">
                <a:solidFill>
                  <a:schemeClr val="tx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de-DE"/>
              <a:t>Textmasterformat bearbeiten</a:t>
            </a:r>
          </a:p>
        </p:txBody>
      </p:sp>
      <p:sp>
        <p:nvSpPr>
          <p:cNvPr id="20" name="Picture Placeholder 2"/>
          <p:cNvSpPr>
            <a:spLocks noGrp="1" noChangeAspect="1"/>
          </p:cNvSpPr>
          <p:nvPr>
            <p:ph type="pic" idx="15"/>
          </p:nvPr>
        </p:nvSpPr>
        <p:spPr>
          <a:xfrm>
            <a:off x="685331" y="1972578"/>
            <a:ext cx="2472307" cy="1270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56616" indent="0">
              <a:buNone/>
              <a:defRPr sz="1200"/>
            </a:lvl2pPr>
            <a:lvl3pPr marL="713232" indent="0">
              <a:buNone/>
              <a:defRPr sz="1200"/>
            </a:lvl3pPr>
            <a:lvl4pPr marL="1069848" indent="0">
              <a:buNone/>
              <a:defRPr sz="1200"/>
            </a:lvl4pPr>
            <a:lvl5pPr marL="1426464" indent="0">
              <a:buNone/>
              <a:defRPr sz="1200"/>
            </a:lvl5pPr>
            <a:lvl6pPr marL="1783080" indent="0">
              <a:buNone/>
              <a:defRPr sz="1200"/>
            </a:lvl6pPr>
            <a:lvl7pPr marL="2139696" indent="0">
              <a:buNone/>
              <a:defRPr sz="1200"/>
            </a:lvl7pPr>
            <a:lvl8pPr marL="2496312" indent="0">
              <a:buNone/>
              <a:defRPr sz="1200"/>
            </a:lvl8pPr>
            <a:lvl9pPr marL="2852928" indent="0">
              <a:buNone/>
              <a:defRPr sz="1200"/>
            </a:lvl9pPr>
          </a:lstStyle>
          <a:p>
            <a:r>
              <a:rPr lang="de-DE"/>
              <a:t>Bild durch Klicken auf Symbol hinzufügen</a:t>
            </a:r>
            <a:endParaRPr lang="en-US" dirty="0"/>
          </a:p>
        </p:txBody>
      </p:sp>
      <p:sp>
        <p:nvSpPr>
          <p:cNvPr id="21" name="Text Placeholder 3"/>
          <p:cNvSpPr>
            <a:spLocks noGrp="1"/>
          </p:cNvSpPr>
          <p:nvPr>
            <p:ph type="body" sz="half" idx="18"/>
          </p:nvPr>
        </p:nvSpPr>
        <p:spPr>
          <a:xfrm>
            <a:off x="685331" y="3984235"/>
            <a:ext cx="2472307" cy="841765"/>
          </a:xfrm>
        </p:spPr>
        <p:txBody>
          <a:bodyPr anchor="t">
            <a:normAutofit/>
          </a:bodyPr>
          <a:lstStyle>
            <a:lvl1pPr marL="0" indent="0" algn="ctr">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de-DE"/>
              <a:t>Textmasterformat bearbeiten</a:t>
            </a:r>
          </a:p>
        </p:txBody>
      </p:sp>
      <p:sp>
        <p:nvSpPr>
          <p:cNvPr id="22" name="Text Placeholder 4"/>
          <p:cNvSpPr>
            <a:spLocks noGrp="1"/>
          </p:cNvSpPr>
          <p:nvPr>
            <p:ph type="body" sz="quarter" idx="3"/>
          </p:nvPr>
        </p:nvSpPr>
        <p:spPr>
          <a:xfrm>
            <a:off x="3332069" y="3504017"/>
            <a:ext cx="2476371" cy="480218"/>
          </a:xfrm>
        </p:spPr>
        <p:txBody>
          <a:bodyPr anchor="b">
            <a:noAutofit/>
          </a:bodyPr>
          <a:lstStyle>
            <a:lvl1pPr marL="0" indent="0" algn="ctr">
              <a:lnSpc>
                <a:spcPct val="85000"/>
              </a:lnSpc>
              <a:buNone/>
              <a:defRPr sz="1700" b="0">
                <a:solidFill>
                  <a:schemeClr val="tx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de-DE"/>
              <a:t>Textmasterformat bearbeiten</a:t>
            </a:r>
          </a:p>
        </p:txBody>
      </p:sp>
      <p:sp>
        <p:nvSpPr>
          <p:cNvPr id="23" name="Picture Placeholder 2"/>
          <p:cNvSpPr>
            <a:spLocks noGrp="1" noChangeAspect="1"/>
          </p:cNvSpPr>
          <p:nvPr>
            <p:ph type="pic" idx="21"/>
          </p:nvPr>
        </p:nvSpPr>
        <p:spPr>
          <a:xfrm>
            <a:off x="3331011" y="1972578"/>
            <a:ext cx="2477514" cy="1270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56616" indent="0">
              <a:buNone/>
              <a:defRPr sz="1200"/>
            </a:lvl2pPr>
            <a:lvl3pPr marL="713232" indent="0">
              <a:buNone/>
              <a:defRPr sz="1200"/>
            </a:lvl3pPr>
            <a:lvl4pPr marL="1069848" indent="0">
              <a:buNone/>
              <a:defRPr sz="1200"/>
            </a:lvl4pPr>
            <a:lvl5pPr marL="1426464" indent="0">
              <a:buNone/>
              <a:defRPr sz="1200"/>
            </a:lvl5pPr>
            <a:lvl6pPr marL="1783080" indent="0">
              <a:buNone/>
              <a:defRPr sz="1200"/>
            </a:lvl6pPr>
            <a:lvl7pPr marL="2139696" indent="0">
              <a:buNone/>
              <a:defRPr sz="1200"/>
            </a:lvl7pPr>
            <a:lvl8pPr marL="2496312" indent="0">
              <a:buNone/>
              <a:defRPr sz="1200"/>
            </a:lvl8pPr>
            <a:lvl9pPr marL="2852928" indent="0">
              <a:buNone/>
              <a:defRPr sz="1200"/>
            </a:lvl9pPr>
          </a:lstStyle>
          <a:p>
            <a:r>
              <a:rPr lang="de-DE"/>
              <a:t>Bild durch Klicken auf Symbol hinzufügen</a:t>
            </a:r>
            <a:endParaRPr lang="en-US" dirty="0"/>
          </a:p>
        </p:txBody>
      </p:sp>
      <p:sp>
        <p:nvSpPr>
          <p:cNvPr id="24" name="Text Placeholder 3"/>
          <p:cNvSpPr>
            <a:spLocks noGrp="1"/>
          </p:cNvSpPr>
          <p:nvPr>
            <p:ph type="body" sz="half" idx="19"/>
          </p:nvPr>
        </p:nvSpPr>
        <p:spPr>
          <a:xfrm>
            <a:off x="3331011" y="3984234"/>
            <a:ext cx="2477514" cy="841766"/>
          </a:xfrm>
        </p:spPr>
        <p:txBody>
          <a:bodyPr anchor="t">
            <a:normAutofit/>
          </a:bodyPr>
          <a:lstStyle>
            <a:lvl1pPr marL="0" indent="0" algn="ctr">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de-DE"/>
              <a:t>Textmasterformat bearbeiten</a:t>
            </a:r>
          </a:p>
        </p:txBody>
      </p:sp>
      <p:sp>
        <p:nvSpPr>
          <p:cNvPr id="25" name="Text Placeholder 4"/>
          <p:cNvSpPr>
            <a:spLocks noGrp="1"/>
          </p:cNvSpPr>
          <p:nvPr>
            <p:ph type="body" sz="quarter" idx="13"/>
          </p:nvPr>
        </p:nvSpPr>
        <p:spPr>
          <a:xfrm>
            <a:off x="5979974" y="3504017"/>
            <a:ext cx="2475511" cy="480218"/>
          </a:xfrm>
        </p:spPr>
        <p:txBody>
          <a:bodyPr anchor="b">
            <a:noAutofit/>
          </a:bodyPr>
          <a:lstStyle>
            <a:lvl1pPr marL="0" indent="0" algn="ctr">
              <a:lnSpc>
                <a:spcPct val="85000"/>
              </a:lnSpc>
              <a:buNone/>
              <a:defRPr sz="1700" b="0">
                <a:solidFill>
                  <a:schemeClr val="tx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de-DE"/>
              <a:t>Textmasterformat bearbeiten</a:t>
            </a:r>
          </a:p>
        </p:txBody>
      </p:sp>
      <p:sp>
        <p:nvSpPr>
          <p:cNvPr id="26" name="Picture Placeholder 2"/>
          <p:cNvSpPr>
            <a:spLocks noGrp="1" noChangeAspect="1"/>
          </p:cNvSpPr>
          <p:nvPr>
            <p:ph type="pic" idx="22"/>
          </p:nvPr>
        </p:nvSpPr>
        <p:spPr>
          <a:xfrm>
            <a:off x="5979974" y="1972578"/>
            <a:ext cx="2478696" cy="1270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56616" indent="0">
              <a:buNone/>
              <a:defRPr sz="1200"/>
            </a:lvl2pPr>
            <a:lvl3pPr marL="713232" indent="0">
              <a:buNone/>
              <a:defRPr sz="1200"/>
            </a:lvl3pPr>
            <a:lvl4pPr marL="1069848" indent="0">
              <a:buNone/>
              <a:defRPr sz="1200"/>
            </a:lvl4pPr>
            <a:lvl5pPr marL="1426464" indent="0">
              <a:buNone/>
              <a:defRPr sz="1200"/>
            </a:lvl5pPr>
            <a:lvl6pPr marL="1783080" indent="0">
              <a:buNone/>
              <a:defRPr sz="1200"/>
            </a:lvl6pPr>
            <a:lvl7pPr marL="2139696" indent="0">
              <a:buNone/>
              <a:defRPr sz="1200"/>
            </a:lvl7pPr>
            <a:lvl8pPr marL="2496312" indent="0">
              <a:buNone/>
              <a:defRPr sz="1200"/>
            </a:lvl8pPr>
            <a:lvl9pPr marL="2852928" indent="0">
              <a:buNone/>
              <a:defRPr sz="1200"/>
            </a:lvl9pPr>
          </a:lstStyle>
          <a:p>
            <a:r>
              <a:rPr lang="de-DE"/>
              <a:t>Bild durch Klicken auf Symbol hinzufügen</a:t>
            </a:r>
            <a:endParaRPr lang="en-US" dirty="0"/>
          </a:p>
        </p:txBody>
      </p:sp>
      <p:sp>
        <p:nvSpPr>
          <p:cNvPr id="27" name="Text Placeholder 3"/>
          <p:cNvSpPr>
            <a:spLocks noGrp="1"/>
          </p:cNvSpPr>
          <p:nvPr>
            <p:ph type="body" sz="half" idx="20"/>
          </p:nvPr>
        </p:nvSpPr>
        <p:spPr>
          <a:xfrm>
            <a:off x="5979880" y="3984232"/>
            <a:ext cx="2478790" cy="841768"/>
          </a:xfrm>
        </p:spPr>
        <p:txBody>
          <a:bodyPr anchor="t">
            <a:normAutofit/>
          </a:bodyPr>
          <a:lstStyle>
            <a:lvl1pPr marL="0" indent="0" algn="ctr">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de-DE"/>
              <a:t>Textmasterformat bearbeiten</a:t>
            </a:r>
          </a:p>
        </p:txBody>
      </p:sp>
      <p:sp>
        <p:nvSpPr>
          <p:cNvPr id="3" name="Date Placeholder 2"/>
          <p:cNvSpPr>
            <a:spLocks noGrp="1"/>
          </p:cNvSpPr>
          <p:nvPr>
            <p:ph type="dt" sz="half" idx="10"/>
          </p:nvPr>
        </p:nvSpPr>
        <p:spPr/>
        <p:txBody>
          <a:bodyPr/>
          <a:lstStyle/>
          <a:p>
            <a:fld id="{48A87A34-81AB-432B-8DAE-1953F412C126}" type="datetimeFigureOut">
              <a:rPr lang="en-US" dirty="0"/>
              <a:t>3/13/2020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11" name="Vertical Text Placeholder 2"/>
          <p:cNvSpPr>
            <a:spLocks noGrp="1"/>
          </p:cNvSpPr>
          <p:nvPr>
            <p:ph type="body" orient="vert" sz="quarter" idx="13"/>
          </p:nvPr>
        </p:nvSpPr>
        <p:spPr>
          <a:xfrm>
            <a:off x="685331" y="1972578"/>
            <a:ext cx="7773339" cy="2853423"/>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08001"/>
            <a:ext cx="1914995" cy="4317999"/>
          </a:xfrm>
        </p:spPr>
        <p:txBody>
          <a:bodyPr vert="eaVert"/>
          <a:lstStyle>
            <a:lvl1pPr algn="l">
              <a:defRPr/>
            </a:lvl1pPr>
          </a:lstStyle>
          <a:p>
            <a:r>
              <a:rPr lang="de-DE"/>
              <a:t>Titelmasterformat durch Klicken bearbeiten</a:t>
            </a:r>
            <a:endParaRPr lang="en-US" dirty="0"/>
          </a:p>
        </p:txBody>
      </p:sp>
      <p:sp>
        <p:nvSpPr>
          <p:cNvPr id="8" name="Vertical Text Placeholder 2"/>
          <p:cNvSpPr>
            <a:spLocks noGrp="1"/>
          </p:cNvSpPr>
          <p:nvPr>
            <p:ph type="body" orient="vert" sz="quarter" idx="13"/>
          </p:nvPr>
        </p:nvSpPr>
        <p:spPr>
          <a:xfrm>
            <a:off x="685331" y="508001"/>
            <a:ext cx="5744043" cy="4317999"/>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12" name="Content Placeholder 2"/>
          <p:cNvSpPr>
            <a:spLocks noGrp="1"/>
          </p:cNvSpPr>
          <p:nvPr>
            <p:ph sz="quarter" idx="13"/>
          </p:nvPr>
        </p:nvSpPr>
        <p:spPr>
          <a:xfrm>
            <a:off x="685330" y="1972577"/>
            <a:ext cx="7772870" cy="285342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331" y="690469"/>
            <a:ext cx="7763814" cy="2280683"/>
          </a:xfrm>
        </p:spPr>
        <p:txBody>
          <a:bodyPr anchor="b">
            <a:normAutofit/>
          </a:bodyPr>
          <a:lstStyle>
            <a:lvl1pPr>
              <a:defRPr sz="3100"/>
            </a:lvl1pPr>
          </a:lstStyle>
          <a:p>
            <a:r>
              <a:rPr lang="de-DE"/>
              <a:t>Titelmasterformat durch Klicken bearbeiten</a:t>
            </a:r>
            <a:endParaRPr lang="en-US" dirty="0"/>
          </a:p>
        </p:txBody>
      </p:sp>
      <p:sp>
        <p:nvSpPr>
          <p:cNvPr id="3" name="Text Placeholder 2"/>
          <p:cNvSpPr>
            <a:spLocks noGrp="1"/>
          </p:cNvSpPr>
          <p:nvPr>
            <p:ph type="body" idx="1"/>
          </p:nvPr>
        </p:nvSpPr>
        <p:spPr>
          <a:xfrm>
            <a:off x="685331" y="3047881"/>
            <a:ext cx="7763814" cy="1140153"/>
          </a:xfrm>
        </p:spPr>
        <p:txBody>
          <a:bodyPr>
            <a:normAutofit/>
          </a:bodyPr>
          <a:lstStyle>
            <a:lvl1pPr marL="0" indent="0" algn="ctr">
              <a:buNone/>
              <a:defRPr sz="1600">
                <a:solidFill>
                  <a:schemeClr val="bg1">
                    <a:lumMod val="50000"/>
                  </a:schemeClr>
                </a:solidFill>
              </a:defRPr>
            </a:lvl1pPr>
            <a:lvl2pPr marL="356616" indent="0">
              <a:buNone/>
              <a:defRPr sz="1600">
                <a:solidFill>
                  <a:schemeClr val="tx1">
                    <a:tint val="75000"/>
                  </a:schemeClr>
                </a:solidFill>
              </a:defRPr>
            </a:lvl2pPr>
            <a:lvl3pPr marL="713232" indent="0">
              <a:buNone/>
              <a:defRPr sz="1400">
                <a:solidFill>
                  <a:schemeClr val="tx1">
                    <a:tint val="75000"/>
                  </a:schemeClr>
                </a:solidFill>
              </a:defRPr>
            </a:lvl3pPr>
            <a:lvl4pPr marL="1069848" indent="0">
              <a:buNone/>
              <a:defRPr sz="1200">
                <a:solidFill>
                  <a:schemeClr val="tx1">
                    <a:tint val="75000"/>
                  </a:schemeClr>
                </a:solidFill>
              </a:defRPr>
            </a:lvl4pPr>
            <a:lvl5pPr marL="1426464" indent="0">
              <a:buNone/>
              <a:defRPr sz="1200">
                <a:solidFill>
                  <a:schemeClr val="tx1">
                    <a:tint val="75000"/>
                  </a:schemeClr>
                </a:solidFill>
              </a:defRPr>
            </a:lvl5pPr>
            <a:lvl6pPr marL="1783080" indent="0">
              <a:buNone/>
              <a:defRPr sz="1200">
                <a:solidFill>
                  <a:schemeClr val="tx1">
                    <a:tint val="75000"/>
                  </a:schemeClr>
                </a:solidFill>
              </a:defRPr>
            </a:lvl6pPr>
            <a:lvl7pPr marL="2139696" indent="0">
              <a:buNone/>
              <a:defRPr sz="1200">
                <a:solidFill>
                  <a:schemeClr val="tx1">
                    <a:tint val="75000"/>
                  </a:schemeClr>
                </a:solidFill>
              </a:defRPr>
            </a:lvl7pPr>
            <a:lvl8pPr marL="2496312" indent="0">
              <a:buNone/>
              <a:defRPr sz="1200">
                <a:solidFill>
                  <a:schemeClr val="tx1">
                    <a:tint val="75000"/>
                  </a:schemeClr>
                </a:solidFill>
              </a:defRPr>
            </a:lvl8pPr>
            <a:lvl9pPr marL="2852928" indent="0">
              <a:buNone/>
              <a:defRPr sz="12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48A87A34-81AB-432B-8DAE-1953F412C126}" type="datetimeFigureOut">
              <a:rPr lang="en-US" dirty="0"/>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14" name="Title 1"/>
          <p:cNvSpPr>
            <a:spLocks noGrp="1"/>
          </p:cNvSpPr>
          <p:nvPr>
            <p:ph type="title"/>
          </p:nvPr>
        </p:nvSpPr>
        <p:spPr>
          <a:xfrm>
            <a:off x="685332" y="515431"/>
            <a:ext cx="7773338" cy="1330148"/>
          </a:xfrm>
        </p:spPr>
        <p:txBody>
          <a:bodyPr/>
          <a:lstStyle/>
          <a:p>
            <a:r>
              <a:rPr lang="de-DE"/>
              <a:t>Titelmasterformat durch Klicken bearbeiten</a:t>
            </a:r>
            <a:endParaRPr lang="en-US" dirty="0"/>
          </a:p>
        </p:txBody>
      </p:sp>
      <p:sp>
        <p:nvSpPr>
          <p:cNvPr id="12" name="Content Placeholder 2"/>
          <p:cNvSpPr>
            <a:spLocks noGrp="1"/>
          </p:cNvSpPr>
          <p:nvPr>
            <p:ph sz="quarter" idx="13"/>
          </p:nvPr>
        </p:nvSpPr>
        <p:spPr>
          <a:xfrm>
            <a:off x="685330" y="1972577"/>
            <a:ext cx="3829520" cy="285342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3" name="Content Placeholder 3"/>
          <p:cNvSpPr>
            <a:spLocks noGrp="1"/>
          </p:cNvSpPr>
          <p:nvPr>
            <p:ph sz="quarter" idx="14"/>
          </p:nvPr>
        </p:nvSpPr>
        <p:spPr>
          <a:xfrm>
            <a:off x="4629150" y="1972577"/>
            <a:ext cx="3829050" cy="285342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4" name="Title 1"/>
          <p:cNvSpPr>
            <a:spLocks noGrp="1"/>
          </p:cNvSpPr>
          <p:nvPr>
            <p:ph type="title"/>
          </p:nvPr>
        </p:nvSpPr>
        <p:spPr>
          <a:xfrm>
            <a:off x="685332" y="515431"/>
            <a:ext cx="7773338" cy="1330148"/>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859746" y="1975848"/>
            <a:ext cx="3655106" cy="566662"/>
          </a:xfrm>
        </p:spPr>
        <p:txBody>
          <a:bodyPr anchor="b">
            <a:noAutofit/>
          </a:bodyPr>
          <a:lstStyle>
            <a:lvl1pPr marL="0" indent="0">
              <a:lnSpc>
                <a:spcPct val="85000"/>
              </a:lnSpc>
              <a:buNone/>
              <a:defRPr sz="2000" b="0">
                <a:solidFill>
                  <a:schemeClr val="tx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de-DE"/>
              <a:t>Textmasterformat bearbeiten</a:t>
            </a:r>
          </a:p>
        </p:txBody>
      </p:sp>
      <p:sp>
        <p:nvSpPr>
          <p:cNvPr id="12" name="Content Placeholder 3"/>
          <p:cNvSpPr>
            <a:spLocks noGrp="1"/>
          </p:cNvSpPr>
          <p:nvPr>
            <p:ph sz="quarter" idx="13"/>
          </p:nvPr>
        </p:nvSpPr>
        <p:spPr>
          <a:xfrm>
            <a:off x="685331" y="2542511"/>
            <a:ext cx="3829520" cy="2283489"/>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797317" y="1975848"/>
            <a:ext cx="3661353" cy="566662"/>
          </a:xfrm>
        </p:spPr>
        <p:txBody>
          <a:bodyPr anchor="b">
            <a:noAutofit/>
          </a:bodyPr>
          <a:lstStyle>
            <a:lvl1pPr marL="0" indent="0">
              <a:lnSpc>
                <a:spcPct val="85000"/>
              </a:lnSpc>
              <a:buNone/>
              <a:defRPr sz="2000" b="0">
                <a:solidFill>
                  <a:schemeClr val="tx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de-DE"/>
              <a:t>Textmasterformat bearbeiten</a:t>
            </a:r>
          </a:p>
        </p:txBody>
      </p:sp>
      <p:sp>
        <p:nvSpPr>
          <p:cNvPr id="13" name="Content Placeholder 5"/>
          <p:cNvSpPr>
            <a:spLocks noGrp="1"/>
          </p:cNvSpPr>
          <p:nvPr>
            <p:ph sz="quarter" idx="14"/>
          </p:nvPr>
        </p:nvSpPr>
        <p:spPr>
          <a:xfrm>
            <a:off x="4629150" y="2542511"/>
            <a:ext cx="3829051" cy="2283489"/>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331" y="508000"/>
            <a:ext cx="2951766" cy="1686043"/>
          </a:xfrm>
        </p:spPr>
        <p:txBody>
          <a:bodyPr anchor="b"/>
          <a:lstStyle>
            <a:lvl1pPr algn="ctr">
              <a:defRPr sz="2500"/>
            </a:lvl1pPr>
          </a:lstStyle>
          <a:p>
            <a:r>
              <a:rPr lang="de-DE"/>
              <a:t>Titelmasterformat durch Klicken bearbeiten</a:t>
            </a:r>
            <a:endParaRPr lang="en-US" dirty="0"/>
          </a:p>
        </p:txBody>
      </p:sp>
      <p:sp>
        <p:nvSpPr>
          <p:cNvPr id="10" name="Content Placeholder 2"/>
          <p:cNvSpPr>
            <a:spLocks noGrp="1"/>
          </p:cNvSpPr>
          <p:nvPr>
            <p:ph sz="quarter" idx="13"/>
          </p:nvPr>
        </p:nvSpPr>
        <p:spPr>
          <a:xfrm>
            <a:off x="3808547" y="508001"/>
            <a:ext cx="4650122" cy="4317999"/>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85331" y="2194043"/>
            <a:ext cx="2951767" cy="2631957"/>
          </a:xfrm>
        </p:spPr>
        <p:txBody>
          <a:bodyPr/>
          <a:lstStyle>
            <a:lvl1pPr marL="0" indent="0" algn="ctr">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de-DE"/>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3/13/2020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331" y="508000"/>
            <a:ext cx="4451227" cy="1686045"/>
          </a:xfrm>
        </p:spPr>
        <p:txBody>
          <a:bodyPr anchor="b"/>
          <a:lstStyle>
            <a:lvl1pPr algn="ctr">
              <a:defRPr sz="25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5568602" y="508001"/>
            <a:ext cx="2441519" cy="43180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85346" y="2194044"/>
            <a:ext cx="4451212" cy="2631956"/>
          </a:xfrm>
        </p:spPr>
        <p:txBody>
          <a:bodyPr/>
          <a:lstStyle>
            <a:lvl1pPr marL="0" indent="0" algn="ctr">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de-DE"/>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3/13/2020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20"/>
            </p:custDataLst>
            <p:extLst>
              <p:ext uri="{D42A27DB-BD31-4B8C-83A1-F6EECF244321}">
                <p14:modId xmlns:p14="http://schemas.microsoft.com/office/powerpoint/2010/main" val="26692085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8" name="think-cell Folie" r:id="rId21" imgW="270" imgH="270" progId="TCLayout.ActiveDocument.1">
                  <p:embed/>
                </p:oleObj>
              </mc:Choice>
              <mc:Fallback>
                <p:oleObj name="think-cell Folie" r:id="rId21" imgW="270" imgH="270" progId="TCLayout.ActiveDocument.1">
                  <p:embed/>
                  <p:pic>
                    <p:nvPicPr>
                      <p:cNvPr id="0" name=""/>
                      <p:cNvPicPr/>
                      <p:nvPr/>
                    </p:nvPicPr>
                    <p:blipFill>
                      <a:blip r:embed="rId22"/>
                      <a:stretch>
                        <a:fillRect/>
                      </a:stretch>
                    </p:blipFill>
                    <p:spPr>
                      <a:xfrm>
                        <a:off x="1588" y="1588"/>
                        <a:ext cx="1587" cy="1587"/>
                      </a:xfrm>
                      <a:prstGeom prst="rect">
                        <a:avLst/>
                      </a:prstGeom>
                    </p:spPr>
                  </p:pic>
                </p:oleObj>
              </mc:Fallback>
            </mc:AlternateContent>
          </a:graphicData>
        </a:graphic>
      </p:graphicFrame>
      <p:pic>
        <p:nvPicPr>
          <p:cNvPr id="1026" name="Picture 2" descr="\\DROBO-FS\QuickDrops\JB\PPTX NG\Droplets\LightingOverlay.png"/>
          <p:cNvPicPr>
            <a:picLocks noChangeAspect="1" noChangeArrowheads="1"/>
          </p:cNvPicPr>
          <p:nvPr userDrawn="1"/>
        </p:nvPicPr>
        <p:blipFill>
          <a:blip r:embed="rId23" cstate="screen">
            <a:alphaModFix/>
            <a:extLst>
              <a:ext uri="{28A0092B-C50C-407E-A947-70E740481C1C}">
                <a14:useLocalDpi xmlns:a14="http://schemas.microsoft.com/office/drawing/2010/main"/>
              </a:ext>
            </a:extLst>
          </a:blip>
          <a:srcRect/>
          <a:stretch>
            <a:fillRect/>
          </a:stretch>
        </p:blipFill>
        <p:spPr bwMode="auto">
          <a:xfrm>
            <a:off x="-2451" y="-1"/>
            <a:ext cx="9144002" cy="5715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515431"/>
            <a:ext cx="7773338" cy="1330148"/>
          </a:xfrm>
          <a:prstGeom prst="rect">
            <a:avLst/>
          </a:prstGeom>
        </p:spPr>
        <p:txBody>
          <a:bodyPr vert="horz" lIns="71323" tIns="35662" rIns="71323" bIns="35662"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685331" y="1972578"/>
            <a:ext cx="7773339" cy="2853423"/>
          </a:xfrm>
          <a:prstGeom prst="rect">
            <a:avLst/>
          </a:prstGeom>
        </p:spPr>
        <p:txBody>
          <a:bodyPr vert="horz" lIns="71323" tIns="35662" rIns="71323" bIns="35662"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5759053" y="4902730"/>
            <a:ext cx="2057400" cy="304271"/>
          </a:xfrm>
          <a:prstGeom prst="rect">
            <a:avLst/>
          </a:prstGeom>
        </p:spPr>
        <p:txBody>
          <a:bodyPr vert="horz" lIns="71323" tIns="35662" rIns="71323" bIns="35662" rtlCol="0" anchor="ctr"/>
          <a:lstStyle>
            <a:lvl1pPr algn="r">
              <a:defRPr sz="800">
                <a:solidFill>
                  <a:schemeClr val="tx1"/>
                </a:solidFill>
              </a:defRPr>
            </a:lvl1pPr>
          </a:lstStyle>
          <a:p>
            <a:fld id="{48A87A34-81AB-432B-8DAE-1953F412C126}" type="datetimeFigureOut">
              <a:rPr lang="en-US" dirty="0"/>
              <a:pPr/>
              <a:t>3/13/2020</a:t>
            </a:fld>
            <a:endParaRPr lang="en-US" dirty="0"/>
          </a:p>
        </p:txBody>
      </p:sp>
      <p:sp>
        <p:nvSpPr>
          <p:cNvPr id="5" name="Footer Placeholder 4"/>
          <p:cNvSpPr>
            <a:spLocks noGrp="1"/>
          </p:cNvSpPr>
          <p:nvPr>
            <p:ph type="ftr" sz="quarter" idx="3"/>
          </p:nvPr>
        </p:nvSpPr>
        <p:spPr>
          <a:xfrm>
            <a:off x="685331" y="4902730"/>
            <a:ext cx="5004665" cy="304271"/>
          </a:xfrm>
          <a:prstGeom prst="rect">
            <a:avLst/>
          </a:prstGeom>
        </p:spPr>
        <p:txBody>
          <a:bodyPr vert="horz" lIns="71323" tIns="35662" rIns="71323" bIns="35662" rtlCol="0" anchor="ctr"/>
          <a:lstStyle>
            <a:lvl1pPr algn="l">
              <a:defRPr sz="80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4902730"/>
            <a:ext cx="573161" cy="304271"/>
          </a:xfrm>
          <a:prstGeom prst="rect">
            <a:avLst/>
          </a:prstGeom>
        </p:spPr>
        <p:txBody>
          <a:bodyPr vert="horz" lIns="71323" tIns="35662" rIns="71323" bIns="35662" rtlCol="0" anchor="ctr"/>
          <a:lstStyle>
            <a:lvl1pPr algn="r">
              <a:defRPr sz="800">
                <a:solidFill>
                  <a:schemeClr val="tx1"/>
                </a:solidFill>
              </a:defRPr>
            </a:lvl1pPr>
          </a:lstStyle>
          <a:p>
            <a:fld id="{6D22F896-40B5-4ADD-8801-0D06FADFA095}" type="slidenum">
              <a:rPr lang="en-US" dirty="0"/>
              <a:pPr/>
              <a:t>‹Nr.›</a:t>
            </a:fld>
            <a:endParaRPr lang="en-US" dirty="0"/>
          </a:p>
        </p:txBody>
      </p:sp>
      <p:sp>
        <p:nvSpPr>
          <p:cNvPr id="7" name="Textfeld 6"/>
          <p:cNvSpPr txBox="1"/>
          <p:nvPr userDrawn="1"/>
        </p:nvSpPr>
        <p:spPr>
          <a:xfrm>
            <a:off x="86261" y="5308021"/>
            <a:ext cx="4975401" cy="215444"/>
          </a:xfrm>
          <a:prstGeom prst="rect">
            <a:avLst/>
          </a:prstGeom>
          <a:noFill/>
        </p:spPr>
        <p:txBody>
          <a:bodyPr wrap="none" rtlCol="0">
            <a:spAutoFit/>
          </a:bodyPr>
          <a:lstStyle/>
          <a:p>
            <a:pPr marL="0" marR="0" indent="0" algn="l" defTabSz="356616" rtl="0" eaLnBrk="1" fontAlgn="auto" latinLnBrk="0" hangingPunct="1">
              <a:lnSpc>
                <a:spcPct val="100000"/>
              </a:lnSpc>
              <a:spcBef>
                <a:spcPts val="0"/>
              </a:spcBef>
              <a:spcAft>
                <a:spcPts val="0"/>
              </a:spcAft>
              <a:buClrTx/>
              <a:buSzTx/>
              <a:buFontTx/>
              <a:buNone/>
              <a:tabLst/>
              <a:defRPr/>
            </a:pPr>
            <a:r>
              <a:rPr lang="en-US" sz="800" dirty="0"/>
              <a:t>©  BHV-SRA, </a:t>
            </a:r>
            <a:r>
              <a:rPr lang="en-US" sz="800" dirty="0" err="1"/>
              <a:t>R.Clausner</a:t>
            </a:r>
            <a:r>
              <a:rPr lang="en-US" sz="800" dirty="0"/>
              <a:t>								Version 1.1	</a:t>
            </a:r>
            <a:r>
              <a:rPr lang="en-US" sz="800" dirty="0" err="1"/>
              <a:t>März</a:t>
            </a:r>
            <a:r>
              <a:rPr lang="en-US" sz="800" dirty="0"/>
              <a:t> 2020</a:t>
            </a:r>
          </a:p>
        </p:txBody>
      </p:sp>
      <p:sp>
        <p:nvSpPr>
          <p:cNvPr id="11" name="Slide Number Placeholder 5"/>
          <p:cNvSpPr txBox="1">
            <a:spLocks/>
          </p:cNvSpPr>
          <p:nvPr userDrawn="1"/>
        </p:nvSpPr>
        <p:spPr>
          <a:xfrm>
            <a:off x="6751320" y="5263607"/>
            <a:ext cx="952500" cy="304271"/>
          </a:xfrm>
          <a:prstGeom prst="rect">
            <a:avLst/>
          </a:prstGeom>
        </p:spPr>
        <p:txBody>
          <a:bodyPr vert="horz" lIns="71323" tIns="35662" rIns="71323" bIns="35662" rtlCol="0" anchor="ctr"/>
          <a:lstStyle>
            <a:defPPr>
              <a:defRPr lang="en-US"/>
            </a:defPPr>
            <a:lvl1pPr marL="0" algn="r" defTabSz="356616" rtl="0" eaLnBrk="1" latinLnBrk="0" hangingPunct="1">
              <a:defRPr sz="800" kern="1200">
                <a:solidFill>
                  <a:schemeClr val="tx1"/>
                </a:solidFill>
                <a:latin typeface="+mn-lt"/>
                <a:ea typeface="+mn-ea"/>
                <a:cs typeface="+mn-cs"/>
              </a:defRPr>
            </a:lvl1pPr>
            <a:lvl2pPr marL="356616" algn="l" defTabSz="356616" rtl="0" eaLnBrk="1" latinLnBrk="0" hangingPunct="1">
              <a:defRPr sz="1400" kern="1200">
                <a:solidFill>
                  <a:schemeClr val="tx1"/>
                </a:solidFill>
                <a:latin typeface="+mn-lt"/>
                <a:ea typeface="+mn-ea"/>
                <a:cs typeface="+mn-cs"/>
              </a:defRPr>
            </a:lvl2pPr>
            <a:lvl3pPr marL="713232" algn="l" defTabSz="356616" rtl="0" eaLnBrk="1" latinLnBrk="0" hangingPunct="1">
              <a:defRPr sz="1400" kern="1200">
                <a:solidFill>
                  <a:schemeClr val="tx1"/>
                </a:solidFill>
                <a:latin typeface="+mn-lt"/>
                <a:ea typeface="+mn-ea"/>
                <a:cs typeface="+mn-cs"/>
              </a:defRPr>
            </a:lvl3pPr>
            <a:lvl4pPr marL="1069848" algn="l" defTabSz="356616" rtl="0" eaLnBrk="1" latinLnBrk="0" hangingPunct="1">
              <a:defRPr sz="1400" kern="1200">
                <a:solidFill>
                  <a:schemeClr val="tx1"/>
                </a:solidFill>
                <a:latin typeface="+mn-lt"/>
                <a:ea typeface="+mn-ea"/>
                <a:cs typeface="+mn-cs"/>
              </a:defRPr>
            </a:lvl4pPr>
            <a:lvl5pPr marL="1426464" algn="l" defTabSz="356616" rtl="0" eaLnBrk="1" latinLnBrk="0" hangingPunct="1">
              <a:defRPr sz="1400" kern="1200">
                <a:solidFill>
                  <a:schemeClr val="tx1"/>
                </a:solidFill>
                <a:latin typeface="+mn-lt"/>
                <a:ea typeface="+mn-ea"/>
                <a:cs typeface="+mn-cs"/>
              </a:defRPr>
            </a:lvl5pPr>
            <a:lvl6pPr marL="1783080" algn="l" defTabSz="356616" rtl="0" eaLnBrk="1" latinLnBrk="0" hangingPunct="1">
              <a:defRPr sz="1400" kern="1200">
                <a:solidFill>
                  <a:schemeClr val="tx1"/>
                </a:solidFill>
                <a:latin typeface="+mn-lt"/>
                <a:ea typeface="+mn-ea"/>
                <a:cs typeface="+mn-cs"/>
              </a:defRPr>
            </a:lvl6pPr>
            <a:lvl7pPr marL="2139696" algn="l" defTabSz="356616" rtl="0" eaLnBrk="1" latinLnBrk="0" hangingPunct="1">
              <a:defRPr sz="1400" kern="1200">
                <a:solidFill>
                  <a:schemeClr val="tx1"/>
                </a:solidFill>
                <a:latin typeface="+mn-lt"/>
                <a:ea typeface="+mn-ea"/>
                <a:cs typeface="+mn-cs"/>
              </a:defRPr>
            </a:lvl7pPr>
            <a:lvl8pPr marL="2496312" algn="l" defTabSz="356616" rtl="0" eaLnBrk="1" latinLnBrk="0" hangingPunct="1">
              <a:defRPr sz="1400" kern="1200">
                <a:solidFill>
                  <a:schemeClr val="tx1"/>
                </a:solidFill>
                <a:latin typeface="+mn-lt"/>
                <a:ea typeface="+mn-ea"/>
                <a:cs typeface="+mn-cs"/>
              </a:defRPr>
            </a:lvl8pPr>
            <a:lvl9pPr marL="2852928" algn="l" defTabSz="356616" rtl="0" eaLnBrk="1" latinLnBrk="0" hangingPunct="1">
              <a:defRPr sz="1400" kern="1200">
                <a:solidFill>
                  <a:schemeClr val="tx1"/>
                </a:solidFill>
                <a:latin typeface="+mn-lt"/>
                <a:ea typeface="+mn-ea"/>
                <a:cs typeface="+mn-cs"/>
              </a:defRPr>
            </a:lvl9pPr>
          </a:lstStyle>
          <a:p>
            <a:r>
              <a:rPr lang="en-US" dirty="0" err="1"/>
              <a:t>Seite</a:t>
            </a:r>
            <a:r>
              <a:rPr lang="en-US" baseline="0" dirty="0"/>
              <a:t> </a:t>
            </a:r>
            <a:fld id="{6D22F896-40B5-4ADD-8801-0D06FADFA095}" type="slidenum">
              <a:rPr lang="en-US" smtClean="0"/>
              <a:pPr/>
              <a:t>‹Nr.›</a:t>
            </a:fld>
            <a:r>
              <a:rPr lang="en-US" dirty="0"/>
              <a:t> von 41</a:t>
            </a:r>
          </a:p>
        </p:txBody>
      </p:sp>
      <p:pic>
        <p:nvPicPr>
          <p:cNvPr id="12" name="Picture 2" descr="C:\Users\d.dimper\Desktop\Präsentationen\Logo BHV.png"/>
          <p:cNvPicPr>
            <a:picLocks noChangeAspect="1" noChangeArrowheads="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8256691" y="4855608"/>
            <a:ext cx="775808" cy="774248"/>
          </a:xfrm>
          <a:prstGeom prst="rect">
            <a:avLst/>
          </a:prstGeom>
          <a:noFill/>
          <a:extLst>
            <a:ext uri="{909E8E84-426E-40DD-AFC4-6F175D3DCCD1}">
              <a14:hiddenFill xmlns:a14="http://schemas.microsoft.com/office/drawing/2010/main">
                <a:solidFill>
                  <a:srgbClr val="FFFFFF"/>
                </a:solidFill>
              </a14:hiddenFill>
            </a:ext>
          </a:extLst>
        </p:spPr>
      </p:pic>
      <p:pic>
        <p:nvPicPr>
          <p:cNvPr id="17" name="Grafik 16"/>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7510181" y="81582"/>
            <a:ext cx="1533504" cy="53910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713232" rtl="0" eaLnBrk="1" latinLnBrk="0" hangingPunct="1">
        <a:lnSpc>
          <a:spcPct val="90000"/>
        </a:lnSpc>
        <a:spcBef>
          <a:spcPct val="0"/>
        </a:spcBef>
        <a:buNone/>
        <a:defRPr sz="2800" kern="1200" cap="all" baseline="0">
          <a:solidFill>
            <a:schemeClr val="tx1"/>
          </a:solidFill>
          <a:effectLst/>
          <a:latin typeface="+mj-lt"/>
          <a:ea typeface="+mj-ea"/>
          <a:cs typeface="+mj-cs"/>
        </a:defRPr>
      </a:lvl1pPr>
    </p:titleStyle>
    <p:bodyStyle>
      <a:lvl1pPr marL="178308" indent="-178308" algn="l" defTabSz="713232" rtl="0" eaLnBrk="1" latinLnBrk="0" hangingPunct="1">
        <a:lnSpc>
          <a:spcPct val="120000"/>
        </a:lnSpc>
        <a:spcBef>
          <a:spcPts val="78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1pPr>
      <a:lvl2pPr marL="534924" indent="-178308" algn="l" defTabSz="713232" rtl="0" eaLnBrk="1" latinLnBrk="0" hangingPunct="1">
        <a:lnSpc>
          <a:spcPct val="120000"/>
        </a:lnSpc>
        <a:spcBef>
          <a:spcPts val="39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2pPr>
      <a:lvl3pPr marL="891540" indent="-178308" algn="l" defTabSz="713232" rtl="0" eaLnBrk="1" latinLnBrk="0" hangingPunct="1">
        <a:lnSpc>
          <a:spcPct val="120000"/>
        </a:lnSpc>
        <a:spcBef>
          <a:spcPts val="390"/>
        </a:spcBef>
        <a:buClr>
          <a:schemeClr val="tx1"/>
        </a:buClr>
        <a:buFont typeface="Arial" panose="020B0604020202020204" pitchFamily="34" charset="0"/>
        <a:buChar char="•"/>
        <a:defRPr sz="1200" kern="1200" cap="all" baseline="0">
          <a:solidFill>
            <a:schemeClr val="tx1"/>
          </a:solidFill>
          <a:effectLst/>
          <a:latin typeface="+mn-lt"/>
          <a:ea typeface="+mn-ea"/>
          <a:cs typeface="+mn-cs"/>
        </a:defRPr>
      </a:lvl3pPr>
      <a:lvl4pPr marL="1248156" indent="-178308" algn="l" defTabSz="713232" rtl="0" eaLnBrk="1" latinLnBrk="0" hangingPunct="1">
        <a:lnSpc>
          <a:spcPct val="120000"/>
        </a:lnSpc>
        <a:spcBef>
          <a:spcPts val="390"/>
        </a:spcBef>
        <a:buClr>
          <a:schemeClr val="tx1"/>
        </a:buClr>
        <a:buFont typeface="Arial" panose="020B0604020202020204" pitchFamily="34" charset="0"/>
        <a:buChar char="•"/>
        <a:defRPr sz="1100" kern="1200" cap="all" baseline="0">
          <a:solidFill>
            <a:schemeClr val="tx1"/>
          </a:solidFill>
          <a:effectLst/>
          <a:latin typeface="+mn-lt"/>
          <a:ea typeface="+mn-ea"/>
          <a:cs typeface="+mn-cs"/>
        </a:defRPr>
      </a:lvl4pPr>
      <a:lvl5pPr marL="1604772" indent="-178308" algn="l" defTabSz="713232" rtl="0" eaLnBrk="1" latinLnBrk="0" hangingPunct="1">
        <a:lnSpc>
          <a:spcPct val="120000"/>
        </a:lnSpc>
        <a:spcBef>
          <a:spcPts val="390"/>
        </a:spcBef>
        <a:buClr>
          <a:schemeClr val="tx1"/>
        </a:buClr>
        <a:buFont typeface="Arial" panose="020B0604020202020204" pitchFamily="34" charset="0"/>
        <a:buChar char="•"/>
        <a:defRPr sz="1100" kern="1200" cap="all" baseline="0">
          <a:solidFill>
            <a:schemeClr val="tx1"/>
          </a:solidFill>
          <a:effectLst/>
          <a:latin typeface="+mn-lt"/>
          <a:ea typeface="+mn-ea"/>
          <a:cs typeface="+mn-cs"/>
        </a:defRPr>
      </a:lvl5pPr>
      <a:lvl6pPr marL="1961388" indent="-178308" algn="l" defTabSz="713232" rtl="0" eaLnBrk="1" latinLnBrk="0" hangingPunct="1">
        <a:lnSpc>
          <a:spcPct val="120000"/>
        </a:lnSpc>
        <a:spcBef>
          <a:spcPts val="390"/>
        </a:spcBef>
        <a:buClr>
          <a:schemeClr val="tx1"/>
        </a:buClr>
        <a:buFont typeface="Arial" panose="020B0604020202020204" pitchFamily="34" charset="0"/>
        <a:buChar char="•"/>
        <a:defRPr sz="1100" kern="1200" cap="all" baseline="0">
          <a:solidFill>
            <a:schemeClr val="tx1"/>
          </a:solidFill>
          <a:effectLst/>
          <a:latin typeface="+mn-lt"/>
          <a:ea typeface="+mn-ea"/>
          <a:cs typeface="+mn-cs"/>
        </a:defRPr>
      </a:lvl6pPr>
      <a:lvl7pPr marL="2318004" indent="-178308" algn="l" defTabSz="713232" rtl="0" eaLnBrk="1" latinLnBrk="0" hangingPunct="1">
        <a:lnSpc>
          <a:spcPct val="120000"/>
        </a:lnSpc>
        <a:spcBef>
          <a:spcPts val="390"/>
        </a:spcBef>
        <a:buClr>
          <a:schemeClr val="tx1"/>
        </a:buClr>
        <a:buFont typeface="Arial" panose="020B0604020202020204" pitchFamily="34" charset="0"/>
        <a:buChar char="•"/>
        <a:defRPr sz="1100" kern="1200" cap="all" baseline="0">
          <a:solidFill>
            <a:schemeClr val="tx1"/>
          </a:solidFill>
          <a:effectLst/>
          <a:latin typeface="+mn-lt"/>
          <a:ea typeface="+mn-ea"/>
          <a:cs typeface="+mn-cs"/>
        </a:defRPr>
      </a:lvl7pPr>
      <a:lvl8pPr marL="2674620" indent="-178308" algn="l" defTabSz="713232" rtl="0" eaLnBrk="1" latinLnBrk="0" hangingPunct="1">
        <a:lnSpc>
          <a:spcPct val="120000"/>
        </a:lnSpc>
        <a:spcBef>
          <a:spcPts val="390"/>
        </a:spcBef>
        <a:buClr>
          <a:schemeClr val="tx1"/>
        </a:buClr>
        <a:buFont typeface="Arial" panose="020B0604020202020204" pitchFamily="34" charset="0"/>
        <a:buChar char="•"/>
        <a:defRPr sz="1100" kern="1200" cap="all" baseline="0">
          <a:solidFill>
            <a:schemeClr val="tx1"/>
          </a:solidFill>
          <a:effectLst/>
          <a:latin typeface="+mn-lt"/>
          <a:ea typeface="+mn-ea"/>
          <a:cs typeface="+mn-cs"/>
        </a:defRPr>
      </a:lvl8pPr>
      <a:lvl9pPr marL="3031236" indent="-178308" algn="l" defTabSz="713232" rtl="0" eaLnBrk="1" latinLnBrk="0" hangingPunct="1">
        <a:lnSpc>
          <a:spcPct val="120000"/>
        </a:lnSpc>
        <a:spcBef>
          <a:spcPts val="390"/>
        </a:spcBef>
        <a:buClr>
          <a:schemeClr val="tx1"/>
        </a:buClr>
        <a:buFont typeface="Arial" panose="020B0604020202020204" pitchFamily="34" charset="0"/>
        <a:buChar char="•"/>
        <a:defRPr sz="1100" kern="1200" cap="all" baseline="0">
          <a:solidFill>
            <a:schemeClr val="tx1"/>
          </a:solidFill>
          <a:effectLst/>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bayernhockey.de/vvi-web/bayern/downloads.de/schiedsrichter.asp?lokal=BAY&amp;bereich=72&amp;topic=dlschir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6A3C23BA-1AB1-47BF-B0F7-EC2A461A6B00}"/>
              </a:ext>
            </a:extLst>
          </p:cNvPr>
          <p:cNvSpPr txBox="1"/>
          <p:nvPr/>
        </p:nvSpPr>
        <p:spPr>
          <a:xfrm>
            <a:off x="623807" y="1882771"/>
            <a:ext cx="7896386" cy="1272349"/>
          </a:xfrm>
          <a:prstGeom prst="rect">
            <a:avLst/>
          </a:prstGeom>
          <a:noFill/>
        </p:spPr>
        <p:txBody>
          <a:bodyPr wrap="square" lIns="71323" tIns="35662" rIns="71323" bIns="35662" rtlCol="0">
            <a:spAutoFit/>
          </a:bodyPr>
          <a:lstStyle/>
          <a:p>
            <a:pPr algn="ctr"/>
            <a:r>
              <a:rPr lang="de-DE" sz="3200" dirty="0"/>
              <a:t>Regelkunde für Dreiviertelfeld und Großfeld</a:t>
            </a:r>
          </a:p>
          <a:p>
            <a:pPr algn="ctr"/>
            <a:r>
              <a:rPr lang="de-DE" sz="3200" dirty="0"/>
              <a:t>Feldhockey 2020</a:t>
            </a:r>
          </a:p>
          <a:p>
            <a:pPr algn="ctr"/>
            <a:endParaRPr lang="de-DE" dirty="0"/>
          </a:p>
        </p:txBody>
      </p:sp>
    </p:spTree>
    <p:extLst>
      <p:ext uri="{BB962C8B-B14F-4D97-AF65-F5344CB8AC3E}">
        <p14:creationId xmlns:p14="http://schemas.microsoft.com/office/powerpoint/2010/main" val="855737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0DAA653-1777-40AB-BCAB-083D78CE80A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0411" y="1608931"/>
            <a:ext cx="1557789" cy="3039914"/>
          </a:xfrm>
          <a:prstGeom prst="rect">
            <a:avLst/>
          </a:prstGeom>
        </p:spPr>
      </p:pic>
      <p:sp>
        <p:nvSpPr>
          <p:cNvPr id="5" name="Titel 1">
            <a:extLst>
              <a:ext uri="{FF2B5EF4-FFF2-40B4-BE49-F238E27FC236}">
                <a16:creationId xmlns:a16="http://schemas.microsoft.com/office/drawing/2014/main" id="{E445F431-DD15-4E65-B5E7-05E49C3B58A4}"/>
              </a:ext>
            </a:extLst>
          </p:cNvPr>
          <p:cNvSpPr>
            <a:spLocks noGrp="1"/>
          </p:cNvSpPr>
          <p:nvPr>
            <p:ph type="title"/>
          </p:nvPr>
        </p:nvSpPr>
        <p:spPr>
          <a:xfrm>
            <a:off x="2108200" y="223061"/>
            <a:ext cx="5430473" cy="880844"/>
          </a:xfrm>
        </p:spPr>
        <p:txBody>
          <a:bodyPr>
            <a:normAutofit/>
          </a:bodyPr>
          <a:lstStyle/>
          <a:p>
            <a:r>
              <a:rPr lang="de-DE" sz="2800" b="1" u="sng" dirty="0"/>
              <a:t>R</a:t>
            </a:r>
            <a:r>
              <a:rPr lang="de-DE" sz="2800" b="1" u="sng" cap="none" dirty="0"/>
              <a:t>egelverstöße</a:t>
            </a:r>
            <a:r>
              <a:rPr lang="de-DE" sz="2800" b="1" u="sng" dirty="0"/>
              <a:t> </a:t>
            </a:r>
            <a:r>
              <a:rPr lang="de-DE" sz="2800" b="1" u="sng" cap="none" dirty="0"/>
              <a:t>im</a:t>
            </a:r>
            <a:r>
              <a:rPr lang="de-DE" sz="2800" b="1" u="sng" dirty="0"/>
              <a:t> A</a:t>
            </a:r>
            <a:r>
              <a:rPr lang="de-DE" sz="2800" b="1" u="sng" cap="none" dirty="0"/>
              <a:t>ngriffshälfte</a:t>
            </a:r>
            <a:endParaRPr lang="de-DE" sz="2800" b="1" u="sng" dirty="0"/>
          </a:p>
        </p:txBody>
      </p:sp>
      <p:sp>
        <p:nvSpPr>
          <p:cNvPr id="7" name="Textfeld 6">
            <a:extLst>
              <a:ext uri="{FF2B5EF4-FFF2-40B4-BE49-F238E27FC236}">
                <a16:creationId xmlns:a16="http://schemas.microsoft.com/office/drawing/2014/main" id="{3F3ECEC2-73B0-4F6F-9FAF-D1ACC06543BC}"/>
              </a:ext>
            </a:extLst>
          </p:cNvPr>
          <p:cNvSpPr txBox="1"/>
          <p:nvPr/>
        </p:nvSpPr>
        <p:spPr>
          <a:xfrm>
            <a:off x="837603" y="1066155"/>
            <a:ext cx="10145949" cy="369332"/>
          </a:xfrm>
          <a:prstGeom prst="rect">
            <a:avLst/>
          </a:prstGeom>
          <a:noFill/>
        </p:spPr>
        <p:txBody>
          <a:bodyPr wrap="square" rtlCol="0">
            <a:spAutoFit/>
          </a:bodyPr>
          <a:lstStyle/>
          <a:p>
            <a:r>
              <a:rPr lang="de-DE" dirty="0"/>
              <a:t>Bei einem unabsichtlichen Regelverstoß durch die Verteidigende Mannschaft, wird auf Freischlag entschieden.</a:t>
            </a:r>
          </a:p>
        </p:txBody>
      </p:sp>
      <p:sp>
        <p:nvSpPr>
          <p:cNvPr id="8" name="Textfeld 7">
            <a:extLst>
              <a:ext uri="{FF2B5EF4-FFF2-40B4-BE49-F238E27FC236}">
                <a16:creationId xmlns:a16="http://schemas.microsoft.com/office/drawing/2014/main" id="{ED340F27-127A-4E61-8BF7-D7A38CF50E31}"/>
              </a:ext>
            </a:extLst>
          </p:cNvPr>
          <p:cNvSpPr txBox="1"/>
          <p:nvPr/>
        </p:nvSpPr>
        <p:spPr>
          <a:xfrm>
            <a:off x="2149813" y="1902764"/>
            <a:ext cx="6504903" cy="2893100"/>
          </a:xfrm>
          <a:prstGeom prst="rect">
            <a:avLst/>
          </a:prstGeom>
          <a:noFill/>
        </p:spPr>
        <p:txBody>
          <a:bodyPr wrap="square" rtlCol="0">
            <a:spAutoFit/>
          </a:bodyPr>
          <a:lstStyle/>
          <a:p>
            <a:r>
              <a:rPr lang="de-DE" dirty="0"/>
              <a:t>Wenn die Verteidigende Mannschaft einen absichtlichen Regelverstoß begeht und damit eine klare Torchance verhindert wird auf Strafecke entschieden, sonst kann eine persönliche Strafe ausgesprochen werden.</a:t>
            </a:r>
          </a:p>
          <a:p>
            <a:endParaRPr lang="de-DE" dirty="0"/>
          </a:p>
          <a:p>
            <a:pPr marL="285750" indent="-285750">
              <a:buFont typeface="Arial" panose="020B0604020202020204" pitchFamily="34" charset="0"/>
              <a:buChar char="•"/>
            </a:pPr>
            <a:r>
              <a:rPr lang="de-DE" b="1" u="sng" dirty="0"/>
              <a:t>Nicht einhalten des Abstandes von 5m</a:t>
            </a:r>
            <a:r>
              <a:rPr lang="de-DE" dirty="0"/>
              <a:t>, bei aktiven eingreifen ist sofort auf Strafecke zu entscheiden. Ein absichtlicher Stockschlag um den Stürmer am weiter spielen zu hindern, ist ebenfalls als Strafecke zu werten.</a:t>
            </a:r>
          </a:p>
          <a:p>
            <a:pPr marL="285750" indent="-285750">
              <a:buFont typeface="Arial" panose="020B0604020202020204" pitchFamily="34" charset="0"/>
              <a:buChar char="•"/>
            </a:pPr>
            <a:r>
              <a:rPr lang="de-DE" dirty="0"/>
              <a:t>Ein </a:t>
            </a:r>
            <a:r>
              <a:rPr lang="de-DE" b="1" u="sng" dirty="0"/>
              <a:t>absichtliches Körperliches Foul</a:t>
            </a:r>
            <a:r>
              <a:rPr lang="de-DE" dirty="0"/>
              <a:t> um den Stürmer am Weiterspielen zu hindern. Eventuell ist auch eine Persönliche Strafe notwendig.</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a:p>
            <a:endParaRPr lang="de-DE" dirty="0"/>
          </a:p>
          <a:p>
            <a:pPr marL="285750" indent="-285750">
              <a:buFont typeface="Arial" panose="020B0604020202020204" pitchFamily="34" charset="0"/>
              <a:buChar char="•"/>
            </a:pPr>
            <a:endParaRPr lang="de-DE" dirty="0"/>
          </a:p>
        </p:txBody>
      </p:sp>
    </p:spTree>
    <p:extLst>
      <p:ext uri="{BB962C8B-B14F-4D97-AF65-F5344CB8AC3E}">
        <p14:creationId xmlns:p14="http://schemas.microsoft.com/office/powerpoint/2010/main" val="565332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t>
            </a:r>
            <a:r>
              <a:rPr lang="de-DE" cap="none" dirty="0"/>
              <a:t>ie </a:t>
            </a:r>
            <a:r>
              <a:rPr lang="de-DE" dirty="0"/>
              <a:t>W</a:t>
            </a:r>
            <a:r>
              <a:rPr lang="de-DE" cap="none" dirty="0"/>
              <a:t>echselzone befindet sich auf </a:t>
            </a:r>
            <a:r>
              <a:rPr lang="de-DE" dirty="0"/>
              <a:t>H</a:t>
            </a:r>
            <a:r>
              <a:rPr lang="de-DE" cap="none" dirty="0"/>
              <a:t>öhe der</a:t>
            </a:r>
            <a:r>
              <a:rPr lang="de-DE" dirty="0"/>
              <a:t> </a:t>
            </a:r>
            <a:r>
              <a:rPr lang="de-DE" cap="none" dirty="0"/>
              <a:t>Mittellinie und nicht an der </a:t>
            </a:r>
            <a:r>
              <a:rPr lang="de-DE" dirty="0"/>
              <a:t>G</a:t>
            </a:r>
            <a:r>
              <a:rPr lang="de-DE" cap="none" dirty="0"/>
              <a:t>rundlinie</a:t>
            </a:r>
            <a:r>
              <a:rPr lang="de-DE" dirty="0"/>
              <a:t>!</a:t>
            </a:r>
            <a:br>
              <a:rPr lang="de-DE" dirty="0"/>
            </a:br>
            <a:endParaRPr lang="de-DE" dirty="0"/>
          </a:p>
        </p:txBody>
      </p:sp>
      <p:sp>
        <p:nvSpPr>
          <p:cNvPr id="3" name="Textfeld 2">
            <a:extLst>
              <a:ext uri="{FF2B5EF4-FFF2-40B4-BE49-F238E27FC236}">
                <a16:creationId xmlns:a16="http://schemas.microsoft.com/office/drawing/2014/main" id="{B17742E7-EE6F-4343-8D10-CCBEAC7E1EE8}"/>
              </a:ext>
            </a:extLst>
          </p:cNvPr>
          <p:cNvSpPr txBox="1"/>
          <p:nvPr/>
        </p:nvSpPr>
        <p:spPr>
          <a:xfrm>
            <a:off x="5013701" y="1602835"/>
            <a:ext cx="3882325" cy="3170099"/>
          </a:xfrm>
          <a:prstGeom prst="rect">
            <a:avLst/>
          </a:prstGeom>
          <a:noFill/>
        </p:spPr>
        <p:txBody>
          <a:bodyPr wrap="square" rtlCol="0">
            <a:spAutoFit/>
          </a:bodyPr>
          <a:lstStyle/>
          <a:p>
            <a:r>
              <a:rPr lang="de-DE" sz="2000" b="1" dirty="0"/>
              <a:t>Wenn es die Situation zulässt erst ermahnen und dann bestrafen!</a:t>
            </a:r>
          </a:p>
          <a:p>
            <a:endParaRPr lang="de-DE" sz="1600" dirty="0"/>
          </a:p>
          <a:p>
            <a:r>
              <a:rPr lang="de-DE" sz="1600" dirty="0"/>
              <a:t>Sollten bei Mannschaften den Wechselfehler begehen, dann kann man beide Schielführer ermahnen und sie über die Konsequenzen aufklären. </a:t>
            </a:r>
          </a:p>
          <a:p>
            <a:r>
              <a:rPr lang="de-DE" sz="1600" dirty="0"/>
              <a:t>Das bei einem weiterem Wechselfehler ist der betreffende Spieler, der eine persönliche Strafe bekommt (gelbe Karte) oder der Mannschaftsführer wenn kein „Schuldiger“ ein eindeutig ausgemacht werden kann.</a:t>
            </a:r>
          </a:p>
        </p:txBody>
      </p:sp>
      <p:pic>
        <p:nvPicPr>
          <p:cNvPr id="5" name="Grafik 4">
            <a:extLst>
              <a:ext uri="{FF2B5EF4-FFF2-40B4-BE49-F238E27FC236}">
                <a16:creationId xmlns:a16="http://schemas.microsoft.com/office/drawing/2014/main" id="{FBE27B22-4DD5-4F32-BA68-A3E15AA73CB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9933" y="1501581"/>
            <a:ext cx="4215540" cy="3122909"/>
          </a:xfrm>
          <a:prstGeom prst="rect">
            <a:avLst/>
          </a:prstGeom>
        </p:spPr>
      </p:pic>
    </p:spTree>
    <p:extLst>
      <p:ext uri="{BB962C8B-B14F-4D97-AF65-F5344CB8AC3E}">
        <p14:creationId xmlns:p14="http://schemas.microsoft.com/office/powerpoint/2010/main" val="3642146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4290" y="310053"/>
            <a:ext cx="7773074" cy="1331075"/>
          </a:xfrm>
          <a:prstGeom prst="rect">
            <a:avLst/>
          </a:prstGeom>
        </p:spPr>
      </p:pic>
      <p:pic>
        <p:nvPicPr>
          <p:cNvPr id="5" name="Grafik 4"/>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743199" y="1641129"/>
            <a:ext cx="3304310" cy="2863274"/>
          </a:xfrm>
          <a:prstGeom prst="rect">
            <a:avLst/>
          </a:prstGeom>
          <a:effectLst>
            <a:softEdge rad="127000"/>
          </a:effectLst>
        </p:spPr>
      </p:pic>
    </p:spTree>
    <p:extLst>
      <p:ext uri="{BB962C8B-B14F-4D97-AF65-F5344CB8AC3E}">
        <p14:creationId xmlns:p14="http://schemas.microsoft.com/office/powerpoint/2010/main" val="2706397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u="sng" dirty="0"/>
              <a:t>Persönliche Strafen</a:t>
            </a:r>
          </a:p>
        </p:txBody>
      </p:sp>
      <p:sp>
        <p:nvSpPr>
          <p:cNvPr id="3" name="Inhaltsplatzhalter 2"/>
          <p:cNvSpPr>
            <a:spLocks noGrp="1"/>
          </p:cNvSpPr>
          <p:nvPr>
            <p:ph sz="quarter" idx="13"/>
          </p:nvPr>
        </p:nvSpPr>
        <p:spPr>
          <a:xfrm>
            <a:off x="685331" y="1591577"/>
            <a:ext cx="7773339" cy="3932923"/>
          </a:xfrm>
        </p:spPr>
        <p:txBody>
          <a:bodyPr>
            <a:normAutofit lnSpcReduction="10000"/>
          </a:bodyPr>
          <a:lstStyle/>
          <a:p>
            <a:r>
              <a:rPr lang="de-DE" b="1" u="sng" cap="none" dirty="0"/>
              <a:t>Verwarnung</a:t>
            </a:r>
            <a:r>
              <a:rPr lang="de-DE" cap="none" dirty="0"/>
              <a:t>: der Spieler wird über sein Fehlverhalten informiert und darauf hingewiesen, dieses zu unterlassen, da er sonst mit einer Zeitstrafe zu rechnen hat</a:t>
            </a:r>
          </a:p>
          <a:p>
            <a:r>
              <a:rPr lang="de-DE" b="1" u="sng" cap="none" dirty="0"/>
              <a:t>Grüne Karte</a:t>
            </a:r>
            <a:r>
              <a:rPr lang="de-DE" cap="none" dirty="0"/>
              <a:t>: nach der mündlichen Verwarnung; Spielausschluss auf Zeit für 2min Spielzeit, Empfehlung max. 2-3 grüne Karten pro Mannschaft </a:t>
            </a:r>
          </a:p>
          <a:p>
            <a:r>
              <a:rPr lang="de-DE" b="1" u="sng" cap="none" dirty="0"/>
              <a:t>Gelbe Karte</a:t>
            </a:r>
            <a:r>
              <a:rPr lang="de-DE" cap="none" dirty="0"/>
              <a:t>: </a:t>
            </a:r>
          </a:p>
          <a:p>
            <a:pPr lvl="1"/>
            <a:r>
              <a:rPr lang="de-DE" sz="1600" cap="none" dirty="0"/>
              <a:t>Technisches Foulspiel (Stockschlag, Absichtliches Foulspiel, Wechselfehler, etc.), Spielausschluss auf Zeit für 5min Spielzeit</a:t>
            </a:r>
          </a:p>
          <a:p>
            <a:pPr lvl="1"/>
            <a:r>
              <a:rPr lang="de-DE" sz="1600" cap="none" dirty="0"/>
              <a:t>Körperliches Foulspiel, Spielausschluss auf Zeit für 10min</a:t>
            </a:r>
            <a:r>
              <a:rPr lang="de-DE" sz="1600" cap="none" dirty="0">
                <a:solidFill>
                  <a:srgbClr val="FF0000"/>
                </a:solidFill>
              </a:rPr>
              <a:t> </a:t>
            </a:r>
            <a:r>
              <a:rPr lang="de-DE" sz="1600" cap="none" dirty="0"/>
              <a:t>Spielzeit</a:t>
            </a:r>
          </a:p>
          <a:p>
            <a:pPr marL="0" indent="0">
              <a:buNone/>
            </a:pPr>
            <a:r>
              <a:rPr lang="de-DE" cap="none" dirty="0"/>
              <a:t>Ist nach dem Zeigen der Karte jedoch noch vor Fortsetzung des Spiels wegen schlechten Benehmens (Meckern, Schläger schmeißen, etc.) ein weiteres Handeln erforderlich, erhöht sich die Strafzeit von 5min auf 10min und 10min auf 15min. Es erfolgt eine Eintragung in den Spielberichtsbogen.</a:t>
            </a:r>
          </a:p>
        </p:txBody>
      </p:sp>
    </p:spTree>
    <p:extLst>
      <p:ext uri="{BB962C8B-B14F-4D97-AF65-F5344CB8AC3E}">
        <p14:creationId xmlns:p14="http://schemas.microsoft.com/office/powerpoint/2010/main" val="785414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671043" y="686702"/>
            <a:ext cx="7772870" cy="4361548"/>
          </a:xfrm>
        </p:spPr>
        <p:txBody>
          <a:bodyPr/>
          <a:lstStyle/>
          <a:p>
            <a:r>
              <a:rPr lang="de-DE" b="1" u="sng" cap="none" dirty="0"/>
              <a:t>Gelb-Rote Karte</a:t>
            </a:r>
            <a:r>
              <a:rPr lang="de-DE" cap="none" dirty="0"/>
              <a:t>: Eine zweite gelbe Karte für einen bereits mit einer gelben Karte verwarnten Spieler. Diese kann nur einem Spieler gezeigt werden, der nicht gerade eine Zeitstrafe absitzt. Einem solchen Spieler ist sofort die rote Karte zu zeigen. Der Spieler muss das Spielfeld und dessen nähere Umgebung verlassen. Es erfolgt ein Eintrag im Spielberichtsbogen.</a:t>
            </a:r>
          </a:p>
          <a:p>
            <a:r>
              <a:rPr lang="de-DE" b="1" u="sng" cap="none" dirty="0"/>
              <a:t>Rote Karte</a:t>
            </a:r>
            <a:r>
              <a:rPr lang="de-DE" cap="none" dirty="0"/>
              <a:t>: Der Spieler verhält sich grob unsportlich. Der Spieler muss das Spielfeld und dessen nähere Umgebung verlassen. Es erfolgt ein Eintrag im Spielberichtsbogen mit ausführlicher Schilderung des Vorgangs. </a:t>
            </a:r>
          </a:p>
          <a:p>
            <a:pPr marL="0" indent="0">
              <a:buNone/>
            </a:pPr>
            <a:r>
              <a:rPr lang="de-DE" cap="none" dirty="0"/>
              <a:t>Dem Spielführer/Trainer/Betreuer muss nach Ende Spiels der Eintrag gezeigt werden, und es muss darauf hingewiesen werden, dass die Mannschaft die Gelegenheit hat eine Stellungnahme binnen vier Tagen abzugeben. Das gilt nur Papierspielberichtsbögen.</a:t>
            </a:r>
          </a:p>
          <a:p>
            <a:pPr>
              <a:buFont typeface="Wingdings" panose="05000000000000000000" pitchFamily="2" charset="2"/>
              <a:buChar char="Ø"/>
            </a:pPr>
            <a:r>
              <a:rPr lang="de-DE" cap="none" dirty="0"/>
              <a:t>Die persönlichen Strafen können auch mündlich ausgesprochen werden, falls der Schiedsrichter seine Karten vergessen hat.</a:t>
            </a:r>
          </a:p>
          <a:p>
            <a:endParaRPr lang="de-DE" cap="none" dirty="0"/>
          </a:p>
        </p:txBody>
      </p:sp>
    </p:spTree>
    <p:extLst>
      <p:ext uri="{BB962C8B-B14F-4D97-AF65-F5344CB8AC3E}">
        <p14:creationId xmlns:p14="http://schemas.microsoft.com/office/powerpoint/2010/main" val="795739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Grafik 5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13508" y="1349829"/>
            <a:ext cx="4134395" cy="3614058"/>
          </a:xfrm>
          <a:prstGeom prst="rect">
            <a:avLst/>
          </a:prstGeom>
        </p:spPr>
      </p:pic>
      <p:sp>
        <p:nvSpPr>
          <p:cNvPr id="2" name="Titel 1"/>
          <p:cNvSpPr>
            <a:spLocks noGrp="1"/>
          </p:cNvSpPr>
          <p:nvPr>
            <p:ph type="title"/>
          </p:nvPr>
        </p:nvSpPr>
        <p:spPr>
          <a:xfrm>
            <a:off x="685332" y="363339"/>
            <a:ext cx="7773338" cy="981867"/>
          </a:xfrm>
        </p:spPr>
        <p:txBody>
          <a:bodyPr>
            <a:normAutofit/>
          </a:bodyPr>
          <a:lstStyle/>
          <a:p>
            <a:r>
              <a:rPr lang="de-DE" b="1" u="sng" dirty="0"/>
              <a:t>Aufteilung und Laufwege</a:t>
            </a:r>
            <a:br>
              <a:rPr lang="de-DE" b="1" u="sng" dirty="0"/>
            </a:br>
            <a:r>
              <a:rPr lang="de-DE" sz="1900" dirty="0"/>
              <a:t>D</a:t>
            </a:r>
            <a:r>
              <a:rPr lang="de-DE" sz="1900" cap="none" dirty="0"/>
              <a:t>reiviertelfeld: Mädchen B und Knaben B</a:t>
            </a:r>
          </a:p>
        </p:txBody>
      </p:sp>
      <p:sp>
        <p:nvSpPr>
          <p:cNvPr id="47" name="Textfeld 46"/>
          <p:cNvSpPr txBox="1"/>
          <p:nvPr/>
        </p:nvSpPr>
        <p:spPr>
          <a:xfrm>
            <a:off x="4450557" y="1633536"/>
            <a:ext cx="4364831" cy="2780454"/>
          </a:xfrm>
          <a:prstGeom prst="rect">
            <a:avLst/>
          </a:prstGeom>
          <a:noFill/>
        </p:spPr>
        <p:txBody>
          <a:bodyPr wrap="square" lIns="71323" tIns="35662" rIns="71323" bIns="35662" rtlCol="0">
            <a:spAutoFit/>
          </a:bodyPr>
          <a:lstStyle/>
          <a:p>
            <a:r>
              <a:rPr lang="de-DE" sz="1600" dirty="0">
                <a:solidFill>
                  <a:srgbClr val="00B050"/>
                </a:solidFill>
              </a:rPr>
              <a:t>S1</a:t>
            </a:r>
            <a:r>
              <a:rPr lang="de-DE" sz="1600" dirty="0"/>
              <a:t> = Bereich Schiedsrichter 1</a:t>
            </a:r>
          </a:p>
          <a:p>
            <a:r>
              <a:rPr lang="de-DE" sz="1600" dirty="0">
                <a:solidFill>
                  <a:srgbClr val="00B050"/>
                </a:solidFill>
              </a:rPr>
              <a:t>S2</a:t>
            </a:r>
            <a:r>
              <a:rPr lang="de-DE" sz="1600" dirty="0"/>
              <a:t> = Bereich Schiedsrichter 2</a:t>
            </a:r>
          </a:p>
          <a:p>
            <a:r>
              <a:rPr lang="de-DE" sz="1600" dirty="0"/>
              <a:t>     = Laufwege</a:t>
            </a:r>
          </a:p>
          <a:p>
            <a:r>
              <a:rPr lang="de-DE" sz="1600" dirty="0"/>
              <a:t>     = Gemeinsamer Bereich</a:t>
            </a:r>
          </a:p>
          <a:p>
            <a:endParaRPr lang="de-DE" sz="1600" dirty="0"/>
          </a:p>
          <a:p>
            <a:r>
              <a:rPr lang="de-DE" sz="1600" dirty="0"/>
              <a:t>Grundsätzlich gilt:</a:t>
            </a:r>
          </a:p>
          <a:p>
            <a:r>
              <a:rPr lang="de-DE" sz="1600" dirty="0"/>
              <a:t>Schiedsrichter 1 </a:t>
            </a:r>
            <a:r>
              <a:rPr lang="de-DE" sz="1600" dirty="0">
                <a:uFill>
                  <a:solidFill>
                    <a:srgbClr val="FF0000"/>
                  </a:solidFill>
                </a:uFill>
              </a:rPr>
              <a:t>darf </a:t>
            </a:r>
            <a:r>
              <a:rPr lang="de-DE" sz="1600" u="sng" dirty="0">
                <a:uFill>
                  <a:solidFill>
                    <a:srgbClr val="FF0000"/>
                  </a:solidFill>
                </a:uFill>
              </a:rPr>
              <a:t>nicht in den Kreis</a:t>
            </a:r>
            <a:r>
              <a:rPr lang="de-DE" sz="1600" dirty="0"/>
              <a:t> von Schiedsrichter 2 </a:t>
            </a:r>
            <a:r>
              <a:rPr lang="de-DE" sz="1600" u="sng" dirty="0"/>
              <a:t>hinein</a:t>
            </a:r>
            <a:r>
              <a:rPr lang="de-DE" sz="1600" dirty="0"/>
              <a:t> </a:t>
            </a:r>
            <a:r>
              <a:rPr lang="de-DE" sz="1600" u="sng" dirty="0">
                <a:uFill>
                  <a:solidFill>
                    <a:srgbClr val="FF0000"/>
                  </a:solidFill>
                </a:uFill>
              </a:rPr>
              <a:t>pfeifen</a:t>
            </a:r>
            <a:r>
              <a:rPr lang="de-DE" sz="1600" dirty="0"/>
              <a:t> und umgekehrt. Schiedsrichter 2 darf die Strafecke im Kreis von Schiedsrichter 1 </a:t>
            </a:r>
            <a:r>
              <a:rPr lang="de-DE" sz="1600" u="sng" dirty="0">
                <a:uFill>
                  <a:solidFill>
                    <a:srgbClr val="FF0000"/>
                  </a:solidFill>
                </a:uFill>
              </a:rPr>
              <a:t>nur anzeigen </a:t>
            </a:r>
            <a:r>
              <a:rPr lang="de-DE" sz="1600" dirty="0"/>
              <a:t>und umgekehrt.</a:t>
            </a:r>
          </a:p>
          <a:p>
            <a:endParaRPr lang="de-DE" sz="1600" dirty="0"/>
          </a:p>
        </p:txBody>
      </p:sp>
      <p:cxnSp>
        <p:nvCxnSpPr>
          <p:cNvPr id="56" name="Gerader Verbinder 55"/>
          <p:cNvCxnSpPr/>
          <p:nvPr/>
        </p:nvCxnSpPr>
        <p:spPr>
          <a:xfrm>
            <a:off x="4424000" y="2325077"/>
            <a:ext cx="296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a:stCxn id="50" idx="0"/>
          </p:cNvCxnSpPr>
          <p:nvPr/>
        </p:nvCxnSpPr>
        <p:spPr>
          <a:xfrm flipH="1">
            <a:off x="357809" y="1732892"/>
            <a:ext cx="5964" cy="9360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 name="Rechtwinkliges Dreieck 20"/>
          <p:cNvSpPr/>
          <p:nvPr/>
        </p:nvSpPr>
        <p:spPr>
          <a:xfrm rot="16200000">
            <a:off x="640710" y="1647434"/>
            <a:ext cx="3053110" cy="3448255"/>
          </a:xfrm>
          <a:prstGeom prst="rtTriangle">
            <a:avLst/>
          </a:prstGeom>
          <a:solidFill>
            <a:srgbClr val="92D05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de-DE" dirty="0"/>
          </a:p>
        </p:txBody>
      </p:sp>
      <p:sp>
        <p:nvSpPr>
          <p:cNvPr id="20" name="Rechtwinkliges Dreieck 19"/>
          <p:cNvSpPr/>
          <p:nvPr/>
        </p:nvSpPr>
        <p:spPr>
          <a:xfrm rot="5400000">
            <a:off x="1091435" y="1209604"/>
            <a:ext cx="3053181" cy="3453218"/>
          </a:xfrm>
          <a:prstGeom prst="rtTriangle">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de-DE" dirty="0"/>
          </a:p>
        </p:txBody>
      </p:sp>
      <p:sp>
        <p:nvSpPr>
          <p:cNvPr id="45" name="Textfeld 44"/>
          <p:cNvSpPr txBox="1"/>
          <p:nvPr/>
        </p:nvSpPr>
        <p:spPr>
          <a:xfrm>
            <a:off x="1089778" y="1799825"/>
            <a:ext cx="570830" cy="502908"/>
          </a:xfrm>
          <a:prstGeom prst="rect">
            <a:avLst/>
          </a:prstGeom>
          <a:noFill/>
        </p:spPr>
        <p:txBody>
          <a:bodyPr wrap="square" lIns="71323" tIns="35662" rIns="71323" bIns="35662" rtlCol="0">
            <a:spAutoFit/>
          </a:bodyPr>
          <a:lstStyle/>
          <a:p>
            <a:r>
              <a:rPr lang="de-DE" sz="2800" dirty="0">
                <a:solidFill>
                  <a:srgbClr val="00B050"/>
                </a:solidFill>
              </a:rPr>
              <a:t>S1</a:t>
            </a:r>
          </a:p>
        </p:txBody>
      </p:sp>
      <p:sp>
        <p:nvSpPr>
          <p:cNvPr id="43" name="Textfeld 42"/>
          <p:cNvSpPr txBox="1"/>
          <p:nvPr/>
        </p:nvSpPr>
        <p:spPr>
          <a:xfrm>
            <a:off x="3295282" y="4005157"/>
            <a:ext cx="642938" cy="502908"/>
          </a:xfrm>
          <a:prstGeom prst="rect">
            <a:avLst/>
          </a:prstGeom>
          <a:noFill/>
        </p:spPr>
        <p:txBody>
          <a:bodyPr wrap="square" lIns="71323" tIns="35662" rIns="71323" bIns="35662" rtlCol="0">
            <a:spAutoFit/>
          </a:bodyPr>
          <a:lstStyle/>
          <a:p>
            <a:r>
              <a:rPr lang="de-DE" sz="2800" dirty="0">
                <a:solidFill>
                  <a:srgbClr val="00B050"/>
                </a:solidFill>
              </a:rPr>
              <a:t>S2</a:t>
            </a:r>
          </a:p>
        </p:txBody>
      </p:sp>
      <p:cxnSp>
        <p:nvCxnSpPr>
          <p:cNvPr id="55" name="Gerade Verbindung mit Pfeil 54"/>
          <p:cNvCxnSpPr/>
          <p:nvPr/>
        </p:nvCxnSpPr>
        <p:spPr>
          <a:xfrm flipH="1">
            <a:off x="1592249" y="4755713"/>
            <a:ext cx="2650893" cy="847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7" name="Bogen 56"/>
          <p:cNvSpPr/>
          <p:nvPr/>
        </p:nvSpPr>
        <p:spPr>
          <a:xfrm rot="5400000">
            <a:off x="4101396" y="4449413"/>
            <a:ext cx="283191" cy="324347"/>
          </a:xfrm>
          <a:prstGeom prst="arc">
            <a:avLst/>
          </a:prstGeom>
          <a:ln w="28575"/>
        </p:spPr>
        <p:style>
          <a:lnRef idx="1">
            <a:schemeClr val="accent1"/>
          </a:lnRef>
          <a:fillRef idx="0">
            <a:schemeClr val="accent1"/>
          </a:fillRef>
          <a:effectRef idx="0">
            <a:schemeClr val="accent1"/>
          </a:effectRef>
          <a:fontRef idx="minor">
            <a:schemeClr val="tx1"/>
          </a:fontRef>
        </p:style>
        <p:txBody>
          <a:bodyPr lIns="71323" tIns="35662" rIns="71323" bIns="35662" rtlCol="0" anchor="ctr"/>
          <a:lstStyle/>
          <a:p>
            <a:pPr algn="ctr"/>
            <a:endParaRPr lang="de-DE"/>
          </a:p>
        </p:txBody>
      </p:sp>
      <p:cxnSp>
        <p:nvCxnSpPr>
          <p:cNvPr id="58" name="Gerade Verbindung mit Pfeil 57"/>
          <p:cNvCxnSpPr/>
          <p:nvPr/>
        </p:nvCxnSpPr>
        <p:spPr>
          <a:xfrm flipH="1" flipV="1">
            <a:off x="4405165" y="3597965"/>
            <a:ext cx="734" cy="10236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9" name="Gerade Verbindung mit Pfeil 58"/>
          <p:cNvCxnSpPr/>
          <p:nvPr/>
        </p:nvCxnSpPr>
        <p:spPr>
          <a:xfrm flipH="1">
            <a:off x="3686826" y="3951881"/>
            <a:ext cx="459575" cy="736638"/>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Rechteck 16"/>
          <p:cNvSpPr/>
          <p:nvPr/>
        </p:nvSpPr>
        <p:spPr>
          <a:xfrm>
            <a:off x="424360" y="1410510"/>
            <a:ext cx="467057" cy="3059481"/>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de-DE"/>
          </a:p>
        </p:txBody>
      </p:sp>
      <p:cxnSp>
        <p:nvCxnSpPr>
          <p:cNvPr id="61" name="Gerade Verbindung mit Pfeil 60"/>
          <p:cNvCxnSpPr/>
          <p:nvPr/>
        </p:nvCxnSpPr>
        <p:spPr>
          <a:xfrm flipH="1">
            <a:off x="812697" y="1633645"/>
            <a:ext cx="459575" cy="736638"/>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2"/>
          <p:cNvCxnSpPr/>
          <p:nvPr/>
        </p:nvCxnSpPr>
        <p:spPr>
          <a:xfrm>
            <a:off x="507339" y="1584260"/>
            <a:ext cx="278070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0" name="Bogen 49"/>
          <p:cNvSpPr/>
          <p:nvPr/>
        </p:nvSpPr>
        <p:spPr>
          <a:xfrm rot="16200000">
            <a:off x="358708" y="1589325"/>
            <a:ext cx="297263" cy="287133"/>
          </a:xfrm>
          <a:prstGeom prst="arc">
            <a:avLst/>
          </a:prstGeom>
          <a:ln w="28575"/>
        </p:spPr>
        <p:style>
          <a:lnRef idx="1">
            <a:schemeClr val="accent1"/>
          </a:lnRef>
          <a:fillRef idx="0">
            <a:schemeClr val="accent1"/>
          </a:fillRef>
          <a:effectRef idx="0">
            <a:schemeClr val="accent1"/>
          </a:effectRef>
          <a:fontRef idx="minor">
            <a:schemeClr val="tx1"/>
          </a:fontRef>
        </p:style>
        <p:txBody>
          <a:bodyPr lIns="71323" tIns="35662" rIns="71323" bIns="35662" rtlCol="0" anchor="ctr"/>
          <a:lstStyle/>
          <a:p>
            <a:pPr algn="ctr"/>
            <a:endParaRPr lang="de-DE"/>
          </a:p>
        </p:txBody>
      </p:sp>
      <p:cxnSp>
        <p:nvCxnSpPr>
          <p:cNvPr id="10" name="Gerader Verbinder 9"/>
          <p:cNvCxnSpPr>
            <a:cxnSpLocks/>
          </p:cNvCxnSpPr>
          <p:nvPr/>
        </p:nvCxnSpPr>
        <p:spPr>
          <a:xfrm flipH="1">
            <a:off x="893294" y="1830683"/>
            <a:ext cx="2973824" cy="26441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Gerader Verbinder 31"/>
          <p:cNvCxnSpPr>
            <a:cxnSpLocks/>
          </p:cNvCxnSpPr>
          <p:nvPr/>
        </p:nvCxnSpPr>
        <p:spPr>
          <a:xfrm flipV="1">
            <a:off x="415227" y="4469991"/>
            <a:ext cx="479394" cy="494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r Verbinder 12"/>
          <p:cNvCxnSpPr>
            <a:cxnSpLocks/>
          </p:cNvCxnSpPr>
          <p:nvPr/>
        </p:nvCxnSpPr>
        <p:spPr>
          <a:xfrm flipV="1">
            <a:off x="3868445" y="1822570"/>
            <a:ext cx="479394" cy="494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Ellipse 26"/>
          <p:cNvSpPr/>
          <p:nvPr/>
        </p:nvSpPr>
        <p:spPr>
          <a:xfrm flipV="1">
            <a:off x="2360842" y="3101591"/>
            <a:ext cx="65598" cy="635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de-DE"/>
          </a:p>
        </p:txBody>
      </p:sp>
      <p:sp>
        <p:nvSpPr>
          <p:cNvPr id="18" name="Rechteck 17"/>
          <p:cNvSpPr/>
          <p:nvPr/>
        </p:nvSpPr>
        <p:spPr>
          <a:xfrm>
            <a:off x="3888321" y="1839555"/>
            <a:ext cx="460813" cy="3053111"/>
          </a:xfrm>
          <a:prstGeom prst="rect">
            <a:avLst/>
          </a:prstGeom>
          <a:solidFill>
            <a:srgbClr val="92D05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de-DE"/>
          </a:p>
        </p:txBody>
      </p:sp>
      <p:sp>
        <p:nvSpPr>
          <p:cNvPr id="19" name="Gleichschenkliges Dreieck 18"/>
          <p:cNvSpPr/>
          <p:nvPr/>
        </p:nvSpPr>
        <p:spPr>
          <a:xfrm flipH="1">
            <a:off x="3883822" y="1409623"/>
            <a:ext cx="460813" cy="412948"/>
          </a:xfrm>
          <a:prstGeom prst="triangle">
            <a:avLst>
              <a:gd name="adj" fmla="val 0"/>
            </a:avLst>
          </a:prstGeom>
          <a:solidFill>
            <a:srgbClr val="FFFF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de-DE"/>
          </a:p>
        </p:txBody>
      </p:sp>
      <p:sp>
        <p:nvSpPr>
          <p:cNvPr id="22" name="Gleichschenkliges Dreieck 21"/>
          <p:cNvSpPr/>
          <p:nvPr/>
        </p:nvSpPr>
        <p:spPr>
          <a:xfrm flipH="1" flipV="1">
            <a:off x="424361" y="4484314"/>
            <a:ext cx="485203" cy="413803"/>
          </a:xfrm>
          <a:prstGeom prst="triangle">
            <a:avLst>
              <a:gd name="adj" fmla="val 98841"/>
            </a:avLst>
          </a:prstGeom>
          <a:solidFill>
            <a:srgbClr val="92D05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de-DE"/>
          </a:p>
        </p:txBody>
      </p:sp>
      <p:sp>
        <p:nvSpPr>
          <p:cNvPr id="23" name="Sechseck 22"/>
          <p:cNvSpPr/>
          <p:nvPr/>
        </p:nvSpPr>
        <p:spPr>
          <a:xfrm rot="19479446">
            <a:off x="1398595" y="2321615"/>
            <a:ext cx="2000015" cy="1633668"/>
          </a:xfrm>
          <a:prstGeom prst="hexagon">
            <a:avLst>
              <a:gd name="adj" fmla="val 33520"/>
              <a:gd name="vf" fmla="val 115470"/>
            </a:avLst>
          </a:prstGeom>
          <a:solidFill>
            <a:schemeClr val="accent1">
              <a:alpha val="9000"/>
            </a:schemeClr>
          </a:solidFill>
          <a:ln w="31750">
            <a:prstDash val="sysDot"/>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de-DE"/>
          </a:p>
        </p:txBody>
      </p:sp>
      <p:cxnSp>
        <p:nvCxnSpPr>
          <p:cNvPr id="39" name="Gerader Verbinder 38"/>
          <p:cNvCxnSpPr/>
          <p:nvPr/>
        </p:nvCxnSpPr>
        <p:spPr>
          <a:xfrm>
            <a:off x="4447903" y="2575228"/>
            <a:ext cx="296000"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3380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2" cstate="screen">
            <a:extLst>
              <a:ext uri="{28A0092B-C50C-407E-A947-70E740481C1C}">
                <a14:useLocalDpi xmlns:a14="http://schemas.microsoft.com/office/drawing/2010/main"/>
              </a:ext>
            </a:extLst>
          </a:blip>
          <a:srcRect l="1507" t="2725" r="1602" b="1774"/>
          <a:stretch/>
        </p:blipFill>
        <p:spPr>
          <a:xfrm>
            <a:off x="381725" y="1796208"/>
            <a:ext cx="4055348" cy="2677766"/>
          </a:xfrm>
          <a:prstGeom prst="rect">
            <a:avLst/>
          </a:prstGeom>
          <a:solidFill>
            <a:srgbClr val="FFFF00">
              <a:alpha val="34000"/>
            </a:srgbClr>
          </a:solidFill>
        </p:spPr>
      </p:pic>
      <p:sp>
        <p:nvSpPr>
          <p:cNvPr id="2" name="Titel 1"/>
          <p:cNvSpPr>
            <a:spLocks noGrp="1"/>
          </p:cNvSpPr>
          <p:nvPr>
            <p:ph type="title"/>
          </p:nvPr>
        </p:nvSpPr>
        <p:spPr>
          <a:xfrm>
            <a:off x="685332" y="334286"/>
            <a:ext cx="7773338" cy="1038675"/>
          </a:xfrm>
        </p:spPr>
        <p:txBody>
          <a:bodyPr/>
          <a:lstStyle/>
          <a:p>
            <a:r>
              <a:rPr lang="de-DE" b="1" u="sng" dirty="0"/>
              <a:t>Aufteilung und Laufwege</a:t>
            </a:r>
            <a:br>
              <a:rPr lang="de-DE" b="1" u="sng" dirty="0"/>
            </a:br>
            <a:r>
              <a:rPr lang="de-DE" sz="1900" cap="none" dirty="0"/>
              <a:t> Großfeld: ab Mädchen A, Knaben A</a:t>
            </a:r>
            <a:endParaRPr lang="de-DE" sz="1900" dirty="0"/>
          </a:p>
        </p:txBody>
      </p:sp>
      <p:sp>
        <p:nvSpPr>
          <p:cNvPr id="47" name="Textfeld 46"/>
          <p:cNvSpPr txBox="1"/>
          <p:nvPr/>
        </p:nvSpPr>
        <p:spPr>
          <a:xfrm>
            <a:off x="4450557" y="1633536"/>
            <a:ext cx="4364831" cy="2534233"/>
          </a:xfrm>
          <a:prstGeom prst="rect">
            <a:avLst/>
          </a:prstGeom>
          <a:noFill/>
        </p:spPr>
        <p:txBody>
          <a:bodyPr wrap="square" lIns="71323" tIns="35662" rIns="71323" bIns="35662" rtlCol="0">
            <a:spAutoFit/>
          </a:bodyPr>
          <a:lstStyle/>
          <a:p>
            <a:r>
              <a:rPr lang="de-DE" sz="1600" dirty="0">
                <a:solidFill>
                  <a:srgbClr val="00B050"/>
                </a:solidFill>
              </a:rPr>
              <a:t>S1</a:t>
            </a:r>
            <a:r>
              <a:rPr lang="de-DE" sz="1600" dirty="0"/>
              <a:t> = Bereich Schiedsrichter 1</a:t>
            </a:r>
          </a:p>
          <a:p>
            <a:r>
              <a:rPr lang="de-DE" sz="1600" dirty="0">
                <a:solidFill>
                  <a:srgbClr val="00B050"/>
                </a:solidFill>
              </a:rPr>
              <a:t>S2</a:t>
            </a:r>
            <a:r>
              <a:rPr lang="de-DE" sz="1600" dirty="0"/>
              <a:t> = Bereich Schiedsrichter 2</a:t>
            </a:r>
          </a:p>
          <a:p>
            <a:r>
              <a:rPr lang="de-DE" sz="1600" dirty="0"/>
              <a:t>     = Laufwege</a:t>
            </a:r>
          </a:p>
          <a:p>
            <a:r>
              <a:rPr lang="de-DE" sz="1600" dirty="0"/>
              <a:t>     = Gemeinsamer Bereich</a:t>
            </a:r>
          </a:p>
          <a:p>
            <a:endParaRPr lang="de-DE" sz="1600" dirty="0"/>
          </a:p>
          <a:p>
            <a:r>
              <a:rPr lang="de-DE" sz="1600" dirty="0"/>
              <a:t>Grundsätzlich gilt:</a:t>
            </a:r>
            <a:br>
              <a:rPr lang="de-DE" sz="1600" dirty="0"/>
            </a:br>
            <a:r>
              <a:rPr lang="de-DE" sz="1600" dirty="0"/>
              <a:t>Schiedsrichter 1 </a:t>
            </a:r>
            <a:r>
              <a:rPr lang="de-DE" sz="1600" dirty="0">
                <a:uFill>
                  <a:solidFill>
                    <a:srgbClr val="FF0000"/>
                  </a:solidFill>
                </a:uFill>
              </a:rPr>
              <a:t>darf </a:t>
            </a:r>
            <a:r>
              <a:rPr lang="de-DE" sz="1600" u="sng" dirty="0">
                <a:uFill>
                  <a:solidFill>
                    <a:srgbClr val="FF0000"/>
                  </a:solidFill>
                </a:uFill>
              </a:rPr>
              <a:t>nicht in den Kreis</a:t>
            </a:r>
            <a:r>
              <a:rPr lang="de-DE" sz="1600" dirty="0"/>
              <a:t> von Schiedsrichter 2 </a:t>
            </a:r>
            <a:r>
              <a:rPr lang="de-DE" sz="1600" u="sng" dirty="0"/>
              <a:t>hinein</a:t>
            </a:r>
            <a:r>
              <a:rPr lang="de-DE" sz="1600" dirty="0"/>
              <a:t> </a:t>
            </a:r>
            <a:r>
              <a:rPr lang="de-DE" sz="1600" u="sng" dirty="0">
                <a:uFill>
                  <a:solidFill>
                    <a:srgbClr val="FF0000"/>
                  </a:solidFill>
                </a:uFill>
              </a:rPr>
              <a:t>pfeifen</a:t>
            </a:r>
            <a:r>
              <a:rPr lang="de-DE" sz="1600" dirty="0"/>
              <a:t> und umgekehrt. Schiedsrichter 2 darf die Strafecke im Kreis von Schiedsrichter 1 </a:t>
            </a:r>
            <a:r>
              <a:rPr lang="de-DE" sz="1600" u="sng" dirty="0">
                <a:uFill>
                  <a:solidFill>
                    <a:srgbClr val="FF0000"/>
                  </a:solidFill>
                </a:uFill>
              </a:rPr>
              <a:t>nur anzeigen </a:t>
            </a:r>
            <a:r>
              <a:rPr lang="de-DE" sz="1600" dirty="0"/>
              <a:t>und umgekehrt.</a:t>
            </a:r>
          </a:p>
        </p:txBody>
      </p:sp>
      <p:cxnSp>
        <p:nvCxnSpPr>
          <p:cNvPr id="56" name="Gerader Verbinder 55"/>
          <p:cNvCxnSpPr/>
          <p:nvPr/>
        </p:nvCxnSpPr>
        <p:spPr>
          <a:xfrm>
            <a:off x="4450557" y="2303430"/>
            <a:ext cx="296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Gerader Verbinder 9"/>
          <p:cNvCxnSpPr>
            <a:cxnSpLocks/>
          </p:cNvCxnSpPr>
          <p:nvPr/>
        </p:nvCxnSpPr>
        <p:spPr>
          <a:xfrm flipH="1">
            <a:off x="746443" y="2197968"/>
            <a:ext cx="3244146" cy="190923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a:stCxn id="50" idx="0"/>
          </p:cNvCxnSpPr>
          <p:nvPr/>
        </p:nvCxnSpPr>
        <p:spPr>
          <a:xfrm>
            <a:off x="363773" y="2121829"/>
            <a:ext cx="4469" cy="74891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8" name="Gerade Verbindung mit Pfeil 57"/>
          <p:cNvCxnSpPr/>
          <p:nvPr/>
        </p:nvCxnSpPr>
        <p:spPr>
          <a:xfrm flipH="1" flipV="1">
            <a:off x="4405165" y="3423426"/>
            <a:ext cx="734" cy="7615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Gleichschenkliges Dreieck 14"/>
          <p:cNvSpPr/>
          <p:nvPr/>
        </p:nvSpPr>
        <p:spPr>
          <a:xfrm rot="16200000">
            <a:off x="1423790" y="1541383"/>
            <a:ext cx="1903573" cy="3228562"/>
          </a:xfrm>
          <a:prstGeom prst="triangle">
            <a:avLst>
              <a:gd name="adj" fmla="val 0"/>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de-DE" dirty="0"/>
          </a:p>
        </p:txBody>
      </p:sp>
      <p:cxnSp>
        <p:nvCxnSpPr>
          <p:cNvPr id="7" name="Gerader Verbinder 6"/>
          <p:cNvCxnSpPr>
            <a:cxnSpLocks/>
          </p:cNvCxnSpPr>
          <p:nvPr/>
        </p:nvCxnSpPr>
        <p:spPr>
          <a:xfrm>
            <a:off x="3990589" y="2197968"/>
            <a:ext cx="3570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Gerader Verbinder 11"/>
          <p:cNvCxnSpPr>
            <a:cxnSpLocks/>
          </p:cNvCxnSpPr>
          <p:nvPr/>
        </p:nvCxnSpPr>
        <p:spPr>
          <a:xfrm flipH="1">
            <a:off x="459297" y="4100212"/>
            <a:ext cx="3029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hteck 15"/>
          <p:cNvSpPr/>
          <p:nvPr/>
        </p:nvSpPr>
        <p:spPr>
          <a:xfrm>
            <a:off x="3989855" y="2197969"/>
            <a:ext cx="365451" cy="2229653"/>
          </a:xfrm>
          <a:prstGeom prst="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de-DE"/>
          </a:p>
        </p:txBody>
      </p:sp>
      <p:sp>
        <p:nvSpPr>
          <p:cNvPr id="43" name="Textfeld 42"/>
          <p:cNvSpPr txBox="1"/>
          <p:nvPr/>
        </p:nvSpPr>
        <p:spPr>
          <a:xfrm>
            <a:off x="3295282" y="3568595"/>
            <a:ext cx="642938" cy="502908"/>
          </a:xfrm>
          <a:prstGeom prst="rect">
            <a:avLst/>
          </a:prstGeom>
          <a:noFill/>
        </p:spPr>
        <p:txBody>
          <a:bodyPr wrap="square" lIns="71323" tIns="35662" rIns="71323" bIns="35662" rtlCol="0">
            <a:spAutoFit/>
          </a:bodyPr>
          <a:lstStyle/>
          <a:p>
            <a:r>
              <a:rPr lang="de-DE" sz="2800" dirty="0">
                <a:solidFill>
                  <a:srgbClr val="00B050"/>
                </a:solidFill>
              </a:rPr>
              <a:t>S2</a:t>
            </a:r>
          </a:p>
        </p:txBody>
      </p:sp>
      <p:cxnSp>
        <p:nvCxnSpPr>
          <p:cNvPr id="59" name="Gerade Verbindung mit Pfeil 58"/>
          <p:cNvCxnSpPr/>
          <p:nvPr/>
        </p:nvCxnSpPr>
        <p:spPr>
          <a:xfrm flipH="1">
            <a:off x="3686826" y="3515319"/>
            <a:ext cx="459575" cy="736638"/>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Rechteck 16"/>
          <p:cNvSpPr/>
          <p:nvPr/>
        </p:nvSpPr>
        <p:spPr>
          <a:xfrm>
            <a:off x="462482" y="4107204"/>
            <a:ext cx="3530558" cy="320418"/>
          </a:xfrm>
          <a:prstGeom prst="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de-DE"/>
          </a:p>
        </p:txBody>
      </p:sp>
      <p:cxnSp>
        <p:nvCxnSpPr>
          <p:cNvPr id="55" name="Gerade Verbindung mit Pfeil 54"/>
          <p:cNvCxnSpPr/>
          <p:nvPr/>
        </p:nvCxnSpPr>
        <p:spPr>
          <a:xfrm flipH="1">
            <a:off x="1592249" y="4319150"/>
            <a:ext cx="2650893" cy="847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7" name="Bogen 56"/>
          <p:cNvSpPr/>
          <p:nvPr/>
        </p:nvSpPr>
        <p:spPr>
          <a:xfrm rot="5400000">
            <a:off x="4101396" y="4012851"/>
            <a:ext cx="283191" cy="324347"/>
          </a:xfrm>
          <a:prstGeom prst="arc">
            <a:avLst/>
          </a:prstGeom>
          <a:ln w="28575"/>
        </p:spPr>
        <p:style>
          <a:lnRef idx="1">
            <a:schemeClr val="accent1"/>
          </a:lnRef>
          <a:fillRef idx="0">
            <a:schemeClr val="accent1"/>
          </a:fillRef>
          <a:effectRef idx="0">
            <a:schemeClr val="accent1"/>
          </a:effectRef>
          <a:fontRef idx="minor">
            <a:schemeClr val="tx1"/>
          </a:fontRef>
        </p:style>
        <p:txBody>
          <a:bodyPr lIns="71323" tIns="35662" rIns="71323" bIns="35662" rtlCol="0" anchor="ctr"/>
          <a:lstStyle/>
          <a:p>
            <a:pPr algn="ctr"/>
            <a:endParaRPr lang="de-DE"/>
          </a:p>
        </p:txBody>
      </p:sp>
      <p:sp>
        <p:nvSpPr>
          <p:cNvPr id="18" name="Gleichschenkliges Dreieck 17"/>
          <p:cNvSpPr/>
          <p:nvPr/>
        </p:nvSpPr>
        <p:spPr>
          <a:xfrm flipV="1">
            <a:off x="754150" y="2205898"/>
            <a:ext cx="3233255" cy="1888708"/>
          </a:xfrm>
          <a:prstGeom prst="triangle">
            <a:avLst>
              <a:gd name="adj" fmla="val 0"/>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de-DE" dirty="0"/>
          </a:p>
        </p:txBody>
      </p:sp>
      <p:sp>
        <p:nvSpPr>
          <p:cNvPr id="45" name="Textfeld 44"/>
          <p:cNvSpPr txBox="1"/>
          <p:nvPr/>
        </p:nvSpPr>
        <p:spPr>
          <a:xfrm>
            <a:off x="1089778" y="2188763"/>
            <a:ext cx="570830" cy="502908"/>
          </a:xfrm>
          <a:prstGeom prst="rect">
            <a:avLst/>
          </a:prstGeom>
          <a:noFill/>
        </p:spPr>
        <p:txBody>
          <a:bodyPr wrap="square" lIns="71323" tIns="35662" rIns="71323" bIns="35662" rtlCol="0">
            <a:spAutoFit/>
          </a:bodyPr>
          <a:lstStyle/>
          <a:p>
            <a:r>
              <a:rPr lang="de-DE" sz="2800" dirty="0">
                <a:solidFill>
                  <a:srgbClr val="00B050"/>
                </a:solidFill>
              </a:rPr>
              <a:t>S1</a:t>
            </a:r>
          </a:p>
        </p:txBody>
      </p:sp>
      <p:sp>
        <p:nvSpPr>
          <p:cNvPr id="27" name="Ellipse 26"/>
          <p:cNvSpPr/>
          <p:nvPr/>
        </p:nvSpPr>
        <p:spPr>
          <a:xfrm flipV="1">
            <a:off x="2367500" y="3093114"/>
            <a:ext cx="65598" cy="635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de-DE"/>
          </a:p>
        </p:txBody>
      </p:sp>
      <p:sp>
        <p:nvSpPr>
          <p:cNvPr id="19" name="Rechteck 18"/>
          <p:cNvSpPr/>
          <p:nvPr/>
        </p:nvSpPr>
        <p:spPr>
          <a:xfrm>
            <a:off x="456150" y="1843543"/>
            <a:ext cx="3891445" cy="367573"/>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de-DE"/>
          </a:p>
        </p:txBody>
      </p:sp>
      <p:cxnSp>
        <p:nvCxnSpPr>
          <p:cNvPr id="33" name="Gerade Verbindung mit Pfeil 32"/>
          <p:cNvCxnSpPr/>
          <p:nvPr/>
        </p:nvCxnSpPr>
        <p:spPr>
          <a:xfrm>
            <a:off x="507339" y="1973198"/>
            <a:ext cx="278070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1" name="Gerade Verbindung mit Pfeil 60"/>
          <p:cNvCxnSpPr/>
          <p:nvPr/>
        </p:nvCxnSpPr>
        <p:spPr>
          <a:xfrm flipH="1">
            <a:off x="812697" y="2022583"/>
            <a:ext cx="459575" cy="736638"/>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Rechteck 19"/>
          <p:cNvSpPr/>
          <p:nvPr/>
        </p:nvSpPr>
        <p:spPr>
          <a:xfrm>
            <a:off x="479474" y="2203367"/>
            <a:ext cx="271493" cy="1891239"/>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de-DE"/>
          </a:p>
        </p:txBody>
      </p:sp>
      <p:sp>
        <p:nvSpPr>
          <p:cNvPr id="50" name="Bogen 49"/>
          <p:cNvSpPr/>
          <p:nvPr/>
        </p:nvSpPr>
        <p:spPr>
          <a:xfrm rot="16200000">
            <a:off x="358708" y="1978263"/>
            <a:ext cx="297263" cy="287133"/>
          </a:xfrm>
          <a:prstGeom prst="arc">
            <a:avLst/>
          </a:prstGeom>
          <a:ln w="28575"/>
        </p:spPr>
        <p:style>
          <a:lnRef idx="1">
            <a:schemeClr val="accent1"/>
          </a:lnRef>
          <a:fillRef idx="0">
            <a:schemeClr val="accent1"/>
          </a:fillRef>
          <a:effectRef idx="0">
            <a:schemeClr val="accent1"/>
          </a:effectRef>
          <a:fontRef idx="minor">
            <a:schemeClr val="tx1"/>
          </a:fontRef>
        </p:style>
        <p:txBody>
          <a:bodyPr lIns="71323" tIns="35662" rIns="71323" bIns="35662" rtlCol="0" anchor="ctr"/>
          <a:lstStyle/>
          <a:p>
            <a:pPr algn="ctr"/>
            <a:endParaRPr lang="de-DE"/>
          </a:p>
        </p:txBody>
      </p:sp>
      <p:sp>
        <p:nvSpPr>
          <p:cNvPr id="4" name="Rechteck 3"/>
          <p:cNvSpPr/>
          <p:nvPr/>
        </p:nvSpPr>
        <p:spPr>
          <a:xfrm>
            <a:off x="1519715" y="2630687"/>
            <a:ext cx="1761168" cy="1043796"/>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4450557" y="2454224"/>
            <a:ext cx="304625" cy="133699"/>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28587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p:cNvPicPr>
            <a:picLocks noChangeAspect="1"/>
          </p:cNvPicPr>
          <p:nvPr/>
        </p:nvPicPr>
        <p:blipFill rotWithShape="1">
          <a:blip r:embed="rId2" cstate="screen">
            <a:extLst>
              <a:ext uri="{28A0092B-C50C-407E-A947-70E740481C1C}">
                <a14:useLocalDpi xmlns:a14="http://schemas.microsoft.com/office/drawing/2010/main"/>
              </a:ext>
            </a:extLst>
          </a:blip>
          <a:srcRect l="1507" t="2725" r="46820" b="39"/>
          <a:stretch/>
        </p:blipFill>
        <p:spPr>
          <a:xfrm>
            <a:off x="323739" y="1227297"/>
            <a:ext cx="2982069" cy="3759233"/>
          </a:xfrm>
          <a:prstGeom prst="rect">
            <a:avLst/>
          </a:prstGeom>
        </p:spPr>
      </p:pic>
      <p:sp>
        <p:nvSpPr>
          <p:cNvPr id="2" name="Titel 1"/>
          <p:cNvSpPr>
            <a:spLocks noGrp="1"/>
          </p:cNvSpPr>
          <p:nvPr>
            <p:ph type="title"/>
          </p:nvPr>
        </p:nvSpPr>
        <p:spPr>
          <a:xfrm>
            <a:off x="369379" y="43241"/>
            <a:ext cx="7773338" cy="1330148"/>
          </a:xfrm>
        </p:spPr>
        <p:txBody>
          <a:bodyPr/>
          <a:lstStyle/>
          <a:p>
            <a:r>
              <a:rPr lang="de-DE" b="1" u="sng" dirty="0"/>
              <a:t>Langeecke</a:t>
            </a:r>
            <a:br>
              <a:rPr lang="de-DE" b="1" u="sng" dirty="0"/>
            </a:br>
            <a:r>
              <a:rPr lang="de-DE" sz="1900" dirty="0"/>
              <a:t>D</a:t>
            </a:r>
            <a:r>
              <a:rPr lang="de-DE" sz="1900" cap="none" dirty="0"/>
              <a:t>reiviertelfeld</a:t>
            </a:r>
            <a:r>
              <a:rPr lang="de-DE" sz="1900" dirty="0"/>
              <a:t> </a:t>
            </a:r>
            <a:r>
              <a:rPr lang="de-DE" sz="1900" cap="none" dirty="0"/>
              <a:t>und</a:t>
            </a:r>
            <a:r>
              <a:rPr lang="de-DE" sz="1900" dirty="0"/>
              <a:t> </a:t>
            </a:r>
            <a:r>
              <a:rPr lang="de-DE" sz="1900" cap="none" dirty="0"/>
              <a:t>Großfeld</a:t>
            </a:r>
            <a:endParaRPr lang="de-DE" sz="1900" dirty="0"/>
          </a:p>
        </p:txBody>
      </p:sp>
      <p:sp>
        <p:nvSpPr>
          <p:cNvPr id="3" name="Inhaltsplatzhalter 2"/>
          <p:cNvSpPr>
            <a:spLocks noGrp="1"/>
          </p:cNvSpPr>
          <p:nvPr>
            <p:ph sz="quarter" idx="13"/>
          </p:nvPr>
        </p:nvSpPr>
        <p:spPr>
          <a:xfrm>
            <a:off x="4256048" y="1058066"/>
            <a:ext cx="4326202" cy="4021934"/>
          </a:xfrm>
        </p:spPr>
        <p:txBody>
          <a:bodyPr>
            <a:noAutofit/>
          </a:bodyPr>
          <a:lstStyle/>
          <a:p>
            <a:r>
              <a:rPr lang="de-DE" cap="none" dirty="0"/>
              <a:t>Schiedsrichter</a:t>
            </a:r>
            <a:r>
              <a:rPr lang="de-DE" dirty="0"/>
              <a:t> 1 </a:t>
            </a:r>
            <a:r>
              <a:rPr lang="de-DE" cap="none" dirty="0"/>
              <a:t>steht auf der Grundlinie zwischen Kreisrand und Torpfosten mit Blick zum Spielgeschehen</a:t>
            </a:r>
          </a:p>
          <a:p>
            <a:r>
              <a:rPr lang="de-DE" cap="none" dirty="0"/>
              <a:t>Schiedsrichter 2 steht mit Blickrichtung zum Kreis an der eigenen Seitenlinie</a:t>
            </a:r>
          </a:p>
          <a:p>
            <a:r>
              <a:rPr lang="de-DE" cap="none" dirty="0"/>
              <a:t>Schiedsrichter 2 ist zuständig für alles, was vor dem Kreis geschieht</a:t>
            </a:r>
          </a:p>
          <a:p>
            <a:r>
              <a:rPr lang="de-DE" cap="none" dirty="0"/>
              <a:t>Schiedsrichter 2 unterstützt Schiedsrichter 1auf Blickkontakt hin</a:t>
            </a:r>
          </a:p>
          <a:p>
            <a:r>
              <a:rPr lang="de-DE" cap="none" dirty="0"/>
              <a:t>Bei einem Konter müssen beide Schiedsrichter schnell umschalten und entsprechend aufrücken (notfalls mit einem Sprint)</a:t>
            </a:r>
          </a:p>
        </p:txBody>
      </p:sp>
      <p:sp>
        <p:nvSpPr>
          <p:cNvPr id="5" name="Rechteck 4"/>
          <p:cNvSpPr/>
          <p:nvPr/>
        </p:nvSpPr>
        <p:spPr>
          <a:xfrm>
            <a:off x="40445" y="2170127"/>
            <a:ext cx="522348" cy="502908"/>
          </a:xfrm>
          <a:prstGeom prst="rect">
            <a:avLst/>
          </a:prstGeom>
        </p:spPr>
        <p:txBody>
          <a:bodyPr wrap="none" lIns="71323" tIns="35662" rIns="71323" bIns="35662">
            <a:spAutoFit/>
          </a:bodyPr>
          <a:lstStyle/>
          <a:p>
            <a:r>
              <a:rPr lang="de-DE" sz="2800" dirty="0">
                <a:solidFill>
                  <a:srgbClr val="00B050"/>
                </a:solidFill>
              </a:rPr>
              <a:t>S1</a:t>
            </a:r>
          </a:p>
        </p:txBody>
      </p:sp>
      <p:sp>
        <p:nvSpPr>
          <p:cNvPr id="6" name="Textfeld 5"/>
          <p:cNvSpPr txBox="1"/>
          <p:nvPr/>
        </p:nvSpPr>
        <p:spPr>
          <a:xfrm>
            <a:off x="1904656" y="4130963"/>
            <a:ext cx="642938" cy="502908"/>
          </a:xfrm>
          <a:prstGeom prst="rect">
            <a:avLst/>
          </a:prstGeom>
          <a:noFill/>
        </p:spPr>
        <p:txBody>
          <a:bodyPr wrap="square" lIns="71323" tIns="35662" rIns="71323" bIns="35662" rtlCol="0">
            <a:spAutoFit/>
          </a:bodyPr>
          <a:lstStyle/>
          <a:p>
            <a:r>
              <a:rPr lang="de-DE" sz="2800" dirty="0">
                <a:solidFill>
                  <a:srgbClr val="00B050"/>
                </a:solidFill>
              </a:rPr>
              <a:t>S2</a:t>
            </a:r>
          </a:p>
        </p:txBody>
      </p:sp>
      <p:cxnSp>
        <p:nvCxnSpPr>
          <p:cNvPr id="8" name="Gerade Verbindung mit Pfeil 7"/>
          <p:cNvCxnSpPr/>
          <p:nvPr/>
        </p:nvCxnSpPr>
        <p:spPr>
          <a:xfrm flipV="1">
            <a:off x="513284" y="2181882"/>
            <a:ext cx="399783" cy="27052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a:off x="516998" y="2444142"/>
            <a:ext cx="346989" cy="30956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Pfeil nach unten 10"/>
          <p:cNvSpPr/>
          <p:nvPr/>
        </p:nvSpPr>
        <p:spPr>
          <a:xfrm rot="5400000" flipH="1">
            <a:off x="1833824" y="2218073"/>
            <a:ext cx="190500" cy="228600"/>
          </a:xfrm>
          <a:prstGeom prst="downArrow">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de-DE" dirty="0"/>
              <a:t> </a:t>
            </a:r>
          </a:p>
        </p:txBody>
      </p:sp>
    </p:spTree>
    <p:extLst>
      <p:ext uri="{BB962C8B-B14F-4D97-AF65-F5344CB8AC3E}">
        <p14:creationId xmlns:p14="http://schemas.microsoft.com/office/powerpoint/2010/main" val="2482703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9338" y="1560281"/>
            <a:ext cx="3653927" cy="3193143"/>
          </a:xfrm>
          <a:prstGeom prst="rect">
            <a:avLst/>
          </a:prstGeom>
        </p:spPr>
      </p:pic>
      <p:sp>
        <p:nvSpPr>
          <p:cNvPr id="2" name="Titel 1"/>
          <p:cNvSpPr>
            <a:spLocks noGrp="1"/>
          </p:cNvSpPr>
          <p:nvPr>
            <p:ph type="title"/>
          </p:nvPr>
        </p:nvSpPr>
        <p:spPr>
          <a:xfrm>
            <a:off x="685331" y="0"/>
            <a:ext cx="7773338" cy="1330148"/>
          </a:xfrm>
        </p:spPr>
        <p:txBody>
          <a:bodyPr/>
          <a:lstStyle/>
          <a:p>
            <a:r>
              <a:rPr lang="de-DE" b="1" u="sng" dirty="0"/>
              <a:t>Strafecke</a:t>
            </a:r>
            <a:br>
              <a:rPr lang="de-DE" b="1" u="sng" dirty="0"/>
            </a:br>
            <a:r>
              <a:rPr lang="de-DE" sz="1900" dirty="0"/>
              <a:t>D</a:t>
            </a:r>
            <a:r>
              <a:rPr lang="de-DE" sz="1900" cap="none" dirty="0"/>
              <a:t>reiviertelfeld: Mädchen B und Knaben B</a:t>
            </a:r>
          </a:p>
        </p:txBody>
      </p:sp>
      <p:sp>
        <p:nvSpPr>
          <p:cNvPr id="3" name="Inhaltsplatzhalter 2"/>
          <p:cNvSpPr>
            <a:spLocks noGrp="1"/>
          </p:cNvSpPr>
          <p:nvPr>
            <p:ph sz="quarter" idx="13"/>
          </p:nvPr>
        </p:nvSpPr>
        <p:spPr>
          <a:xfrm>
            <a:off x="3934331" y="1330148"/>
            <a:ext cx="4845338" cy="3972102"/>
          </a:xfrm>
        </p:spPr>
        <p:txBody>
          <a:bodyPr>
            <a:normAutofit/>
          </a:bodyPr>
          <a:lstStyle/>
          <a:p>
            <a:r>
              <a:rPr lang="de-DE" cap="none" dirty="0"/>
              <a:t>Schiedsrichter 2 gibt das Zeichen an Schiedsrichter 1, dass die Strafecke ausgeführt werden kann (wenn alle nicht beteiligten Spieler sich hinter der </a:t>
            </a:r>
            <a:r>
              <a:rPr lang="de-DE" b="1" cap="none" dirty="0"/>
              <a:t>zweiten Viertellinie </a:t>
            </a:r>
            <a:r>
              <a:rPr lang="de-DE" cap="none" dirty="0"/>
              <a:t>befinden)</a:t>
            </a:r>
          </a:p>
          <a:p>
            <a:r>
              <a:rPr lang="de-DE" cap="none" dirty="0"/>
              <a:t>Schiedsrichter 1 gibt die Strafecke mit einem Pfiff frei (der Torwart steht hinter der Grundlinie!) </a:t>
            </a:r>
            <a:endParaRPr lang="de-DE" dirty="0"/>
          </a:p>
          <a:p>
            <a:r>
              <a:rPr lang="de-DE" cap="none" dirty="0"/>
              <a:t>Bei der Ausführung der Strafecke, </a:t>
            </a:r>
            <a:r>
              <a:rPr lang="de-DE" u="sng" cap="none" dirty="0">
                <a:uFill>
                  <a:solidFill>
                    <a:srgbClr val="FF0000"/>
                  </a:solidFill>
                </a:uFill>
              </a:rPr>
              <a:t>muss</a:t>
            </a:r>
            <a:r>
              <a:rPr lang="de-DE" cap="none" dirty="0"/>
              <a:t> sich mindestens ein Fuß hinter der Grundlinie auf dem Boden befinden</a:t>
            </a:r>
          </a:p>
          <a:p>
            <a:r>
              <a:rPr lang="de-DE" cap="none" dirty="0"/>
              <a:t>Der Ball </a:t>
            </a:r>
            <a:r>
              <a:rPr lang="de-DE" u="sng" cap="none" dirty="0">
                <a:uFill>
                  <a:solidFill>
                    <a:srgbClr val="FF0000"/>
                  </a:solidFill>
                </a:uFill>
              </a:rPr>
              <a:t>muss</a:t>
            </a:r>
            <a:r>
              <a:rPr lang="de-DE" cap="none" dirty="0"/>
              <a:t> mind. einmal den Schusskreis verlassen haben, damit auf das Tor geschossen werden darf</a:t>
            </a:r>
          </a:p>
          <a:p>
            <a:r>
              <a:rPr lang="de-DE" cap="none" dirty="0"/>
              <a:t>Der Ball </a:t>
            </a:r>
            <a:r>
              <a:rPr lang="de-DE" u="sng" cap="none" dirty="0">
                <a:uFill>
                  <a:solidFill>
                    <a:srgbClr val="FF0000"/>
                  </a:solidFill>
                </a:uFill>
              </a:rPr>
              <a:t>darf nicht</a:t>
            </a:r>
            <a:r>
              <a:rPr lang="de-DE" cap="none" dirty="0"/>
              <a:t> zwei Mal im Kreis vom</a:t>
            </a:r>
            <a:br>
              <a:rPr lang="de-DE" cap="none" dirty="0"/>
            </a:br>
            <a:r>
              <a:rPr lang="de-DE" cap="none" dirty="0"/>
              <a:t>Hereingeber berührt werden</a:t>
            </a:r>
          </a:p>
        </p:txBody>
      </p:sp>
      <p:sp>
        <p:nvSpPr>
          <p:cNvPr id="5" name="Pfeil nach rechts 4"/>
          <p:cNvSpPr/>
          <p:nvPr/>
        </p:nvSpPr>
        <p:spPr>
          <a:xfrm>
            <a:off x="79715" y="3666898"/>
            <a:ext cx="228600" cy="30162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de-DE"/>
          </a:p>
        </p:txBody>
      </p:sp>
      <p:sp>
        <p:nvSpPr>
          <p:cNvPr id="7" name="Rechteck 6"/>
          <p:cNvSpPr/>
          <p:nvPr/>
        </p:nvSpPr>
        <p:spPr>
          <a:xfrm>
            <a:off x="487939" y="2256887"/>
            <a:ext cx="522348" cy="502908"/>
          </a:xfrm>
          <a:prstGeom prst="rect">
            <a:avLst/>
          </a:prstGeom>
        </p:spPr>
        <p:txBody>
          <a:bodyPr wrap="none" lIns="71323" tIns="35662" rIns="71323" bIns="35662">
            <a:spAutoFit/>
          </a:bodyPr>
          <a:lstStyle/>
          <a:p>
            <a:r>
              <a:rPr lang="de-DE" sz="2800" dirty="0">
                <a:solidFill>
                  <a:srgbClr val="00B050"/>
                </a:solidFill>
              </a:rPr>
              <a:t>S1</a:t>
            </a:r>
          </a:p>
        </p:txBody>
      </p:sp>
      <p:sp>
        <p:nvSpPr>
          <p:cNvPr id="8" name="Textfeld 7"/>
          <p:cNvSpPr txBox="1"/>
          <p:nvPr/>
        </p:nvSpPr>
        <p:spPr>
          <a:xfrm>
            <a:off x="1824668" y="2926137"/>
            <a:ext cx="642938" cy="502908"/>
          </a:xfrm>
          <a:prstGeom prst="rect">
            <a:avLst/>
          </a:prstGeom>
          <a:noFill/>
        </p:spPr>
        <p:txBody>
          <a:bodyPr wrap="square" lIns="71323" tIns="35662" rIns="71323" bIns="35662" rtlCol="0">
            <a:spAutoFit/>
          </a:bodyPr>
          <a:lstStyle/>
          <a:p>
            <a:r>
              <a:rPr lang="de-DE" sz="2800" dirty="0">
                <a:solidFill>
                  <a:srgbClr val="00B050"/>
                </a:solidFill>
              </a:rPr>
              <a:t>S2</a:t>
            </a:r>
          </a:p>
        </p:txBody>
      </p:sp>
      <p:cxnSp>
        <p:nvCxnSpPr>
          <p:cNvPr id="10" name="Gerade Verbindung mit Pfeil 9"/>
          <p:cNvCxnSpPr/>
          <p:nvPr/>
        </p:nvCxnSpPr>
        <p:spPr>
          <a:xfrm flipH="1">
            <a:off x="509986" y="2681186"/>
            <a:ext cx="203831" cy="23812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a:off x="720659" y="2672364"/>
            <a:ext cx="44657" cy="28992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749113" y="2681186"/>
            <a:ext cx="226876" cy="176314"/>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3" name="Pfeil nach rechts 12"/>
          <p:cNvSpPr/>
          <p:nvPr/>
        </p:nvSpPr>
        <p:spPr>
          <a:xfrm>
            <a:off x="136688" y="2434995"/>
            <a:ext cx="171628" cy="11906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de-DE"/>
          </a:p>
        </p:txBody>
      </p:sp>
      <p:cxnSp>
        <p:nvCxnSpPr>
          <p:cNvPr id="21" name="Gerade Verbindung mit Pfeil 20"/>
          <p:cNvCxnSpPr/>
          <p:nvPr/>
        </p:nvCxnSpPr>
        <p:spPr>
          <a:xfrm flipH="1">
            <a:off x="1318444" y="3112986"/>
            <a:ext cx="416413" cy="0"/>
          </a:xfrm>
          <a:prstGeom prst="straightConnector1">
            <a:avLst/>
          </a:prstGeom>
          <a:ln w="28575">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27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p:cNvPicPr>
            <a:picLocks noChangeAspect="1"/>
          </p:cNvPicPr>
          <p:nvPr/>
        </p:nvPicPr>
        <p:blipFill rotWithShape="1">
          <a:blip r:embed="rId2" cstate="screen">
            <a:extLst>
              <a:ext uri="{28A0092B-C50C-407E-A947-70E740481C1C}">
                <a14:useLocalDpi xmlns:a14="http://schemas.microsoft.com/office/drawing/2010/main"/>
              </a:ext>
            </a:extLst>
          </a:blip>
          <a:srcRect l="14858" t="2725" r="1602" b="1405"/>
          <a:stretch/>
        </p:blipFill>
        <p:spPr>
          <a:xfrm rot="16200000">
            <a:off x="-269550" y="2154995"/>
            <a:ext cx="4174250" cy="2599399"/>
          </a:xfrm>
          <a:prstGeom prst="rect">
            <a:avLst/>
          </a:prstGeom>
        </p:spPr>
      </p:pic>
      <p:sp>
        <p:nvSpPr>
          <p:cNvPr id="2" name="Titel 1"/>
          <p:cNvSpPr>
            <a:spLocks noGrp="1"/>
          </p:cNvSpPr>
          <p:nvPr>
            <p:ph type="title"/>
          </p:nvPr>
        </p:nvSpPr>
        <p:spPr>
          <a:xfrm>
            <a:off x="685331" y="0"/>
            <a:ext cx="7773338" cy="1330148"/>
          </a:xfrm>
        </p:spPr>
        <p:txBody>
          <a:bodyPr/>
          <a:lstStyle/>
          <a:p>
            <a:r>
              <a:rPr lang="de-DE" b="1" u="sng" dirty="0"/>
              <a:t>Strafecke</a:t>
            </a:r>
            <a:br>
              <a:rPr lang="de-DE" b="1" u="sng" dirty="0"/>
            </a:br>
            <a:r>
              <a:rPr lang="de-DE" sz="1900" cap="none" dirty="0"/>
              <a:t>Großfeld: ab Mädchen A und Knaben A</a:t>
            </a:r>
            <a:endParaRPr lang="de-DE" sz="1900" b="1" u="sng" dirty="0"/>
          </a:p>
        </p:txBody>
      </p:sp>
      <p:sp>
        <p:nvSpPr>
          <p:cNvPr id="3" name="Inhaltsplatzhalter 2"/>
          <p:cNvSpPr>
            <a:spLocks noGrp="1"/>
          </p:cNvSpPr>
          <p:nvPr>
            <p:ph sz="quarter" idx="13"/>
          </p:nvPr>
        </p:nvSpPr>
        <p:spPr>
          <a:xfrm>
            <a:off x="3934331" y="1330148"/>
            <a:ext cx="4845338" cy="3972102"/>
          </a:xfrm>
        </p:spPr>
        <p:txBody>
          <a:bodyPr>
            <a:normAutofit/>
          </a:bodyPr>
          <a:lstStyle/>
          <a:p>
            <a:r>
              <a:rPr lang="de-DE" cap="none" dirty="0"/>
              <a:t>Schiedsrichter 2 gibt das Zeichen an Schiedsrichter 1, dass die Strafecke ausgeführt werden kann (wenn alle nicht beteiligten Spieler sich hinter der </a:t>
            </a:r>
            <a:r>
              <a:rPr lang="de-DE" b="1" cap="none" dirty="0"/>
              <a:t>Mittellinie </a:t>
            </a:r>
            <a:r>
              <a:rPr lang="de-DE" cap="none" dirty="0"/>
              <a:t>befinden)</a:t>
            </a:r>
          </a:p>
          <a:p>
            <a:r>
              <a:rPr lang="de-DE" cap="none" dirty="0"/>
              <a:t>Schiedsrichter 1 gibt die Strafecke mit </a:t>
            </a:r>
            <a:r>
              <a:rPr lang="de-DE" cap="none"/>
              <a:t>einem Pfiff frei </a:t>
            </a:r>
            <a:r>
              <a:rPr lang="de-DE" cap="none" dirty="0"/>
              <a:t>(der Torwart steht hinter der Grundlinie!) </a:t>
            </a:r>
            <a:endParaRPr lang="de-DE" dirty="0"/>
          </a:p>
          <a:p>
            <a:r>
              <a:rPr lang="de-DE" cap="none" dirty="0"/>
              <a:t>Bei der Ausführung der Strafecke, </a:t>
            </a:r>
            <a:r>
              <a:rPr lang="de-DE" u="sng" cap="none" dirty="0">
                <a:uFill>
                  <a:solidFill>
                    <a:srgbClr val="FF0000"/>
                  </a:solidFill>
                </a:uFill>
              </a:rPr>
              <a:t>muss</a:t>
            </a:r>
            <a:r>
              <a:rPr lang="de-DE" cap="none" dirty="0"/>
              <a:t> sich mindestens ein Fuß hinter der Grundlinie auf dem Boden befinden</a:t>
            </a:r>
          </a:p>
          <a:p>
            <a:r>
              <a:rPr lang="de-DE" cap="none" dirty="0"/>
              <a:t>Der Ball </a:t>
            </a:r>
            <a:r>
              <a:rPr lang="de-DE" u="sng" cap="none" dirty="0">
                <a:uFill>
                  <a:solidFill>
                    <a:srgbClr val="FF0000"/>
                  </a:solidFill>
                </a:uFill>
              </a:rPr>
              <a:t>muss</a:t>
            </a:r>
            <a:r>
              <a:rPr lang="de-DE" cap="none" dirty="0"/>
              <a:t> mind. einmal den Schusskreis verlassen haben, damit auf das Tor geschossen werden darf</a:t>
            </a:r>
          </a:p>
          <a:p>
            <a:r>
              <a:rPr lang="de-DE" cap="none" dirty="0"/>
              <a:t>Der Ball </a:t>
            </a:r>
            <a:r>
              <a:rPr lang="de-DE" u="sng" cap="none" dirty="0">
                <a:uFill>
                  <a:solidFill>
                    <a:srgbClr val="FF0000"/>
                  </a:solidFill>
                </a:uFill>
              </a:rPr>
              <a:t>darf nicht</a:t>
            </a:r>
            <a:r>
              <a:rPr lang="de-DE" cap="none" dirty="0"/>
              <a:t> zwei Mal im Kreis vom</a:t>
            </a:r>
            <a:br>
              <a:rPr lang="de-DE" cap="none" dirty="0"/>
            </a:br>
            <a:r>
              <a:rPr lang="de-DE" cap="none" dirty="0"/>
              <a:t>Hereingeber berührt werden</a:t>
            </a:r>
          </a:p>
        </p:txBody>
      </p:sp>
      <p:sp>
        <p:nvSpPr>
          <p:cNvPr id="5" name="Pfeil nach rechts 4"/>
          <p:cNvSpPr/>
          <p:nvPr/>
        </p:nvSpPr>
        <p:spPr>
          <a:xfrm rot="5400000">
            <a:off x="1141318" y="1108102"/>
            <a:ext cx="254000" cy="27146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de-DE"/>
          </a:p>
        </p:txBody>
      </p:sp>
      <p:sp>
        <p:nvSpPr>
          <p:cNvPr id="7" name="Rechteck 6"/>
          <p:cNvSpPr/>
          <p:nvPr/>
        </p:nvSpPr>
        <p:spPr>
          <a:xfrm>
            <a:off x="2134046" y="1530967"/>
            <a:ext cx="522348" cy="502908"/>
          </a:xfrm>
          <a:prstGeom prst="rect">
            <a:avLst/>
          </a:prstGeom>
        </p:spPr>
        <p:txBody>
          <a:bodyPr wrap="none" lIns="71323" tIns="35662" rIns="71323" bIns="35662">
            <a:spAutoFit/>
          </a:bodyPr>
          <a:lstStyle/>
          <a:p>
            <a:r>
              <a:rPr lang="de-DE" sz="2800" dirty="0">
                <a:solidFill>
                  <a:srgbClr val="00B050"/>
                </a:solidFill>
              </a:rPr>
              <a:t>S1</a:t>
            </a:r>
          </a:p>
        </p:txBody>
      </p:sp>
      <p:sp>
        <p:nvSpPr>
          <p:cNvPr id="8" name="Textfeld 7"/>
          <p:cNvSpPr txBox="1"/>
          <p:nvPr/>
        </p:nvSpPr>
        <p:spPr>
          <a:xfrm>
            <a:off x="1491108" y="2988412"/>
            <a:ext cx="642938" cy="502908"/>
          </a:xfrm>
          <a:prstGeom prst="rect">
            <a:avLst/>
          </a:prstGeom>
          <a:noFill/>
        </p:spPr>
        <p:txBody>
          <a:bodyPr wrap="square" lIns="71323" tIns="35662" rIns="71323" bIns="35662" rtlCol="0">
            <a:spAutoFit/>
          </a:bodyPr>
          <a:lstStyle/>
          <a:p>
            <a:r>
              <a:rPr lang="de-DE" sz="2800" dirty="0">
                <a:solidFill>
                  <a:srgbClr val="00B050"/>
                </a:solidFill>
              </a:rPr>
              <a:t>S2</a:t>
            </a:r>
          </a:p>
        </p:txBody>
      </p:sp>
      <p:cxnSp>
        <p:nvCxnSpPr>
          <p:cNvPr id="10" name="Gerade Verbindung mit Pfeil 9"/>
          <p:cNvCxnSpPr/>
          <p:nvPr/>
        </p:nvCxnSpPr>
        <p:spPr>
          <a:xfrm flipH="1">
            <a:off x="2000254" y="1802722"/>
            <a:ext cx="195840" cy="250648"/>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H="1">
            <a:off x="1838142" y="1800330"/>
            <a:ext cx="357952" cy="4783"/>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flipH="1" flipV="1">
            <a:off x="2020903" y="1639172"/>
            <a:ext cx="174662" cy="126428"/>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3" name="Pfeil nach rechts 12"/>
          <p:cNvSpPr/>
          <p:nvPr/>
        </p:nvSpPr>
        <p:spPr>
          <a:xfrm rot="5400000">
            <a:off x="2258807" y="1261255"/>
            <a:ext cx="190698" cy="10715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de-DE"/>
          </a:p>
        </p:txBody>
      </p:sp>
      <p:cxnSp>
        <p:nvCxnSpPr>
          <p:cNvPr id="21" name="Gerade Verbindung mit Pfeil 20"/>
          <p:cNvCxnSpPr/>
          <p:nvPr/>
        </p:nvCxnSpPr>
        <p:spPr>
          <a:xfrm flipV="1">
            <a:off x="1735458" y="2616174"/>
            <a:ext cx="0" cy="457531"/>
          </a:xfrm>
          <a:prstGeom prst="straightConnector1">
            <a:avLst/>
          </a:prstGeom>
          <a:ln w="28575">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7051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3888" y="1666369"/>
            <a:ext cx="7773338" cy="1330148"/>
          </a:xfrm>
        </p:spPr>
        <p:txBody>
          <a:bodyPr>
            <a:normAutofit/>
          </a:bodyPr>
          <a:lstStyle/>
          <a:p>
            <a:r>
              <a:rPr lang="de-DE" sz="3700" cap="none" dirty="0"/>
              <a:t>Was braucht man zum Pfeifen?</a:t>
            </a:r>
          </a:p>
        </p:txBody>
      </p:sp>
    </p:spTree>
    <p:extLst>
      <p:ext uri="{BB962C8B-B14F-4D97-AF65-F5344CB8AC3E}">
        <p14:creationId xmlns:p14="http://schemas.microsoft.com/office/powerpoint/2010/main" val="2842511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a:t>
            </a:r>
            <a:r>
              <a:rPr lang="de-DE" cap="none" dirty="0"/>
              <a:t>trafecke</a:t>
            </a:r>
            <a:r>
              <a:rPr lang="de-DE" dirty="0"/>
              <a:t> A</a:t>
            </a:r>
            <a:r>
              <a:rPr lang="de-DE" cap="none" dirty="0"/>
              <a:t>ufstellung</a:t>
            </a:r>
            <a:r>
              <a:rPr lang="de-DE" dirty="0"/>
              <a:t> – </a:t>
            </a:r>
            <a:r>
              <a:rPr lang="de-DE" cap="none" dirty="0"/>
              <a:t>Hereingeber</a:t>
            </a:r>
            <a:endParaRPr lang="de-DE" dirty="0"/>
          </a:p>
        </p:txBody>
      </p:sp>
      <p:pic>
        <p:nvPicPr>
          <p:cNvPr id="7" name="Grafik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330" y="1500521"/>
            <a:ext cx="3447875" cy="3242882"/>
          </a:xfrm>
          <a:prstGeom prst="rect">
            <a:avLst/>
          </a:prstGeom>
        </p:spPr>
      </p:pic>
      <p:sp>
        <p:nvSpPr>
          <p:cNvPr id="6" name="Textfeld 5">
            <a:extLst>
              <a:ext uri="{FF2B5EF4-FFF2-40B4-BE49-F238E27FC236}">
                <a16:creationId xmlns:a16="http://schemas.microsoft.com/office/drawing/2014/main" id="{25C8AAAC-84F0-43DD-B0BA-65D777B6415A}"/>
              </a:ext>
            </a:extLst>
          </p:cNvPr>
          <p:cNvSpPr txBox="1"/>
          <p:nvPr/>
        </p:nvSpPr>
        <p:spPr>
          <a:xfrm>
            <a:off x="685330" y="4743404"/>
            <a:ext cx="3447875" cy="523220"/>
          </a:xfrm>
          <a:prstGeom prst="rect">
            <a:avLst/>
          </a:prstGeom>
          <a:noFill/>
        </p:spPr>
        <p:txBody>
          <a:bodyPr wrap="square" rtlCol="0">
            <a:spAutoFit/>
          </a:bodyPr>
          <a:lstStyle/>
          <a:p>
            <a:r>
              <a:rPr lang="de-DE" dirty="0"/>
              <a:t>Der Reingeber steht an der richtigen Stelle und hat einen Fuß hinter der Grundlinie.</a:t>
            </a:r>
          </a:p>
        </p:txBody>
      </p:sp>
      <p:pic>
        <p:nvPicPr>
          <p:cNvPr id="3" name="Grafik 2">
            <a:extLst>
              <a:ext uri="{FF2B5EF4-FFF2-40B4-BE49-F238E27FC236}">
                <a16:creationId xmlns:a16="http://schemas.microsoft.com/office/drawing/2014/main" id="{195955D6-E86A-4C99-AE9C-64A133241AF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010797" y="1500521"/>
            <a:ext cx="3428016" cy="3242882"/>
          </a:xfrm>
          <a:prstGeom prst="rect">
            <a:avLst/>
          </a:prstGeom>
        </p:spPr>
      </p:pic>
      <p:sp>
        <p:nvSpPr>
          <p:cNvPr id="8" name="Textfeld 7">
            <a:extLst>
              <a:ext uri="{FF2B5EF4-FFF2-40B4-BE49-F238E27FC236}">
                <a16:creationId xmlns:a16="http://schemas.microsoft.com/office/drawing/2014/main" id="{5B77D682-FFA3-4197-AF5B-68BDE528ADF0}"/>
              </a:ext>
            </a:extLst>
          </p:cNvPr>
          <p:cNvSpPr txBox="1"/>
          <p:nvPr/>
        </p:nvSpPr>
        <p:spPr>
          <a:xfrm>
            <a:off x="5010797" y="4755435"/>
            <a:ext cx="3210782" cy="523221"/>
          </a:xfrm>
          <a:prstGeom prst="rect">
            <a:avLst/>
          </a:prstGeom>
          <a:noFill/>
        </p:spPr>
        <p:txBody>
          <a:bodyPr wrap="square" rtlCol="0">
            <a:spAutoFit/>
          </a:bodyPr>
          <a:lstStyle/>
          <a:p>
            <a:r>
              <a:rPr lang="de-DE" dirty="0"/>
              <a:t>Der Reingeber steht am Verteidigerpunkt der Grundlinie, das ist Falsch! </a:t>
            </a:r>
          </a:p>
        </p:txBody>
      </p:sp>
    </p:spTree>
    <p:extLst>
      <p:ext uri="{BB962C8B-B14F-4D97-AF65-F5344CB8AC3E}">
        <p14:creationId xmlns:p14="http://schemas.microsoft.com/office/powerpoint/2010/main" val="3718576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E336FA30-684F-486E-B0B0-231B3A9D49AF}"/>
              </a:ext>
            </a:extLst>
          </p:cNvPr>
          <p:cNvSpPr>
            <a:spLocks noGrp="1"/>
          </p:cNvSpPr>
          <p:nvPr>
            <p:ph type="title"/>
          </p:nvPr>
        </p:nvSpPr>
        <p:spPr>
          <a:xfrm>
            <a:off x="2454073" y="543944"/>
            <a:ext cx="5292448" cy="922548"/>
          </a:xfrm>
        </p:spPr>
        <p:txBody>
          <a:bodyPr/>
          <a:lstStyle/>
          <a:p>
            <a:r>
              <a:rPr lang="de-DE" dirty="0"/>
              <a:t>S</a:t>
            </a:r>
            <a:r>
              <a:rPr lang="de-DE" cap="none" dirty="0"/>
              <a:t>trafecke</a:t>
            </a:r>
            <a:r>
              <a:rPr lang="de-DE" dirty="0"/>
              <a:t> A</a:t>
            </a:r>
            <a:r>
              <a:rPr lang="de-DE" cap="none" dirty="0"/>
              <a:t>ufstellung</a:t>
            </a:r>
            <a:r>
              <a:rPr lang="de-DE" dirty="0"/>
              <a:t> V</a:t>
            </a:r>
            <a:r>
              <a:rPr lang="de-DE" cap="none" dirty="0"/>
              <a:t>erteidiger</a:t>
            </a:r>
            <a:endParaRPr lang="de-DE" dirty="0"/>
          </a:p>
        </p:txBody>
      </p:sp>
      <p:pic>
        <p:nvPicPr>
          <p:cNvPr id="5" name="Grafik 4">
            <a:extLst>
              <a:ext uri="{FF2B5EF4-FFF2-40B4-BE49-F238E27FC236}">
                <a16:creationId xmlns:a16="http://schemas.microsoft.com/office/drawing/2014/main" id="{56F8066F-D8B1-491C-9116-06B6E6580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2705" y="1466492"/>
            <a:ext cx="3642735" cy="2578566"/>
          </a:xfrm>
          <a:prstGeom prst="rect">
            <a:avLst/>
          </a:prstGeom>
        </p:spPr>
      </p:pic>
      <p:pic>
        <p:nvPicPr>
          <p:cNvPr id="6" name="Grafik 5">
            <a:extLst>
              <a:ext uri="{FF2B5EF4-FFF2-40B4-BE49-F238E27FC236}">
                <a16:creationId xmlns:a16="http://schemas.microsoft.com/office/drawing/2014/main" id="{B02F098C-4AE2-4A30-9863-2044ACEA15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8562" y="1466492"/>
            <a:ext cx="3639492" cy="2578566"/>
          </a:xfrm>
          <a:prstGeom prst="rect">
            <a:avLst/>
          </a:prstGeom>
          <a:effectLst>
            <a:softEdge rad="0"/>
          </a:effectLst>
        </p:spPr>
      </p:pic>
      <p:sp>
        <p:nvSpPr>
          <p:cNvPr id="7" name="Textfeld 6">
            <a:extLst>
              <a:ext uri="{FF2B5EF4-FFF2-40B4-BE49-F238E27FC236}">
                <a16:creationId xmlns:a16="http://schemas.microsoft.com/office/drawing/2014/main" id="{EEDECB5C-34AE-4DC2-A3FD-A64F1C096BFC}"/>
              </a:ext>
            </a:extLst>
          </p:cNvPr>
          <p:cNvSpPr txBox="1"/>
          <p:nvPr/>
        </p:nvSpPr>
        <p:spPr>
          <a:xfrm>
            <a:off x="632705" y="4182407"/>
            <a:ext cx="7875349" cy="1169551"/>
          </a:xfrm>
          <a:prstGeom prst="rect">
            <a:avLst/>
          </a:prstGeom>
          <a:noFill/>
        </p:spPr>
        <p:txBody>
          <a:bodyPr wrap="square" rtlCol="0">
            <a:spAutoFit/>
          </a:bodyPr>
          <a:lstStyle/>
          <a:p>
            <a:r>
              <a:rPr lang="de-DE" dirty="0"/>
              <a:t>Es dürfen maximal 4 Verteidiger hinter der Grundlinie, bei der Strafecken Ausführung stehen. Die Restlichen Verteidiger befinden sich hinter der zweiten Viertellinie (B-Bereich), sonst hinter der Mittellinie.</a:t>
            </a:r>
          </a:p>
          <a:p>
            <a:endParaRPr lang="de-DE" u="sng" dirty="0">
              <a:solidFill>
                <a:srgbClr val="FF0000"/>
              </a:solidFill>
            </a:endParaRPr>
          </a:p>
          <a:p>
            <a:r>
              <a:rPr lang="de-DE" u="sng" dirty="0">
                <a:solidFill>
                  <a:srgbClr val="FF0000"/>
                </a:solidFill>
              </a:rPr>
              <a:t>Achtung:</a:t>
            </a:r>
            <a:r>
              <a:rPr lang="de-DE" dirty="0"/>
              <a:t> die Maske darf nur innerhalb des Schusskreises getragen werden, eine kurze Abwehraktion bis 1m außerhalb des Schusskreises wird toleriert</a:t>
            </a:r>
          </a:p>
        </p:txBody>
      </p:sp>
    </p:spTree>
    <p:extLst>
      <p:ext uri="{BB962C8B-B14F-4D97-AF65-F5344CB8AC3E}">
        <p14:creationId xmlns:p14="http://schemas.microsoft.com/office/powerpoint/2010/main" val="1284561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213" y="1380359"/>
            <a:ext cx="2887910" cy="3208789"/>
          </a:xfrm>
          <a:prstGeom prst="rect">
            <a:avLst/>
          </a:prstGeom>
        </p:spPr>
      </p:pic>
      <p:pic>
        <p:nvPicPr>
          <p:cNvPr id="7" name="Grafik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81065" y="1380360"/>
            <a:ext cx="4448535" cy="3208789"/>
          </a:xfrm>
          <a:prstGeom prst="rect">
            <a:avLst/>
          </a:prstGeom>
        </p:spPr>
      </p:pic>
      <p:sp>
        <p:nvSpPr>
          <p:cNvPr id="8" name="Rechteck 7">
            <a:extLst>
              <a:ext uri="{FF2B5EF4-FFF2-40B4-BE49-F238E27FC236}">
                <a16:creationId xmlns:a16="http://schemas.microsoft.com/office/drawing/2014/main" id="{C92502D4-3C5D-405B-87DE-BF2D36E34AD2}"/>
              </a:ext>
            </a:extLst>
          </p:cNvPr>
          <p:cNvSpPr/>
          <p:nvPr/>
        </p:nvSpPr>
        <p:spPr>
          <a:xfrm>
            <a:off x="1196532" y="475967"/>
            <a:ext cx="6750935" cy="830997"/>
          </a:xfrm>
          <a:prstGeom prst="rect">
            <a:avLst/>
          </a:prstGeom>
        </p:spPr>
        <p:txBody>
          <a:bodyPr wrap="square">
            <a:spAutoFit/>
          </a:bodyPr>
          <a:lstStyle/>
          <a:p>
            <a:pPr algn="ctr"/>
            <a:r>
              <a:rPr lang="de-DE" sz="2400" dirty="0"/>
              <a:t>Möglichkeiten von Strafecken Ausführungen die Ebenfalls möglich sind.</a:t>
            </a:r>
          </a:p>
        </p:txBody>
      </p:sp>
      <p:sp>
        <p:nvSpPr>
          <p:cNvPr id="11" name="Textfeld 10">
            <a:extLst>
              <a:ext uri="{FF2B5EF4-FFF2-40B4-BE49-F238E27FC236}">
                <a16:creationId xmlns:a16="http://schemas.microsoft.com/office/drawing/2014/main" id="{EEE78296-8FC8-47CD-9753-CCA9B6893370}"/>
              </a:ext>
            </a:extLst>
          </p:cNvPr>
          <p:cNvSpPr txBox="1"/>
          <p:nvPr/>
        </p:nvSpPr>
        <p:spPr>
          <a:xfrm>
            <a:off x="480974" y="4662543"/>
            <a:ext cx="3080388" cy="738664"/>
          </a:xfrm>
          <a:prstGeom prst="rect">
            <a:avLst/>
          </a:prstGeom>
          <a:noFill/>
        </p:spPr>
        <p:txBody>
          <a:bodyPr wrap="square" rtlCol="0">
            <a:spAutoFit/>
          </a:bodyPr>
          <a:lstStyle/>
          <a:p>
            <a:r>
              <a:rPr lang="de-DE" dirty="0"/>
              <a:t>Der Verteidiger steht am Verteidiger-punkt, somit hält er den Abstand von 5m zum Reingeber ein.</a:t>
            </a:r>
          </a:p>
        </p:txBody>
      </p:sp>
      <p:sp>
        <p:nvSpPr>
          <p:cNvPr id="12" name="Textfeld 11">
            <a:extLst>
              <a:ext uri="{FF2B5EF4-FFF2-40B4-BE49-F238E27FC236}">
                <a16:creationId xmlns:a16="http://schemas.microsoft.com/office/drawing/2014/main" id="{8DE5307D-8C77-4E9A-B6ED-B5A758CBC990}"/>
              </a:ext>
            </a:extLst>
          </p:cNvPr>
          <p:cNvSpPr txBox="1"/>
          <p:nvPr/>
        </p:nvSpPr>
        <p:spPr>
          <a:xfrm>
            <a:off x="3781066" y="4662543"/>
            <a:ext cx="4166402" cy="307777"/>
          </a:xfrm>
          <a:prstGeom prst="rect">
            <a:avLst/>
          </a:prstGeom>
          <a:noFill/>
        </p:spPr>
        <p:txBody>
          <a:bodyPr wrap="square" rtlCol="0">
            <a:spAutoFit/>
          </a:bodyPr>
          <a:lstStyle/>
          <a:p>
            <a:r>
              <a:rPr lang="de-DE" dirty="0"/>
              <a:t>Die Strafeckenreingabe kann auch von rechts erfolgen. </a:t>
            </a:r>
          </a:p>
        </p:txBody>
      </p:sp>
    </p:spTree>
    <p:extLst>
      <p:ext uri="{BB962C8B-B14F-4D97-AF65-F5344CB8AC3E}">
        <p14:creationId xmlns:p14="http://schemas.microsoft.com/office/powerpoint/2010/main" val="3184292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4">
            <a:extLst>
              <a:ext uri="{FF2B5EF4-FFF2-40B4-BE49-F238E27FC236}">
                <a16:creationId xmlns:a16="http://schemas.microsoft.com/office/drawing/2014/main" id="{9CBEA6BB-630F-4F61-A8D1-A6EB70D3834B}"/>
              </a:ext>
            </a:extLst>
          </p:cNvPr>
          <p:cNvPicPr>
            <a:picLocks noGrp="1" noChangeAspect="1"/>
          </p:cNvPicPr>
          <p:nvPr>
            <p:ph sz="quarter" idx="13"/>
          </p:nvPr>
        </p:nvPicPr>
        <p:blipFill>
          <a:blip r:embed="rId2" cstate="screen">
            <a:extLst>
              <a:ext uri="{28A0092B-C50C-407E-A947-70E740481C1C}">
                <a14:useLocalDpi xmlns:a14="http://schemas.microsoft.com/office/drawing/2010/main"/>
              </a:ext>
            </a:extLst>
          </a:blip>
          <a:stretch>
            <a:fillRect/>
          </a:stretch>
        </p:blipFill>
        <p:spPr>
          <a:xfrm>
            <a:off x="1409098" y="500332"/>
            <a:ext cx="6325803" cy="3605842"/>
          </a:xfrm>
        </p:spPr>
      </p:pic>
      <p:sp>
        <p:nvSpPr>
          <p:cNvPr id="5" name="Textfeld 4">
            <a:extLst>
              <a:ext uri="{FF2B5EF4-FFF2-40B4-BE49-F238E27FC236}">
                <a16:creationId xmlns:a16="http://schemas.microsoft.com/office/drawing/2014/main" id="{76DCC2E0-F4A7-4A5E-9508-67AB101A6456}"/>
              </a:ext>
            </a:extLst>
          </p:cNvPr>
          <p:cNvSpPr txBox="1"/>
          <p:nvPr/>
        </p:nvSpPr>
        <p:spPr>
          <a:xfrm>
            <a:off x="1409098" y="4291338"/>
            <a:ext cx="6325803" cy="746488"/>
          </a:xfrm>
          <a:prstGeom prst="rect">
            <a:avLst/>
          </a:prstGeom>
          <a:noFill/>
        </p:spPr>
        <p:txBody>
          <a:bodyPr wrap="square" rtlCol="0">
            <a:spAutoFit/>
          </a:bodyPr>
          <a:lstStyle/>
          <a:p>
            <a:r>
              <a:rPr lang="de-DE" dirty="0"/>
              <a:t>Beide Schiedsrichter stehen Falsch. Der Schiedsrichter 1 kann keinen Regelverstoß im Schusskreis sehen, da die Spielsituation durch die Spieler verdeckt wird. Der Schiedsrichter 2 kann aus diesem Blickwinkel keinen direkten Torschuss sehen.</a:t>
            </a:r>
          </a:p>
        </p:txBody>
      </p:sp>
      <p:sp>
        <p:nvSpPr>
          <p:cNvPr id="6" name="Textfeld 5">
            <a:extLst>
              <a:ext uri="{FF2B5EF4-FFF2-40B4-BE49-F238E27FC236}">
                <a16:creationId xmlns:a16="http://schemas.microsoft.com/office/drawing/2014/main" id="{9323B903-C57F-4107-B2C4-6E17CE7980DA}"/>
              </a:ext>
            </a:extLst>
          </p:cNvPr>
          <p:cNvSpPr txBox="1"/>
          <p:nvPr/>
        </p:nvSpPr>
        <p:spPr>
          <a:xfrm>
            <a:off x="2154834" y="2293700"/>
            <a:ext cx="796954" cy="338554"/>
          </a:xfrm>
          <a:prstGeom prst="rect">
            <a:avLst/>
          </a:prstGeom>
          <a:noFill/>
        </p:spPr>
        <p:txBody>
          <a:bodyPr wrap="square" rtlCol="0">
            <a:spAutoFit/>
          </a:bodyPr>
          <a:lstStyle/>
          <a:p>
            <a:r>
              <a:rPr lang="de-DE" sz="1600" b="1" dirty="0">
                <a:solidFill>
                  <a:srgbClr val="FFFF00"/>
                </a:solidFill>
              </a:rPr>
              <a:t>SR2</a:t>
            </a:r>
          </a:p>
        </p:txBody>
      </p:sp>
      <p:sp>
        <p:nvSpPr>
          <p:cNvPr id="7" name="Textfeld 6">
            <a:extLst>
              <a:ext uri="{FF2B5EF4-FFF2-40B4-BE49-F238E27FC236}">
                <a16:creationId xmlns:a16="http://schemas.microsoft.com/office/drawing/2014/main" id="{8646F962-8CBE-479E-87DD-A4FBA1F955D4}"/>
              </a:ext>
            </a:extLst>
          </p:cNvPr>
          <p:cNvSpPr txBox="1"/>
          <p:nvPr/>
        </p:nvSpPr>
        <p:spPr>
          <a:xfrm>
            <a:off x="6478861" y="2170589"/>
            <a:ext cx="796954" cy="338554"/>
          </a:xfrm>
          <a:prstGeom prst="rect">
            <a:avLst/>
          </a:prstGeom>
          <a:noFill/>
        </p:spPr>
        <p:txBody>
          <a:bodyPr wrap="square" rtlCol="0">
            <a:spAutoFit/>
          </a:bodyPr>
          <a:lstStyle/>
          <a:p>
            <a:r>
              <a:rPr lang="de-DE" sz="1600" b="1" dirty="0">
                <a:solidFill>
                  <a:srgbClr val="FFFF00"/>
                </a:solidFill>
              </a:rPr>
              <a:t>SR1</a:t>
            </a:r>
          </a:p>
        </p:txBody>
      </p:sp>
    </p:spTree>
    <p:extLst>
      <p:ext uri="{BB962C8B-B14F-4D97-AF65-F5344CB8AC3E}">
        <p14:creationId xmlns:p14="http://schemas.microsoft.com/office/powerpoint/2010/main" val="3856452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1DFC5472-3E8F-4BE5-9B86-E6A58B2397E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4579" y="976393"/>
            <a:ext cx="8314842" cy="3076413"/>
          </a:xfrm>
          <a:prstGeom prst="rect">
            <a:avLst/>
          </a:prstGeom>
        </p:spPr>
      </p:pic>
      <p:sp>
        <p:nvSpPr>
          <p:cNvPr id="6" name="Textfeld 5">
            <a:extLst>
              <a:ext uri="{FF2B5EF4-FFF2-40B4-BE49-F238E27FC236}">
                <a16:creationId xmlns:a16="http://schemas.microsoft.com/office/drawing/2014/main" id="{643F750C-4F90-4E0B-AEF7-D608AF10E356}"/>
              </a:ext>
            </a:extLst>
          </p:cNvPr>
          <p:cNvSpPr txBox="1"/>
          <p:nvPr/>
        </p:nvSpPr>
        <p:spPr>
          <a:xfrm>
            <a:off x="414578" y="4215540"/>
            <a:ext cx="8314841" cy="738664"/>
          </a:xfrm>
          <a:prstGeom prst="rect">
            <a:avLst/>
          </a:prstGeom>
          <a:noFill/>
        </p:spPr>
        <p:txBody>
          <a:bodyPr wrap="square" rtlCol="0">
            <a:spAutoFit/>
          </a:bodyPr>
          <a:lstStyle/>
          <a:p>
            <a:r>
              <a:rPr lang="de-DE" dirty="0"/>
              <a:t>Beide Schiedsrichter stehen Richtig. Der Schiedsrichter 1 kann einen Regelverstoß im Schusskreis sehen. Der Schiedsrichter 2 kann aus diesem Blickwinkel einen direkten Torschuss auf das Tor sehen. Somit kann er einen ein eindeutigen 7-m-Ball oder Gefährlichen Ball erkennen.</a:t>
            </a:r>
          </a:p>
        </p:txBody>
      </p:sp>
      <p:sp>
        <p:nvSpPr>
          <p:cNvPr id="7" name="Textfeld 6">
            <a:extLst>
              <a:ext uri="{FF2B5EF4-FFF2-40B4-BE49-F238E27FC236}">
                <a16:creationId xmlns:a16="http://schemas.microsoft.com/office/drawing/2014/main" id="{F85BC70F-AA97-4180-AF7B-7BAF14FDA5D7}"/>
              </a:ext>
            </a:extLst>
          </p:cNvPr>
          <p:cNvSpPr txBox="1"/>
          <p:nvPr/>
        </p:nvSpPr>
        <p:spPr>
          <a:xfrm>
            <a:off x="8175926" y="2285950"/>
            <a:ext cx="796954" cy="338554"/>
          </a:xfrm>
          <a:prstGeom prst="rect">
            <a:avLst/>
          </a:prstGeom>
          <a:noFill/>
        </p:spPr>
        <p:txBody>
          <a:bodyPr wrap="square" rtlCol="0">
            <a:spAutoFit/>
          </a:bodyPr>
          <a:lstStyle/>
          <a:p>
            <a:r>
              <a:rPr lang="de-DE" sz="1600" b="1" dirty="0">
                <a:solidFill>
                  <a:srgbClr val="FFFF00"/>
                </a:solidFill>
              </a:rPr>
              <a:t>SR2</a:t>
            </a:r>
          </a:p>
        </p:txBody>
      </p:sp>
      <p:sp>
        <p:nvSpPr>
          <p:cNvPr id="8" name="Textfeld 7">
            <a:extLst>
              <a:ext uri="{FF2B5EF4-FFF2-40B4-BE49-F238E27FC236}">
                <a16:creationId xmlns:a16="http://schemas.microsoft.com/office/drawing/2014/main" id="{27820448-E9FC-4F94-B05B-F14FA964BA5E}"/>
              </a:ext>
            </a:extLst>
          </p:cNvPr>
          <p:cNvSpPr txBox="1"/>
          <p:nvPr/>
        </p:nvSpPr>
        <p:spPr>
          <a:xfrm>
            <a:off x="2790264" y="2455227"/>
            <a:ext cx="796954" cy="338554"/>
          </a:xfrm>
          <a:prstGeom prst="rect">
            <a:avLst/>
          </a:prstGeom>
          <a:noFill/>
        </p:spPr>
        <p:txBody>
          <a:bodyPr wrap="square" rtlCol="0">
            <a:spAutoFit/>
          </a:bodyPr>
          <a:lstStyle/>
          <a:p>
            <a:r>
              <a:rPr lang="de-DE" sz="1600" b="1" dirty="0">
                <a:solidFill>
                  <a:srgbClr val="FFFF00"/>
                </a:solidFill>
              </a:rPr>
              <a:t>SR1</a:t>
            </a:r>
          </a:p>
        </p:txBody>
      </p:sp>
    </p:spTree>
    <p:extLst>
      <p:ext uri="{BB962C8B-B14F-4D97-AF65-F5344CB8AC3E}">
        <p14:creationId xmlns:p14="http://schemas.microsoft.com/office/powerpoint/2010/main" val="1953814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A</a:t>
            </a:r>
            <a:r>
              <a:rPr lang="de-DE" cap="none" dirty="0"/>
              <a:t>chtung: die </a:t>
            </a:r>
            <a:r>
              <a:rPr lang="de-DE" dirty="0"/>
              <a:t>M</a:t>
            </a:r>
            <a:r>
              <a:rPr lang="de-DE" cap="none" dirty="0"/>
              <a:t>aske darf nur innerhalb des</a:t>
            </a:r>
            <a:r>
              <a:rPr lang="de-DE" dirty="0"/>
              <a:t> S</a:t>
            </a:r>
            <a:r>
              <a:rPr lang="de-DE" cap="none" dirty="0"/>
              <a:t>chusskreises getragen werden, eine kurze Abwehraktion bis 1m außerhalb des Schusskreises ist erlaubt! </a:t>
            </a:r>
            <a:endParaRPr lang="de-DE" dirty="0"/>
          </a:p>
        </p:txBody>
      </p:sp>
      <p:pic>
        <p:nvPicPr>
          <p:cNvPr id="5" name="Grafik 4"/>
          <p:cNvPicPr>
            <a:picLocks noChangeAspect="1"/>
          </p:cNvPicPr>
          <p:nvPr/>
        </p:nvPicPr>
        <p:blipFill rotWithShape="1">
          <a:blip r:embed="rId2" cstate="screen">
            <a:extLst>
              <a:ext uri="{28A0092B-C50C-407E-A947-70E740481C1C}">
                <a14:useLocalDpi xmlns:a14="http://schemas.microsoft.com/office/drawing/2010/main"/>
              </a:ext>
            </a:extLst>
          </a:blip>
          <a:srcRect b="-2"/>
          <a:stretch/>
        </p:blipFill>
        <p:spPr>
          <a:xfrm>
            <a:off x="882472" y="1843792"/>
            <a:ext cx="3353499" cy="3208788"/>
          </a:xfrm>
          <a:prstGeom prst="rect">
            <a:avLst/>
          </a:prstGeom>
        </p:spPr>
      </p:pic>
      <p:pic>
        <p:nvPicPr>
          <p:cNvPr id="7" name="Grafik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1" y="1845578"/>
            <a:ext cx="3550640" cy="3207003"/>
          </a:xfrm>
          <a:prstGeom prst="rect">
            <a:avLst/>
          </a:prstGeom>
        </p:spPr>
      </p:pic>
    </p:spTree>
    <p:extLst>
      <p:ext uri="{BB962C8B-B14F-4D97-AF65-F5344CB8AC3E}">
        <p14:creationId xmlns:p14="http://schemas.microsoft.com/office/powerpoint/2010/main" val="4061902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331" y="0"/>
            <a:ext cx="7773338" cy="1330148"/>
          </a:xfrm>
        </p:spPr>
        <p:txBody>
          <a:bodyPr/>
          <a:lstStyle/>
          <a:p>
            <a:r>
              <a:rPr lang="de-DE" b="1" u="sng" dirty="0"/>
              <a:t>Wann ist eine Strafecke zu Ende?</a:t>
            </a:r>
          </a:p>
        </p:txBody>
      </p:sp>
      <p:sp>
        <p:nvSpPr>
          <p:cNvPr id="3" name="Inhaltsplatzhalter 2"/>
          <p:cNvSpPr>
            <a:spLocks noGrp="1"/>
          </p:cNvSpPr>
          <p:nvPr>
            <p:ph sz="quarter" idx="13"/>
          </p:nvPr>
        </p:nvSpPr>
        <p:spPr>
          <a:xfrm>
            <a:off x="685330" y="821801"/>
            <a:ext cx="7772870" cy="4575353"/>
          </a:xfrm>
        </p:spPr>
        <p:txBody>
          <a:bodyPr>
            <a:noAutofit/>
          </a:bodyPr>
          <a:lstStyle/>
          <a:p>
            <a:pPr marL="0" indent="0">
              <a:buNone/>
            </a:pPr>
            <a:r>
              <a:rPr lang="de-DE" cap="none" dirty="0"/>
              <a:t>Wenn….</a:t>
            </a:r>
          </a:p>
          <a:p>
            <a:r>
              <a:rPr lang="de-DE" cap="none" dirty="0"/>
              <a:t>ein Tor erzielt worden ist</a:t>
            </a:r>
          </a:p>
          <a:p>
            <a:r>
              <a:rPr lang="de-DE" cap="none" dirty="0"/>
              <a:t>ein 7-m-Ball verhängt worden ist</a:t>
            </a:r>
          </a:p>
          <a:p>
            <a:r>
              <a:rPr lang="de-DE" cap="none" dirty="0"/>
              <a:t>ein Regelverstoß durch die verteidigende Mannschaft begangen wird, der keine erneute Strafecke zur Folge hat (Bsp. Fuß außerhalb des Schusskreises)</a:t>
            </a:r>
          </a:p>
          <a:p>
            <a:r>
              <a:rPr lang="de-DE" cap="none" dirty="0"/>
              <a:t>ein Regelverstoß durch die angreifende Mannschaft begangen wird</a:t>
            </a:r>
          </a:p>
          <a:p>
            <a:r>
              <a:rPr lang="de-DE" cap="none" dirty="0"/>
              <a:t>auf Bully entschieden worden ist, außer bei der Schlussecke</a:t>
            </a:r>
          </a:p>
          <a:p>
            <a:r>
              <a:rPr lang="de-DE" cap="none" dirty="0"/>
              <a:t>der Ball den Schusskreis um mehr als 5 m verlassen hat</a:t>
            </a:r>
          </a:p>
          <a:p>
            <a:r>
              <a:rPr lang="de-DE" cap="none" dirty="0"/>
              <a:t>der Ball über die Grundlinie gespielt und keine Strafecke verhängt worden ist</a:t>
            </a:r>
          </a:p>
          <a:p>
            <a:r>
              <a:rPr lang="de-DE" cap="none" dirty="0"/>
              <a:t>der Ball im Seitenaus ist</a:t>
            </a:r>
          </a:p>
        </p:txBody>
      </p:sp>
    </p:spTree>
    <p:extLst>
      <p:ext uri="{BB962C8B-B14F-4D97-AF65-F5344CB8AC3E}">
        <p14:creationId xmlns:p14="http://schemas.microsoft.com/office/powerpoint/2010/main" val="1344604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55E5067A-3345-424D-981D-CD2A624F7C22}"/>
              </a:ext>
            </a:extLst>
          </p:cNvPr>
          <p:cNvSpPr txBox="1"/>
          <p:nvPr/>
        </p:nvSpPr>
        <p:spPr>
          <a:xfrm>
            <a:off x="931032" y="149618"/>
            <a:ext cx="7807451" cy="5201424"/>
          </a:xfrm>
          <a:prstGeom prst="rect">
            <a:avLst/>
          </a:prstGeom>
          <a:noFill/>
        </p:spPr>
        <p:txBody>
          <a:bodyPr wrap="square" rtlCol="0">
            <a:spAutoFit/>
          </a:bodyPr>
          <a:lstStyle/>
          <a:p>
            <a:r>
              <a:rPr lang="de-DE" sz="2800" b="1" dirty="0"/>
              <a:t>      Was ist zu tuen, wenn…</a:t>
            </a:r>
          </a:p>
          <a:p>
            <a:endParaRPr lang="de-DE" sz="1000" b="1" dirty="0"/>
          </a:p>
          <a:p>
            <a:r>
              <a:rPr lang="de-DE" dirty="0"/>
              <a:t>…sich eine Mannschaft nicht auf stellen möchte?</a:t>
            </a:r>
          </a:p>
          <a:p>
            <a:endParaRPr lang="de-DE" dirty="0"/>
          </a:p>
          <a:p>
            <a:r>
              <a:rPr lang="de-DE" dirty="0"/>
              <a:t>Grundsätzlich muss beiden Mannschaften eine angemessene Zeit zur Aufstellung gegeben werden, wenn möglich nicht länger wie 40 Sekunden. Braucht ein Team zu lange gibt es die Grüne Karte für den Spieler der als letztes fertig ist. Selbst wenn das die angreifende Mannschaft ist.</a:t>
            </a:r>
          </a:p>
          <a:p>
            <a:endParaRPr lang="de-DE" dirty="0"/>
          </a:p>
          <a:p>
            <a:r>
              <a:rPr lang="de-DE" dirty="0"/>
              <a:t>…wenn der Reingeber nicht einen Fuß hinter der Grundlinie hat?</a:t>
            </a:r>
          </a:p>
          <a:p>
            <a:r>
              <a:rPr lang="de-DE" dirty="0"/>
              <a:t>Es erfolgt eine Wiederholstrafecke.</a:t>
            </a:r>
          </a:p>
          <a:p>
            <a:r>
              <a:rPr lang="de-DE" dirty="0"/>
              <a:t> </a:t>
            </a:r>
          </a:p>
          <a:p>
            <a:r>
              <a:rPr lang="de-DE" dirty="0"/>
              <a:t>…wenn ein Spieler zu früh heraus läuft?</a:t>
            </a:r>
          </a:p>
          <a:p>
            <a:r>
              <a:rPr lang="de-DE" dirty="0"/>
              <a:t>Man unterscheidet zwischen Feldspieler und Torwart. Bei einem Feldspieler, muss der Betreffende Feldspieler hinter die Mittellinie. Sollte der Torwart zu früh heraus laufen, geht ein Feldspieler oder Mannschaftsführer hinter die Mittellinie. </a:t>
            </a:r>
          </a:p>
          <a:p>
            <a:endParaRPr lang="de-DE" dirty="0"/>
          </a:p>
          <a:p>
            <a:r>
              <a:rPr lang="de-DE" dirty="0"/>
              <a:t>…wenn der Reingeber die Reingabe verzögert oder antäuscht?</a:t>
            </a:r>
          </a:p>
          <a:p>
            <a:r>
              <a:rPr lang="de-DE" dirty="0"/>
              <a:t>Die Strafecke wird Wiederholt, der Reingeber muss hinter die zweite Viertellinie gehen und ein neuer Angreifer führt die Strafecke aus.</a:t>
            </a:r>
          </a:p>
          <a:p>
            <a:endParaRPr lang="de-DE" dirty="0"/>
          </a:p>
          <a:p>
            <a:r>
              <a:rPr lang="de-DE" dirty="0"/>
              <a:t>…wenn ein angreifender Spieler den Schusskreis vor der Ausführung der Strafecke betritt? </a:t>
            </a:r>
          </a:p>
          <a:p>
            <a:r>
              <a:rPr lang="de-DE" dirty="0"/>
              <a:t>Die Strafecke wird Wiederholt, es muss sich der Spieler, der die Strafecke hereingibt, hinter die Mittellinie begeben.</a:t>
            </a:r>
          </a:p>
        </p:txBody>
      </p:sp>
    </p:spTree>
    <p:extLst>
      <p:ext uri="{BB962C8B-B14F-4D97-AF65-F5344CB8AC3E}">
        <p14:creationId xmlns:p14="http://schemas.microsoft.com/office/powerpoint/2010/main" val="374079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rotWithShape="1">
          <a:blip r:embed="rId3" cstate="screen">
            <a:extLst>
              <a:ext uri="{28A0092B-C50C-407E-A947-70E740481C1C}">
                <a14:useLocalDpi xmlns:a14="http://schemas.microsoft.com/office/drawing/2010/main"/>
              </a:ext>
            </a:extLst>
          </a:blip>
          <a:srcRect l="21763" t="2725" r="1602" b="80"/>
          <a:stretch/>
        </p:blipFill>
        <p:spPr>
          <a:xfrm rot="16200000">
            <a:off x="397776" y="1813614"/>
            <a:ext cx="3222403" cy="2635332"/>
          </a:xfrm>
          <a:prstGeom prst="rect">
            <a:avLst/>
          </a:prstGeom>
        </p:spPr>
      </p:pic>
      <p:sp>
        <p:nvSpPr>
          <p:cNvPr id="2" name="Titel 1"/>
          <p:cNvSpPr>
            <a:spLocks noGrp="1"/>
          </p:cNvSpPr>
          <p:nvPr>
            <p:ph type="title"/>
          </p:nvPr>
        </p:nvSpPr>
        <p:spPr>
          <a:xfrm>
            <a:off x="684862" y="0"/>
            <a:ext cx="7773338" cy="1520076"/>
          </a:xfrm>
        </p:spPr>
        <p:txBody>
          <a:bodyPr/>
          <a:lstStyle/>
          <a:p>
            <a:r>
              <a:rPr lang="de-DE" b="1" u="sng" dirty="0"/>
              <a:t>7-</a:t>
            </a:r>
            <a:r>
              <a:rPr lang="de-DE" b="1" u="sng" cap="none" dirty="0"/>
              <a:t>m</a:t>
            </a:r>
            <a:r>
              <a:rPr lang="de-DE" b="1" u="sng" dirty="0"/>
              <a:t>-B</a:t>
            </a:r>
            <a:r>
              <a:rPr lang="de-DE" b="1" u="sng" cap="none" dirty="0"/>
              <a:t>all</a:t>
            </a:r>
            <a:endParaRPr lang="de-DE" sz="1900" b="1" u="sng" cap="none" dirty="0"/>
          </a:p>
        </p:txBody>
      </p:sp>
      <p:sp>
        <p:nvSpPr>
          <p:cNvPr id="3" name="Inhaltsplatzhalter 2"/>
          <p:cNvSpPr>
            <a:spLocks noGrp="1"/>
          </p:cNvSpPr>
          <p:nvPr>
            <p:ph sz="quarter" idx="13"/>
          </p:nvPr>
        </p:nvSpPr>
        <p:spPr>
          <a:xfrm>
            <a:off x="4079080" y="1464991"/>
            <a:ext cx="4679565" cy="3920604"/>
          </a:xfrm>
        </p:spPr>
        <p:txBody>
          <a:bodyPr>
            <a:normAutofit fontScale="25000" lnSpcReduction="20000"/>
          </a:bodyPr>
          <a:lstStyle/>
          <a:p>
            <a:r>
              <a:rPr lang="de-DE" sz="6200" cap="none" dirty="0"/>
              <a:t>Zeitstopp</a:t>
            </a:r>
          </a:p>
          <a:p>
            <a:r>
              <a:rPr lang="de-DE" sz="6200" cap="none" dirty="0"/>
              <a:t>Schiedsrichter 1 steht ca. 2m schräg hinter dem Schützen, so dass er Torwart und Schütze gut beobachten kann</a:t>
            </a:r>
          </a:p>
          <a:p>
            <a:r>
              <a:rPr lang="de-DE" sz="6200" cap="none" dirty="0"/>
              <a:t>Schiedsrichter 2 steht auf der Grundlinie</a:t>
            </a:r>
          </a:p>
          <a:p>
            <a:r>
              <a:rPr lang="de-DE" sz="6200" cap="none" dirty="0"/>
              <a:t>Torwart muss mit beiden Füßen auf der Torlinie stehen</a:t>
            </a:r>
          </a:p>
          <a:p>
            <a:r>
              <a:rPr lang="de-DE" sz="6200" cap="none" dirty="0"/>
              <a:t>Schütze muss mit beiden Füßen hinter dem Ball stehen</a:t>
            </a:r>
          </a:p>
          <a:p>
            <a:r>
              <a:rPr lang="de-DE" sz="6200" cap="none" dirty="0"/>
              <a:t>Alle anderen Spieler befinden sich hinter der Mittellinie (bei ¾ Feld hinter der zweiten Viertellinie)</a:t>
            </a:r>
          </a:p>
          <a:p>
            <a:r>
              <a:rPr lang="de-DE" sz="6200" cap="none" dirty="0"/>
              <a:t>Schiedsrichter 1 befragt Torwart und Schütze, ob sie bereit sind</a:t>
            </a:r>
          </a:p>
          <a:p>
            <a:r>
              <a:rPr lang="de-DE" sz="6200" cap="none" dirty="0"/>
              <a:t>Schiedsrichter 1 gibt den 7m durch einen</a:t>
            </a:r>
            <a:br>
              <a:rPr lang="de-DE" sz="6200" cap="none" dirty="0"/>
            </a:br>
            <a:r>
              <a:rPr lang="de-DE" sz="6200" cap="none" dirty="0"/>
              <a:t>Pfiff frei</a:t>
            </a:r>
          </a:p>
          <a:p>
            <a:endParaRPr lang="de-DE" cap="none" dirty="0"/>
          </a:p>
          <a:p>
            <a:endParaRPr lang="de-DE" cap="none" dirty="0"/>
          </a:p>
          <a:p>
            <a:endParaRPr lang="de-DE" cap="none" dirty="0"/>
          </a:p>
        </p:txBody>
      </p:sp>
      <p:sp>
        <p:nvSpPr>
          <p:cNvPr id="5" name="Rechteck 4"/>
          <p:cNvSpPr/>
          <p:nvPr/>
        </p:nvSpPr>
        <p:spPr>
          <a:xfrm>
            <a:off x="2008977" y="1843238"/>
            <a:ext cx="522348" cy="502908"/>
          </a:xfrm>
          <a:prstGeom prst="rect">
            <a:avLst/>
          </a:prstGeom>
        </p:spPr>
        <p:txBody>
          <a:bodyPr wrap="none" lIns="71323" tIns="35662" rIns="71323" bIns="35662">
            <a:spAutoFit/>
          </a:bodyPr>
          <a:lstStyle/>
          <a:p>
            <a:r>
              <a:rPr lang="de-DE" sz="2800" dirty="0">
                <a:solidFill>
                  <a:srgbClr val="00B050"/>
                </a:solidFill>
              </a:rPr>
              <a:t>S1</a:t>
            </a:r>
          </a:p>
        </p:txBody>
      </p:sp>
      <p:pic>
        <p:nvPicPr>
          <p:cNvPr id="6" name="Grafik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94092" y="1304752"/>
            <a:ext cx="781880" cy="807790"/>
          </a:xfrm>
          <a:prstGeom prst="rect">
            <a:avLst/>
          </a:prstGeom>
        </p:spPr>
      </p:pic>
    </p:spTree>
    <p:extLst>
      <p:ext uri="{BB962C8B-B14F-4D97-AF65-F5344CB8AC3E}">
        <p14:creationId xmlns:p14="http://schemas.microsoft.com/office/powerpoint/2010/main" val="2677316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4169255C-11B5-48F9-AE3F-C142AF07FA1F}"/>
              </a:ext>
            </a:extLst>
          </p:cNvPr>
          <p:cNvSpPr txBox="1"/>
          <p:nvPr/>
        </p:nvSpPr>
        <p:spPr>
          <a:xfrm>
            <a:off x="1121256" y="572672"/>
            <a:ext cx="6675208" cy="4555093"/>
          </a:xfrm>
          <a:prstGeom prst="rect">
            <a:avLst/>
          </a:prstGeom>
          <a:noFill/>
        </p:spPr>
        <p:txBody>
          <a:bodyPr wrap="square" rtlCol="0">
            <a:spAutoFit/>
          </a:bodyPr>
          <a:lstStyle/>
          <a:p>
            <a:r>
              <a:rPr lang="de-DE" sz="3600" dirty="0"/>
              <a:t>Was ist zu tuen, wenn…</a:t>
            </a:r>
          </a:p>
          <a:p>
            <a:endParaRPr lang="de-DE" sz="2000" dirty="0"/>
          </a:p>
          <a:p>
            <a:r>
              <a:rPr lang="de-DE" sz="1800" dirty="0"/>
              <a:t>…der Torwart sich zu früh bewegt?</a:t>
            </a:r>
          </a:p>
          <a:p>
            <a:r>
              <a:rPr lang="de-DE" sz="1800" dirty="0"/>
              <a:t>Der 7-m-Ball wir Wiederholt.</a:t>
            </a:r>
          </a:p>
          <a:p>
            <a:endParaRPr lang="de-DE" sz="1800" dirty="0"/>
          </a:p>
          <a:p>
            <a:r>
              <a:rPr lang="de-DE" sz="1800" dirty="0"/>
              <a:t>… der Schütze vor dem Pfiff nicht beide Füße hinter dem Strafballpunkt hat?</a:t>
            </a:r>
          </a:p>
          <a:p>
            <a:r>
              <a:rPr lang="de-DE" sz="1800" dirty="0"/>
              <a:t>Der 7-m-Ball wird nicht angepfiffen.</a:t>
            </a:r>
          </a:p>
          <a:p>
            <a:endParaRPr lang="de-DE" sz="1800" dirty="0"/>
          </a:p>
          <a:p>
            <a:r>
              <a:rPr lang="de-DE" sz="1800" dirty="0"/>
              <a:t>…der Schütze vor dem Pfiff auf das Torschießt?</a:t>
            </a:r>
          </a:p>
          <a:p>
            <a:r>
              <a:rPr lang="de-DE" sz="1800" dirty="0"/>
              <a:t>Trifft der Schütze wird der 7-m-Ball wiederholt, trifft der Schütze nicht dann wird das Spiel mit Abschlag an Schusskreis fortgesetzt.</a:t>
            </a:r>
          </a:p>
          <a:p>
            <a:endParaRPr lang="de-DE" sz="1800" dirty="0"/>
          </a:p>
          <a:p>
            <a:r>
              <a:rPr lang="de-DE" sz="1800" dirty="0"/>
              <a:t>Hinweis Schütze und Torwart können für den 7m-Ball eingewechselt werden. </a:t>
            </a:r>
          </a:p>
        </p:txBody>
      </p:sp>
    </p:spTree>
    <p:extLst>
      <p:ext uri="{BB962C8B-B14F-4D97-AF65-F5344CB8AC3E}">
        <p14:creationId xmlns:p14="http://schemas.microsoft.com/office/powerpoint/2010/main" val="1960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71119" y="793243"/>
            <a:ext cx="2510306" cy="3064383"/>
          </a:xfrm>
        </p:spPr>
        <p:txBody>
          <a:bodyPr anchor="t">
            <a:noAutofit/>
          </a:bodyPr>
          <a:lstStyle/>
          <a:p>
            <a:pPr algn="l"/>
            <a:r>
              <a:rPr lang="de-DE" sz="2500" b="1" u="sng" cap="none" dirty="0"/>
              <a:t>Ausrüstung:</a:t>
            </a:r>
            <a:br>
              <a:rPr lang="de-DE" sz="2500" b="1" u="sng" cap="none" dirty="0"/>
            </a:br>
            <a:r>
              <a:rPr lang="de-DE" sz="2500" cap="none" dirty="0"/>
              <a:t>- Pfeifen</a:t>
            </a:r>
            <a:br>
              <a:rPr lang="de-DE" sz="2500" cap="none" dirty="0"/>
            </a:br>
            <a:r>
              <a:rPr lang="de-DE" sz="2500" cap="none" dirty="0"/>
              <a:t>- Pfeifshirts</a:t>
            </a:r>
            <a:br>
              <a:rPr lang="de-DE" sz="2500" cap="none" dirty="0"/>
            </a:br>
            <a:r>
              <a:rPr lang="de-DE" sz="2500" cap="none" dirty="0"/>
              <a:t>- Stift</a:t>
            </a:r>
            <a:br>
              <a:rPr lang="de-DE" sz="2500" cap="none" dirty="0"/>
            </a:br>
            <a:r>
              <a:rPr lang="de-DE" sz="2500" cap="none" dirty="0"/>
              <a:t>- Schreibblock</a:t>
            </a:r>
            <a:br>
              <a:rPr lang="de-DE" sz="2500" cap="none" dirty="0"/>
            </a:br>
            <a:r>
              <a:rPr lang="de-DE" sz="2500" cap="none" dirty="0"/>
              <a:t>- Karten</a:t>
            </a:r>
            <a:br>
              <a:rPr lang="de-DE" sz="2500" cap="none" dirty="0"/>
            </a:br>
            <a:r>
              <a:rPr lang="de-DE" sz="2500" cap="none" dirty="0"/>
              <a:t>- Kunstrasenschuhe</a:t>
            </a:r>
            <a:br>
              <a:rPr lang="de-DE" sz="2500" cap="none" dirty="0"/>
            </a:br>
            <a:r>
              <a:rPr lang="de-DE" sz="2500" cap="none" dirty="0"/>
              <a:t>- Stoppuhr</a:t>
            </a:r>
            <a:endParaRPr lang="de-DE" sz="2500" b="1" u="sng" cap="none" dirty="0"/>
          </a:p>
        </p:txBody>
      </p:sp>
      <p:sp>
        <p:nvSpPr>
          <p:cNvPr id="4" name="Textfeld 3"/>
          <p:cNvSpPr txBox="1"/>
          <p:nvPr/>
        </p:nvSpPr>
        <p:spPr>
          <a:xfrm>
            <a:off x="1271120" y="4299357"/>
            <a:ext cx="5807092" cy="502908"/>
          </a:xfrm>
          <a:prstGeom prst="rect">
            <a:avLst/>
          </a:prstGeom>
          <a:noFill/>
        </p:spPr>
        <p:txBody>
          <a:bodyPr wrap="square" lIns="71323" tIns="35662" rIns="71323" bIns="35662" rtlCol="0">
            <a:spAutoFit/>
          </a:bodyPr>
          <a:lstStyle/>
          <a:p>
            <a:pPr algn="ctr"/>
            <a:r>
              <a:rPr lang="de-DE" dirty="0"/>
              <a:t>Grundsätzlich gilt, die Schiedsrichter sind spätestens 15 Minuten vor Spielbeginn anwesend! </a:t>
            </a:r>
          </a:p>
        </p:txBody>
      </p:sp>
      <p:pic>
        <p:nvPicPr>
          <p:cNvPr id="6" name="Picture 8" descr="C:\drive_w\Peter\HGN\HockeyShop\Internet\Webseiten\Bilder\FOX\Classic_Eclipse_BlazinBlue.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80246" y="969085"/>
            <a:ext cx="1295762" cy="11758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W:\PETER\HGN\Schiris\Bilder\Uhr.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62520" y="3024173"/>
            <a:ext cx="1175869" cy="11758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W:\PETER\HGN\Schiris\Bilder\Zettel-Stift.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16068" y="2054376"/>
            <a:ext cx="1175869" cy="11758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descr="W:\PETER\HGN\Schiris\Bilder\sh_asi_rocket12.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19679" y="3154441"/>
            <a:ext cx="1623160" cy="10456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W:\PETER\HGN\Schiris\Bilder\Polo-Shirt-grün.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837779" y="877645"/>
            <a:ext cx="1307290" cy="13072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Laptop-pit\C\w_drive\Peter\Hgn\Hockeyshop\Internet\Web-Seiten\Bilder\SUPERHOOKS\verwarnkarten.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964394" y="2098074"/>
            <a:ext cx="1319971" cy="1177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213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u="sng" dirty="0"/>
              <a:t>Der Torwart</a:t>
            </a:r>
          </a:p>
        </p:txBody>
      </p:sp>
      <p:sp>
        <p:nvSpPr>
          <p:cNvPr id="3" name="Inhaltsplatzhalter 2"/>
          <p:cNvSpPr>
            <a:spLocks noGrp="1"/>
          </p:cNvSpPr>
          <p:nvPr>
            <p:ph sz="quarter" idx="13"/>
          </p:nvPr>
        </p:nvSpPr>
        <p:spPr>
          <a:xfrm>
            <a:off x="685330" y="1972577"/>
            <a:ext cx="7772870" cy="3440798"/>
          </a:xfrm>
        </p:spPr>
        <p:txBody>
          <a:bodyPr>
            <a:normAutofit lnSpcReduction="10000"/>
          </a:bodyPr>
          <a:lstStyle/>
          <a:p>
            <a:pPr marL="0" indent="0">
              <a:buNone/>
            </a:pPr>
            <a:r>
              <a:rPr lang="de-DE" cap="none" dirty="0"/>
              <a:t>Der Torwart muss im Jugendbereich immer mit kompletter </a:t>
            </a:r>
          </a:p>
          <a:p>
            <a:pPr marL="0" indent="0">
              <a:buNone/>
            </a:pPr>
            <a:r>
              <a:rPr lang="de-DE" cap="none" dirty="0"/>
              <a:t>Schutzausrüstung und Schläger auf dem Spielfeld stehen.</a:t>
            </a:r>
          </a:p>
          <a:p>
            <a:r>
              <a:rPr lang="de-DE" cap="none" dirty="0"/>
              <a:t>Helm mit Gitter</a:t>
            </a:r>
          </a:p>
          <a:p>
            <a:r>
              <a:rPr lang="de-DE" cap="none" dirty="0"/>
              <a:t>Torwarthandschuhe</a:t>
            </a:r>
          </a:p>
          <a:p>
            <a:r>
              <a:rPr lang="de-DE" cap="none" dirty="0"/>
              <a:t>Oberleibschutz</a:t>
            </a:r>
          </a:p>
          <a:p>
            <a:r>
              <a:rPr lang="de-DE" cap="none" dirty="0"/>
              <a:t>Unterleibschutz</a:t>
            </a:r>
          </a:p>
          <a:p>
            <a:r>
              <a:rPr lang="de-DE" cap="none" dirty="0"/>
              <a:t>Schienen</a:t>
            </a:r>
          </a:p>
          <a:p>
            <a:r>
              <a:rPr lang="de-DE" cap="none" dirty="0"/>
              <a:t>Kicker</a:t>
            </a:r>
          </a:p>
          <a:p>
            <a:r>
              <a:rPr lang="de-DE" cap="none" dirty="0"/>
              <a:t>anders farbiges Trikot</a:t>
            </a:r>
          </a:p>
          <a:p>
            <a:endParaRPr lang="de-DE" cap="none" dirty="0"/>
          </a:p>
        </p:txBody>
      </p:sp>
      <p:pic>
        <p:nvPicPr>
          <p:cNvPr id="4" name="Grafik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36494" y="1285875"/>
            <a:ext cx="2221706" cy="3849688"/>
          </a:xfrm>
          <a:prstGeom prst="rect">
            <a:avLst/>
          </a:prstGeom>
        </p:spPr>
      </p:pic>
    </p:spTree>
    <p:extLst>
      <p:ext uri="{BB962C8B-B14F-4D97-AF65-F5344CB8AC3E}">
        <p14:creationId xmlns:p14="http://schemas.microsoft.com/office/powerpoint/2010/main" val="3064572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sz="quarter" idx="13"/>
          </p:nvPr>
        </p:nvPicPr>
        <p:blipFill rotWithShape="1">
          <a:blip r:embed="rId2" cstate="screen">
            <a:extLst>
              <a:ext uri="{28A0092B-C50C-407E-A947-70E740481C1C}">
                <a14:useLocalDpi xmlns:a14="http://schemas.microsoft.com/office/drawing/2010/main"/>
              </a:ext>
            </a:extLst>
          </a:blip>
          <a:srcRect/>
          <a:stretch/>
        </p:blipFill>
        <p:spPr>
          <a:xfrm>
            <a:off x="4379119" y="920749"/>
            <a:ext cx="3764756" cy="4218613"/>
          </a:xfrm>
        </p:spPr>
      </p:pic>
      <p:sp>
        <p:nvSpPr>
          <p:cNvPr id="7" name="Textfeld 6"/>
          <p:cNvSpPr txBox="1"/>
          <p:nvPr/>
        </p:nvSpPr>
        <p:spPr>
          <a:xfrm>
            <a:off x="578644" y="920749"/>
            <a:ext cx="3529013" cy="4311643"/>
          </a:xfrm>
          <a:prstGeom prst="rect">
            <a:avLst/>
          </a:prstGeom>
          <a:noFill/>
        </p:spPr>
        <p:txBody>
          <a:bodyPr wrap="square" lIns="71323" tIns="35662" rIns="71323" bIns="35662" rtlCol="0">
            <a:spAutoFit/>
          </a:bodyPr>
          <a:lstStyle/>
          <a:p>
            <a:r>
              <a:rPr lang="de-DE" sz="1600" dirty="0"/>
              <a:t>Der Jugendtorwart muss im gesamten Spiel die komplette Ausrüstung tragen.</a:t>
            </a:r>
          </a:p>
          <a:p>
            <a:endParaRPr lang="de-DE" sz="1100" dirty="0"/>
          </a:p>
          <a:p>
            <a:r>
              <a:rPr lang="de-DE" sz="1600" dirty="0"/>
              <a:t>1. Verliert der Jugendtorwart im Spiel einen Ausrüstungsgegenstand, erfolgt ein Zeitstopp und der Torwart muss die Ausrüstung wieder anziehen. Es geht danach mit Bully weiter, auch wenn der Angriff bereits im Schusskreis war. </a:t>
            </a:r>
          </a:p>
          <a:p>
            <a:endParaRPr lang="de-DE" sz="1050" dirty="0"/>
          </a:p>
          <a:p>
            <a:r>
              <a:rPr lang="de-DE" sz="1600" dirty="0"/>
              <a:t>2.Verliert der Jugendtorwart während einer Strafecke einen Ausrüstungsgegenstand, erfolgt ein Zeitstopp und der Torwart muss die Ausrüstung wieder anziehen. Im Anschluss wird die Strafecke wiederholt.</a:t>
            </a:r>
          </a:p>
          <a:p>
            <a:r>
              <a:rPr lang="de-DE" sz="1600" dirty="0"/>
              <a:t> </a:t>
            </a:r>
          </a:p>
          <a:p>
            <a:endParaRPr lang="de-DE" dirty="0"/>
          </a:p>
        </p:txBody>
      </p:sp>
    </p:spTree>
    <p:extLst>
      <p:ext uri="{BB962C8B-B14F-4D97-AF65-F5344CB8AC3E}">
        <p14:creationId xmlns:p14="http://schemas.microsoft.com/office/powerpoint/2010/main" val="2501959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u="sng" cap="none" dirty="0"/>
              <a:t>Nach dem Spiel</a:t>
            </a:r>
          </a:p>
        </p:txBody>
      </p:sp>
      <p:sp>
        <p:nvSpPr>
          <p:cNvPr id="4" name="Inhaltsplatzhalter 3"/>
          <p:cNvSpPr>
            <a:spLocks noGrp="1"/>
          </p:cNvSpPr>
          <p:nvPr>
            <p:ph sz="quarter" idx="13"/>
          </p:nvPr>
        </p:nvSpPr>
        <p:spPr/>
        <p:txBody>
          <a:bodyPr/>
          <a:lstStyle/>
          <a:p>
            <a:r>
              <a:rPr lang="de-DE" cap="none" dirty="0"/>
              <a:t>Den Spielberichtsbogen ausfüllen und unterschreiben</a:t>
            </a:r>
          </a:p>
          <a:p>
            <a:r>
              <a:rPr lang="de-DE" b="1" cap="none" dirty="0"/>
              <a:t>Keine Diskussionen mit Trainern und Spielern anfangen!</a:t>
            </a:r>
          </a:p>
        </p:txBody>
      </p:sp>
      <p:pic>
        <p:nvPicPr>
          <p:cNvPr id="5" name="Grafik 4">
            <a:extLst>
              <a:ext uri="{FF2B5EF4-FFF2-40B4-BE49-F238E27FC236}">
                <a16:creationId xmlns:a16="http://schemas.microsoft.com/office/drawing/2014/main" id="{D4405988-331A-4B1F-B33C-20FDC69E139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71471" y="2766441"/>
            <a:ext cx="3800588" cy="2186557"/>
          </a:xfrm>
          <a:prstGeom prst="rect">
            <a:avLst/>
          </a:prstGeom>
        </p:spPr>
      </p:pic>
    </p:spTree>
    <p:extLst>
      <p:ext uri="{BB962C8B-B14F-4D97-AF65-F5344CB8AC3E}">
        <p14:creationId xmlns:p14="http://schemas.microsoft.com/office/powerpoint/2010/main" val="3652072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2476" y="1571119"/>
            <a:ext cx="7773338" cy="1330148"/>
          </a:xfrm>
        </p:spPr>
        <p:txBody>
          <a:bodyPr>
            <a:normAutofit/>
          </a:bodyPr>
          <a:lstStyle/>
          <a:p>
            <a:r>
              <a:rPr lang="de-DE" sz="3700" cap="none" dirty="0"/>
              <a:t>Zeichen der Schiedsrichter</a:t>
            </a:r>
          </a:p>
        </p:txBody>
      </p:sp>
    </p:spTree>
    <p:extLst>
      <p:ext uri="{BB962C8B-B14F-4D97-AF65-F5344CB8AC3E}">
        <p14:creationId xmlns:p14="http://schemas.microsoft.com/office/powerpoint/2010/main" val="2519215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828205" y="607327"/>
            <a:ext cx="7772870" cy="2853423"/>
          </a:xfrm>
        </p:spPr>
        <p:txBody>
          <a:bodyPr/>
          <a:lstStyle/>
          <a:p>
            <a:pPr marL="0" indent="0">
              <a:buNone/>
            </a:pPr>
            <a:r>
              <a:rPr lang="de-DE" cap="none" dirty="0"/>
              <a:t>Einschiebeball und Freischlag werden immer mit einem waagerecht ausgestreckten Arm in Einschiebe- und Freischlagrichtung angezeigt</a:t>
            </a:r>
          </a:p>
        </p:txBody>
      </p:sp>
      <p:pic>
        <p:nvPicPr>
          <p:cNvPr id="5" name="Grafik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84400" y="1299817"/>
            <a:ext cx="2109899" cy="3802063"/>
          </a:xfrm>
          <a:prstGeom prst="rect">
            <a:avLst/>
          </a:prstGeom>
        </p:spPr>
      </p:pic>
      <p:pic>
        <p:nvPicPr>
          <p:cNvPr id="6" name="Grafik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30723" y="1299818"/>
            <a:ext cx="2828321" cy="3802063"/>
          </a:xfrm>
          <a:prstGeom prst="rect">
            <a:avLst/>
          </a:prstGeom>
        </p:spPr>
      </p:pic>
    </p:spTree>
    <p:extLst>
      <p:ext uri="{BB962C8B-B14F-4D97-AF65-F5344CB8AC3E}">
        <p14:creationId xmlns:p14="http://schemas.microsoft.com/office/powerpoint/2010/main" val="29828385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763912" y="694639"/>
            <a:ext cx="7772870" cy="2853423"/>
          </a:xfrm>
        </p:spPr>
        <p:txBody>
          <a:bodyPr/>
          <a:lstStyle/>
          <a:p>
            <a:pPr marL="0" indent="0">
              <a:buNone/>
            </a:pPr>
            <a:r>
              <a:rPr lang="de-DE" cap="none" dirty="0"/>
              <a:t>Ein Abschlag wird immer mit dem Rücken zur Grundlinie angezeigt, beide Arme werden links und rechts waagerecht (parallel zur Grundlinie) ausgestreckt</a:t>
            </a:r>
          </a:p>
        </p:txBody>
      </p:sp>
      <p:pic>
        <p:nvPicPr>
          <p:cNvPr id="4" name="Grafik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76770" y="1936750"/>
            <a:ext cx="3114413" cy="2830298"/>
          </a:xfrm>
          <a:prstGeom prst="rect">
            <a:avLst/>
          </a:prstGeom>
        </p:spPr>
      </p:pic>
      <p:pic>
        <p:nvPicPr>
          <p:cNvPr id="6" name="Grafik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3912" y="1936751"/>
            <a:ext cx="2904175" cy="2829524"/>
          </a:xfrm>
          <a:prstGeom prst="rect">
            <a:avLst/>
          </a:prstGeom>
        </p:spPr>
      </p:pic>
    </p:spTree>
    <p:extLst>
      <p:ext uri="{BB962C8B-B14F-4D97-AF65-F5344CB8AC3E}">
        <p14:creationId xmlns:p14="http://schemas.microsoft.com/office/powerpoint/2010/main" val="3607910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863924" y="599389"/>
            <a:ext cx="7772870" cy="2853423"/>
          </a:xfrm>
        </p:spPr>
        <p:txBody>
          <a:bodyPr/>
          <a:lstStyle/>
          <a:p>
            <a:pPr marL="0" indent="0">
              <a:buNone/>
            </a:pPr>
            <a:r>
              <a:rPr lang="de-DE" cap="none" dirty="0"/>
              <a:t>Ein erzieltes Tor wird mit beiden waagerecht ausgestreckten Armen zur Spielfeldmitte angezeigt</a:t>
            </a:r>
          </a:p>
        </p:txBody>
      </p:sp>
      <p:pic>
        <p:nvPicPr>
          <p:cNvPr id="5" name="Grafik 4"/>
          <p:cNvPicPr>
            <a:picLocks noChangeAspect="1"/>
          </p:cNvPicPr>
          <p:nvPr/>
        </p:nvPicPr>
        <p:blipFill rotWithShape="1">
          <a:blip r:embed="rId2" cstate="screen">
            <a:extLst>
              <a:ext uri="{28A0092B-C50C-407E-A947-70E740481C1C}">
                <a14:useLocalDpi xmlns:a14="http://schemas.microsoft.com/office/drawing/2010/main"/>
              </a:ext>
            </a:extLst>
          </a:blip>
          <a:srcRect r="-5621"/>
          <a:stretch/>
        </p:blipFill>
        <p:spPr>
          <a:xfrm>
            <a:off x="721518" y="1785936"/>
            <a:ext cx="3579019" cy="3452813"/>
          </a:xfrm>
          <a:prstGeom prst="rect">
            <a:avLst/>
          </a:prstGeom>
        </p:spPr>
      </p:pic>
      <p:pic>
        <p:nvPicPr>
          <p:cNvPr id="6" name="Grafik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22057" y="1904999"/>
            <a:ext cx="3211837" cy="3214688"/>
          </a:xfrm>
          <a:prstGeom prst="rect">
            <a:avLst/>
          </a:prstGeom>
        </p:spPr>
      </p:pic>
    </p:spTree>
    <p:extLst>
      <p:ext uri="{BB962C8B-B14F-4D97-AF65-F5344CB8AC3E}">
        <p14:creationId xmlns:p14="http://schemas.microsoft.com/office/powerpoint/2010/main" val="13618499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642467" y="631139"/>
            <a:ext cx="7979019" cy="2853423"/>
          </a:xfrm>
        </p:spPr>
        <p:txBody>
          <a:bodyPr/>
          <a:lstStyle/>
          <a:p>
            <a:pPr marL="0" indent="0">
              <a:buNone/>
            </a:pPr>
            <a:r>
              <a:rPr lang="de-DE" cap="none" dirty="0"/>
              <a:t>Ein Freischlag an der Viertellinie (Lange Ecke) wird mit einem waagerecht ausgestreckten Arm zu der dem Punkt näheren Eckfahne angezeigt, an dem der Ball die Grundlinie überschritten hat</a:t>
            </a:r>
          </a:p>
        </p:txBody>
      </p:sp>
      <p:pic>
        <p:nvPicPr>
          <p:cNvPr id="4" name="Grafik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49601" y="1498090"/>
            <a:ext cx="5158604" cy="3818433"/>
          </a:xfrm>
          <a:prstGeom prst="rect">
            <a:avLst/>
          </a:prstGeom>
        </p:spPr>
      </p:pic>
    </p:spTree>
    <p:extLst>
      <p:ext uri="{BB962C8B-B14F-4D97-AF65-F5344CB8AC3E}">
        <p14:creationId xmlns:p14="http://schemas.microsoft.com/office/powerpoint/2010/main" val="1022380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706762" y="551764"/>
            <a:ext cx="7772870" cy="2853423"/>
          </a:xfrm>
        </p:spPr>
        <p:txBody>
          <a:bodyPr/>
          <a:lstStyle/>
          <a:p>
            <a:pPr marL="0" indent="0">
              <a:buNone/>
            </a:pPr>
            <a:r>
              <a:rPr lang="de-DE" cap="none" dirty="0"/>
              <a:t>Eine Strafecke wird mit beiden waagerecht ausgestreckten Armen zum Tor angezeigt</a:t>
            </a:r>
          </a:p>
        </p:txBody>
      </p:sp>
      <p:pic>
        <p:nvPicPr>
          <p:cNvPr id="6" name="Grafik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3893" y="1111249"/>
            <a:ext cx="3615207" cy="4151314"/>
          </a:xfrm>
          <a:prstGeom prst="rect">
            <a:avLst/>
          </a:prstGeom>
        </p:spPr>
      </p:pic>
      <p:pic>
        <p:nvPicPr>
          <p:cNvPr id="8" name="Grafik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79169" y="1349373"/>
            <a:ext cx="3879291" cy="3389315"/>
          </a:xfrm>
          <a:prstGeom prst="rect">
            <a:avLst/>
          </a:prstGeom>
        </p:spPr>
      </p:pic>
    </p:spTree>
    <p:extLst>
      <p:ext uri="{BB962C8B-B14F-4D97-AF65-F5344CB8AC3E}">
        <p14:creationId xmlns:p14="http://schemas.microsoft.com/office/powerpoint/2010/main" val="19686804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685330" y="670827"/>
            <a:ext cx="7772870" cy="2853423"/>
          </a:xfrm>
        </p:spPr>
        <p:txBody>
          <a:bodyPr/>
          <a:lstStyle/>
          <a:p>
            <a:pPr marL="0" indent="0">
              <a:buNone/>
            </a:pPr>
            <a:r>
              <a:rPr lang="de-DE" cap="none" dirty="0"/>
              <a:t>Ein 7-Meter-Ball wird mit einem Arm auf den 7-m-Punkt und dem anderen Arm senkrecht nach oben angezeigt. Diese Anzeige gilt zugleich als Zeichen für die Spielzeitunterbrechung</a:t>
            </a:r>
          </a:p>
        </p:txBody>
      </p:sp>
      <p:pic>
        <p:nvPicPr>
          <p:cNvPr id="5" name="Grafik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89808" y="1626240"/>
            <a:ext cx="2555080" cy="3670183"/>
          </a:xfrm>
          <a:prstGeom prst="rect">
            <a:avLst/>
          </a:prstGeom>
        </p:spPr>
      </p:pic>
      <p:pic>
        <p:nvPicPr>
          <p:cNvPr id="7" name="Grafik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22814" y="1630598"/>
            <a:ext cx="1994483" cy="3665826"/>
          </a:xfrm>
          <a:prstGeom prst="rect">
            <a:avLst/>
          </a:prstGeom>
        </p:spPr>
      </p:pic>
    </p:spTree>
    <p:extLst>
      <p:ext uri="{BB962C8B-B14F-4D97-AF65-F5344CB8AC3E}">
        <p14:creationId xmlns:p14="http://schemas.microsoft.com/office/powerpoint/2010/main" val="236806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56757" y="1793369"/>
            <a:ext cx="7773338" cy="1330148"/>
          </a:xfrm>
        </p:spPr>
        <p:txBody>
          <a:bodyPr/>
          <a:lstStyle/>
          <a:p>
            <a:r>
              <a:rPr lang="de-DE" sz="3700" cap="none" dirty="0"/>
              <a:t>Was ist bei der Spielvorbesprechung </a:t>
            </a:r>
            <a:br>
              <a:rPr lang="de-DE" sz="3700" cap="none" dirty="0"/>
            </a:br>
            <a:r>
              <a:rPr lang="de-DE" sz="3700" cap="none" dirty="0"/>
              <a:t>zu beachten?</a:t>
            </a:r>
            <a:endParaRPr lang="de-DE" sz="3700" dirty="0"/>
          </a:p>
        </p:txBody>
      </p:sp>
    </p:spTree>
    <p:extLst>
      <p:ext uri="{BB962C8B-B14F-4D97-AF65-F5344CB8AC3E}">
        <p14:creationId xmlns:p14="http://schemas.microsoft.com/office/powerpoint/2010/main" val="23408327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1600" cap="none" dirty="0"/>
              <a:t>Ein Zeitstopp wird mit beiden </a:t>
            </a:r>
            <a:r>
              <a:rPr lang="de-DE" sz="1600" dirty="0"/>
              <a:t>A</a:t>
            </a:r>
            <a:r>
              <a:rPr lang="de-DE" sz="1600" cap="none" dirty="0"/>
              <a:t>rmen und über dem Kopf gekreuzten </a:t>
            </a:r>
            <a:r>
              <a:rPr lang="de-DE" sz="1600" dirty="0"/>
              <a:t>H</a:t>
            </a:r>
            <a:r>
              <a:rPr lang="de-DE" sz="1600" cap="none" dirty="0"/>
              <a:t>andgelenken angezeigt</a:t>
            </a:r>
            <a:endParaRPr lang="de-DE" sz="1600" dirty="0"/>
          </a:p>
        </p:txBody>
      </p:sp>
      <p:pic>
        <p:nvPicPr>
          <p:cNvPr id="8" name="Picture 9" descr="W:\drive_w\PETER\HGN\Schiris\Bilder\Wendy-Stewart.jpg"/>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3208020" y="1562100"/>
            <a:ext cx="2727961" cy="345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5211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0" y="4641742"/>
            <a:ext cx="7772870" cy="600819"/>
          </a:xfrm>
        </p:spPr>
        <p:txBody>
          <a:bodyPr>
            <a:normAutofit/>
          </a:bodyPr>
          <a:lstStyle/>
          <a:p>
            <a:pPr marL="0" indent="0">
              <a:buNone/>
            </a:pPr>
            <a:r>
              <a:rPr lang="de-DE" sz="800" dirty="0"/>
              <a:t>Quellen:</a:t>
            </a:r>
          </a:p>
          <a:p>
            <a:pPr marL="0" indent="0">
              <a:buNone/>
            </a:pPr>
            <a:r>
              <a:rPr lang="de-DE" sz="800" dirty="0">
                <a:hlinkClick r:id="rId2"/>
              </a:rPr>
              <a:t>bayernhockey.de</a:t>
            </a:r>
            <a:endParaRPr lang="de-DE" sz="800" dirty="0"/>
          </a:p>
          <a:p>
            <a:pPr marL="0" indent="0">
              <a:buNone/>
            </a:pPr>
            <a:endParaRPr lang="de-DE" sz="800" dirty="0"/>
          </a:p>
          <a:p>
            <a:pPr marL="0" indent="0">
              <a:buNone/>
            </a:pPr>
            <a:endParaRPr lang="de-DE" sz="800" dirty="0"/>
          </a:p>
        </p:txBody>
      </p:sp>
      <p:sp>
        <p:nvSpPr>
          <p:cNvPr id="4" name="Titel 1"/>
          <p:cNvSpPr>
            <a:spLocks noGrp="1"/>
          </p:cNvSpPr>
          <p:nvPr>
            <p:ph type="title"/>
          </p:nvPr>
        </p:nvSpPr>
        <p:spPr>
          <a:xfrm>
            <a:off x="633377" y="1681522"/>
            <a:ext cx="7773338" cy="1330148"/>
          </a:xfrm>
        </p:spPr>
        <p:txBody>
          <a:bodyPr>
            <a:normAutofit fontScale="90000"/>
          </a:bodyPr>
          <a:lstStyle/>
          <a:p>
            <a:r>
              <a:rPr lang="de-DE" sz="3700" dirty="0"/>
              <a:t>…Nun geht es los!</a:t>
            </a:r>
            <a:br>
              <a:rPr lang="de-DE" sz="3700" dirty="0"/>
            </a:br>
            <a:r>
              <a:rPr lang="de-DE" sz="3700" dirty="0"/>
              <a:t>Vielen Dank für eure Aufmerksamkeit!</a:t>
            </a:r>
          </a:p>
        </p:txBody>
      </p:sp>
    </p:spTree>
    <p:extLst>
      <p:ext uri="{BB962C8B-B14F-4D97-AF65-F5344CB8AC3E}">
        <p14:creationId xmlns:p14="http://schemas.microsoft.com/office/powerpoint/2010/main" val="1618554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400" b="1" u="sng" cap="none" dirty="0"/>
              <a:t>Spielvorbesprechung</a:t>
            </a:r>
          </a:p>
        </p:txBody>
      </p:sp>
      <p:sp>
        <p:nvSpPr>
          <p:cNvPr id="3" name="Inhaltsplatzhalter 2"/>
          <p:cNvSpPr>
            <a:spLocks noGrp="1"/>
          </p:cNvSpPr>
          <p:nvPr>
            <p:ph sz="quarter" idx="13"/>
          </p:nvPr>
        </p:nvSpPr>
        <p:spPr>
          <a:xfrm>
            <a:off x="635466" y="1972577"/>
            <a:ext cx="7822734" cy="2694673"/>
          </a:xfrm>
        </p:spPr>
        <p:txBody>
          <a:bodyPr>
            <a:normAutofit fontScale="92500" lnSpcReduction="20000"/>
          </a:bodyPr>
          <a:lstStyle/>
          <a:p>
            <a:r>
              <a:rPr lang="de-DE" sz="2500" cap="none" dirty="0"/>
              <a:t>Wer geht auf welche Seite?</a:t>
            </a:r>
          </a:p>
          <a:p>
            <a:r>
              <a:rPr lang="de-DE" sz="2500" cap="none" dirty="0"/>
              <a:t>Gemeinsame Bereiche klären</a:t>
            </a:r>
          </a:p>
          <a:p>
            <a:r>
              <a:rPr lang="de-DE" sz="2500" cap="none" dirty="0"/>
              <a:t>Deutlich und lange anzeigen</a:t>
            </a:r>
          </a:p>
          <a:p>
            <a:r>
              <a:rPr lang="de-DE" sz="2500" cap="none" dirty="0"/>
              <a:t>Laut und deutlich pfeifen</a:t>
            </a:r>
          </a:p>
          <a:p>
            <a:r>
              <a:rPr lang="de-DE" sz="2500" cap="none" dirty="0"/>
              <a:t>Konsequent sein</a:t>
            </a:r>
          </a:p>
          <a:p>
            <a:r>
              <a:rPr lang="de-DE" sz="2500" cap="none" dirty="0"/>
              <a:t>Wo und wie zeige ich dem Kollegen die Strafecke an?</a:t>
            </a:r>
          </a:p>
          <a:p>
            <a:pPr>
              <a:buFont typeface="Wingdings" panose="05000000000000000000" pitchFamily="2" charset="2"/>
              <a:buChar char="ü"/>
            </a:pPr>
            <a:endParaRPr lang="de-DE" cap="none" dirty="0"/>
          </a:p>
        </p:txBody>
      </p:sp>
    </p:spTree>
    <p:extLst>
      <p:ext uri="{BB962C8B-B14F-4D97-AF65-F5344CB8AC3E}">
        <p14:creationId xmlns:p14="http://schemas.microsoft.com/office/powerpoint/2010/main" val="3984922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u="sng" dirty="0"/>
              <a:t>Spielregeln</a:t>
            </a:r>
          </a:p>
        </p:txBody>
      </p:sp>
      <p:sp>
        <p:nvSpPr>
          <p:cNvPr id="4" name="Rechteck 3"/>
          <p:cNvSpPr/>
          <p:nvPr/>
        </p:nvSpPr>
        <p:spPr>
          <a:xfrm>
            <a:off x="1963305" y="2441675"/>
            <a:ext cx="5388167" cy="595241"/>
          </a:xfrm>
          <a:prstGeom prst="rect">
            <a:avLst/>
          </a:prstGeom>
        </p:spPr>
        <p:txBody>
          <a:bodyPr wrap="none" lIns="71323" tIns="35662" rIns="71323" bIns="35662">
            <a:spAutoFit/>
          </a:bodyPr>
          <a:lstStyle/>
          <a:p>
            <a:r>
              <a:rPr lang="de-DE" sz="3400" dirty="0"/>
              <a:t>Was ist erlaubt und was nicht?</a:t>
            </a:r>
          </a:p>
        </p:txBody>
      </p:sp>
    </p:spTree>
    <p:extLst>
      <p:ext uri="{BB962C8B-B14F-4D97-AF65-F5344CB8AC3E}">
        <p14:creationId xmlns:p14="http://schemas.microsoft.com/office/powerpoint/2010/main" val="3815360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332" y="-3759"/>
            <a:ext cx="7773338" cy="1330148"/>
          </a:xfrm>
        </p:spPr>
        <p:txBody>
          <a:bodyPr/>
          <a:lstStyle/>
          <a:p>
            <a:r>
              <a:rPr lang="de-DE" b="1" u="sng" cap="none" dirty="0"/>
              <a:t>Wichtige Regeln</a:t>
            </a:r>
          </a:p>
        </p:txBody>
      </p:sp>
      <p:sp>
        <p:nvSpPr>
          <p:cNvPr id="3" name="Inhaltsplatzhalter 2"/>
          <p:cNvSpPr>
            <a:spLocks noGrp="1"/>
          </p:cNvSpPr>
          <p:nvPr>
            <p:ph sz="quarter" idx="13"/>
          </p:nvPr>
        </p:nvSpPr>
        <p:spPr>
          <a:xfrm>
            <a:off x="685331" y="1050083"/>
            <a:ext cx="7772870" cy="4374326"/>
          </a:xfrm>
        </p:spPr>
        <p:txBody>
          <a:bodyPr>
            <a:normAutofit fontScale="85000" lnSpcReduction="20000"/>
          </a:bodyPr>
          <a:lstStyle/>
          <a:p>
            <a:pPr marL="0" indent="0">
              <a:buNone/>
            </a:pPr>
            <a:r>
              <a:rPr lang="de-DE" sz="1900" b="1" u="sng" cap="none" dirty="0"/>
              <a:t>Grundlegendes  ab Jugend B:</a:t>
            </a:r>
          </a:p>
          <a:p>
            <a:pPr marL="280800">
              <a:lnSpc>
                <a:spcPct val="110000"/>
              </a:lnSpc>
              <a:spcBef>
                <a:spcPts val="0"/>
              </a:spcBef>
            </a:pPr>
            <a:r>
              <a:rPr lang="de-DE" sz="1900" cap="none" dirty="0"/>
              <a:t>Es dürfen 10 Feldspieler und ein Torwart pro Mannschaft am Spiel teilnehmen</a:t>
            </a:r>
          </a:p>
          <a:p>
            <a:pPr marL="280800">
              <a:lnSpc>
                <a:spcPct val="110000"/>
              </a:lnSpc>
              <a:spcBef>
                <a:spcPts val="0"/>
              </a:spcBef>
            </a:pPr>
            <a:r>
              <a:rPr lang="de-DE" sz="1900" cap="none" dirty="0"/>
              <a:t>Der Torwart muss während des gesamten Spiels die komplette Ausrüstung tragen </a:t>
            </a:r>
          </a:p>
          <a:p>
            <a:pPr marL="0" indent="0">
              <a:buNone/>
            </a:pPr>
            <a:r>
              <a:rPr lang="de-DE" sz="1900" b="1" u="sng" cap="none" dirty="0"/>
              <a:t>Grundlegendes Mädchen A und Knaben A: </a:t>
            </a:r>
          </a:p>
          <a:p>
            <a:pPr marL="280800">
              <a:lnSpc>
                <a:spcPct val="110000"/>
              </a:lnSpc>
              <a:spcBef>
                <a:spcPts val="0"/>
              </a:spcBef>
            </a:pPr>
            <a:r>
              <a:rPr lang="de-DE" sz="1900" cap="none" dirty="0"/>
              <a:t>Es dürfen 10 Feldspieler und ein Torwart pro Mannschaft am Spiel teilnehmen</a:t>
            </a:r>
          </a:p>
          <a:p>
            <a:pPr marL="280800">
              <a:lnSpc>
                <a:spcPct val="110000"/>
              </a:lnSpc>
              <a:spcBef>
                <a:spcPts val="0"/>
              </a:spcBef>
            </a:pPr>
            <a:r>
              <a:rPr lang="de-DE" sz="1900" cap="none" dirty="0"/>
              <a:t>Der Torwart muss während des gesamten Spiels die komplette Ausrüstung tragen </a:t>
            </a:r>
          </a:p>
          <a:p>
            <a:pPr marL="280800">
              <a:lnSpc>
                <a:spcPct val="110000"/>
              </a:lnSpc>
              <a:spcBef>
                <a:spcPts val="0"/>
              </a:spcBef>
            </a:pPr>
            <a:r>
              <a:rPr lang="de-DE" sz="1900" cap="none" dirty="0"/>
              <a:t>Es gibt keinen Zeitstopp bei einer Strafecke und einem Tor</a:t>
            </a:r>
          </a:p>
          <a:p>
            <a:pPr marL="0" indent="0">
              <a:buNone/>
            </a:pPr>
            <a:r>
              <a:rPr lang="de-DE" sz="1900" b="1" u="sng" cap="none" dirty="0"/>
              <a:t>Grundlegendes Mädchen B und Knaben B: </a:t>
            </a:r>
          </a:p>
          <a:p>
            <a:pPr marL="360000">
              <a:lnSpc>
                <a:spcPct val="110000"/>
              </a:lnSpc>
              <a:spcBef>
                <a:spcPts val="0"/>
              </a:spcBef>
            </a:pPr>
            <a:r>
              <a:rPr lang="de-DE" sz="1900" cap="none" dirty="0"/>
              <a:t>Es dürfen 8 Feldspieler und ein Torwart mit Schläger pro Mannschaft am Spiel teilnehmen</a:t>
            </a:r>
          </a:p>
          <a:p>
            <a:pPr marL="360000">
              <a:lnSpc>
                <a:spcPct val="110000"/>
              </a:lnSpc>
              <a:spcBef>
                <a:spcPts val="0"/>
              </a:spcBef>
            </a:pPr>
            <a:r>
              <a:rPr lang="de-DE" sz="1900" cap="none" dirty="0"/>
              <a:t>Der Torwart muss während des gesamten Spiels die komplette Ausrüstung tragen </a:t>
            </a:r>
          </a:p>
          <a:p>
            <a:pPr marL="360000">
              <a:lnSpc>
                <a:spcPct val="110000"/>
              </a:lnSpc>
              <a:spcBef>
                <a:spcPts val="0"/>
              </a:spcBef>
            </a:pPr>
            <a:r>
              <a:rPr lang="de-DE" sz="1900" cap="none" dirty="0"/>
              <a:t>Es gibt keinen Zeitstopp bei einer Strafecke und einem Tor</a:t>
            </a:r>
          </a:p>
          <a:p>
            <a:pPr marL="181692" indent="0">
              <a:lnSpc>
                <a:spcPct val="110000"/>
              </a:lnSpc>
              <a:spcBef>
                <a:spcPts val="0"/>
              </a:spcBef>
              <a:buNone/>
            </a:pPr>
            <a:endParaRPr lang="de-DE" sz="1900" cap="none" dirty="0"/>
          </a:p>
          <a:p>
            <a:pPr marL="181692" indent="0">
              <a:lnSpc>
                <a:spcPct val="110000"/>
              </a:lnSpc>
              <a:spcBef>
                <a:spcPts val="0"/>
              </a:spcBef>
              <a:buNone/>
            </a:pPr>
            <a:r>
              <a:rPr lang="de-DE" sz="1900" cap="none" dirty="0"/>
              <a:t>Die Spielzeit beträgt ab der Altersklasse Mädchen B und Knaben B 4 X 15min, zwischen dem ersten und zweiten sowie zwischen dem dritten und vierten Viertel sind 2min Pause, die Halbzeitpause von 10min. </a:t>
            </a:r>
          </a:p>
          <a:p>
            <a:pPr marL="181692" indent="0">
              <a:lnSpc>
                <a:spcPct val="110000"/>
              </a:lnSpc>
              <a:spcBef>
                <a:spcPts val="0"/>
              </a:spcBef>
              <a:buNone/>
            </a:pPr>
            <a:endParaRPr lang="de-DE" sz="1900" cap="none" dirty="0"/>
          </a:p>
          <a:p>
            <a:pPr marL="102492" indent="0">
              <a:lnSpc>
                <a:spcPct val="110000"/>
              </a:lnSpc>
              <a:spcBef>
                <a:spcPts val="0"/>
              </a:spcBef>
              <a:buNone/>
            </a:pPr>
            <a:r>
              <a:rPr lang="de-DE" sz="1900" cap="none" dirty="0"/>
              <a:t>Es wird grundsätzlich mit Seitenwechsel gespielt und jeder Anschlag ist an zu pfeifen!</a:t>
            </a:r>
          </a:p>
          <a:p>
            <a:pPr marL="102492" indent="0">
              <a:lnSpc>
                <a:spcPct val="110000"/>
              </a:lnSpc>
              <a:spcBef>
                <a:spcPts val="0"/>
              </a:spcBef>
              <a:buNone/>
            </a:pPr>
            <a:endParaRPr lang="de-DE" cap="none" dirty="0"/>
          </a:p>
        </p:txBody>
      </p:sp>
    </p:spTree>
    <p:extLst>
      <p:ext uri="{BB962C8B-B14F-4D97-AF65-F5344CB8AC3E}">
        <p14:creationId xmlns:p14="http://schemas.microsoft.com/office/powerpoint/2010/main" val="2087531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642468" y="647014"/>
            <a:ext cx="7772870" cy="4401236"/>
          </a:xfrm>
        </p:spPr>
        <p:txBody>
          <a:bodyPr>
            <a:normAutofit lnSpcReduction="10000"/>
          </a:bodyPr>
          <a:lstStyle/>
          <a:p>
            <a:endParaRPr lang="de-DE" u="sng" cap="none" dirty="0">
              <a:solidFill>
                <a:srgbClr val="FF0000"/>
              </a:solidFill>
            </a:endParaRPr>
          </a:p>
          <a:p>
            <a:r>
              <a:rPr lang="de-DE" u="sng" cap="none" dirty="0">
                <a:solidFill>
                  <a:srgbClr val="FF0000"/>
                </a:solidFill>
              </a:rPr>
              <a:t>Verboten:</a:t>
            </a:r>
            <a:r>
              <a:rPr lang="de-DE" cap="none" dirty="0">
                <a:solidFill>
                  <a:srgbClr val="FF0000"/>
                </a:solidFill>
              </a:rPr>
              <a:t> </a:t>
            </a:r>
            <a:r>
              <a:rPr lang="de-DE" cap="none" dirty="0"/>
              <a:t>Fuß, runde Seite, gefährliche Bälle, Stockschlagen, absichtliche Fouls, Behinderungen, Wechselfehler</a:t>
            </a:r>
          </a:p>
          <a:p>
            <a:r>
              <a:rPr lang="de-DE" u="sng" cap="none" dirty="0"/>
              <a:t>Persönliche Strafen</a:t>
            </a:r>
            <a:r>
              <a:rPr lang="de-DE" cap="none" dirty="0"/>
              <a:t>: mündliche Verwarnungen, Karten</a:t>
            </a:r>
          </a:p>
          <a:p>
            <a:pPr marL="102492" indent="0">
              <a:lnSpc>
                <a:spcPct val="110000"/>
              </a:lnSpc>
              <a:spcBef>
                <a:spcPts val="0"/>
              </a:spcBef>
              <a:buNone/>
            </a:pPr>
            <a:endParaRPr lang="de-DE" u="sng" cap="none" dirty="0"/>
          </a:p>
          <a:p>
            <a:pPr marL="102492" indent="0">
              <a:lnSpc>
                <a:spcPct val="110000"/>
              </a:lnSpc>
              <a:spcBef>
                <a:spcPts val="0"/>
              </a:spcBef>
              <a:buNone/>
            </a:pPr>
            <a:r>
              <a:rPr lang="de-DE" u="sng" cap="none" dirty="0"/>
              <a:t>Folge von Spielverstößen:</a:t>
            </a:r>
          </a:p>
          <a:p>
            <a:pPr>
              <a:spcBef>
                <a:spcPts val="0"/>
              </a:spcBef>
            </a:pPr>
            <a:r>
              <a:rPr lang="de-DE" cap="none" dirty="0"/>
              <a:t>Bei Einschiebeball, Frei- und Abschlag </a:t>
            </a:r>
            <a:r>
              <a:rPr lang="de-DE" b="1" cap="none" dirty="0"/>
              <a:t>müssen Gegenspieler 5m Abstand einhalten</a:t>
            </a:r>
          </a:p>
          <a:p>
            <a:pPr>
              <a:spcBef>
                <a:spcPts val="0"/>
              </a:spcBef>
            </a:pPr>
            <a:r>
              <a:rPr lang="de-DE" cap="none" dirty="0"/>
              <a:t>Freischläge am Schusskreis dürfen nicht direkt in den Schusskreis gespielt werden</a:t>
            </a:r>
          </a:p>
          <a:p>
            <a:pPr>
              <a:spcBef>
                <a:spcPts val="0"/>
              </a:spcBef>
            </a:pPr>
            <a:r>
              <a:rPr lang="de-DE" cap="none" dirty="0" err="1"/>
              <a:t>Selfpass</a:t>
            </a:r>
            <a:r>
              <a:rPr lang="de-DE" cap="none" dirty="0"/>
              <a:t> - der Ball muss angehalten werden</a:t>
            </a:r>
          </a:p>
          <a:p>
            <a:pPr>
              <a:spcBef>
                <a:spcPts val="0"/>
              </a:spcBef>
            </a:pPr>
            <a:r>
              <a:rPr lang="de-DE" cap="none" dirty="0"/>
              <a:t>Tore können nur innerhalb des Schusskreises erzielt werden</a:t>
            </a:r>
          </a:p>
          <a:p>
            <a:pPr>
              <a:spcBef>
                <a:spcPts val="0"/>
              </a:spcBef>
            </a:pPr>
            <a:r>
              <a:rPr lang="de-DE" cap="none" dirty="0"/>
              <a:t>Wird der Ball unabsichtlich von der verteidigenden Mannschaft über das Grundlinienaus gelenkt, gibt es Freischlag an der Viertellinie / Lange Ecke</a:t>
            </a:r>
          </a:p>
          <a:p>
            <a:pPr>
              <a:spcBef>
                <a:spcPts val="0"/>
              </a:spcBef>
            </a:pPr>
            <a:r>
              <a:rPr lang="de-DE" cap="none" dirty="0"/>
              <a:t>bei Regelverstößen im Kreis gibt es Strafecke (unabsichtlich) oder 7-m-Ball (absichtlich)</a:t>
            </a:r>
          </a:p>
          <a:p>
            <a:pPr>
              <a:spcBef>
                <a:spcPts val="0"/>
              </a:spcBef>
            </a:pPr>
            <a:r>
              <a:rPr lang="de-DE" cap="none" dirty="0"/>
              <a:t>Der Torwart darf den Ball nicht gefährlich abwehren, abdecken bzw. blockieren oder festhalten sowie den Ball nicht absichtlich in das Toraus schieben</a:t>
            </a:r>
          </a:p>
          <a:p>
            <a:pPr marL="0" indent="0">
              <a:spcBef>
                <a:spcPts val="0"/>
              </a:spcBef>
              <a:buNone/>
            </a:pPr>
            <a:endParaRPr lang="de-DE" cap="none" dirty="0"/>
          </a:p>
          <a:p>
            <a:endParaRPr lang="de-DE" dirty="0"/>
          </a:p>
        </p:txBody>
      </p:sp>
    </p:spTree>
    <p:extLst>
      <p:ext uri="{BB962C8B-B14F-4D97-AF65-F5344CB8AC3E}">
        <p14:creationId xmlns:p14="http://schemas.microsoft.com/office/powerpoint/2010/main" val="3717589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C9920F36-29D7-4B18-B4C2-5540634E4FE2}"/>
              </a:ext>
            </a:extLst>
          </p:cNvPr>
          <p:cNvSpPr txBox="1">
            <a:spLocks/>
          </p:cNvSpPr>
          <p:nvPr/>
        </p:nvSpPr>
        <p:spPr>
          <a:xfrm>
            <a:off x="1856763" y="505670"/>
            <a:ext cx="5430473" cy="8808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de-DE" sz="2800" b="1" u="sng" dirty="0"/>
              <a:t>Ausführung Freischlag</a:t>
            </a:r>
          </a:p>
        </p:txBody>
      </p:sp>
      <p:pic>
        <p:nvPicPr>
          <p:cNvPr id="5" name="Grafik 4">
            <a:extLst>
              <a:ext uri="{FF2B5EF4-FFF2-40B4-BE49-F238E27FC236}">
                <a16:creationId xmlns:a16="http://schemas.microsoft.com/office/drawing/2014/main" id="{0D01DF9F-D9A0-4A0F-898D-EF164DDD4E3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7588" y="1414518"/>
            <a:ext cx="3695637" cy="2372686"/>
          </a:xfrm>
          <a:prstGeom prst="rect">
            <a:avLst/>
          </a:prstGeom>
        </p:spPr>
      </p:pic>
      <p:sp>
        <p:nvSpPr>
          <p:cNvPr id="6" name="Textfeld 5">
            <a:extLst>
              <a:ext uri="{FF2B5EF4-FFF2-40B4-BE49-F238E27FC236}">
                <a16:creationId xmlns:a16="http://schemas.microsoft.com/office/drawing/2014/main" id="{9BCAA7B6-E4E5-47B8-BF7C-F0C16F7FDD44}"/>
              </a:ext>
            </a:extLst>
          </p:cNvPr>
          <p:cNvSpPr txBox="1"/>
          <p:nvPr/>
        </p:nvSpPr>
        <p:spPr>
          <a:xfrm>
            <a:off x="4063225" y="1781876"/>
            <a:ext cx="4511280" cy="1815882"/>
          </a:xfrm>
          <a:prstGeom prst="rect">
            <a:avLst/>
          </a:prstGeom>
          <a:noFill/>
        </p:spPr>
        <p:txBody>
          <a:bodyPr wrap="square" rtlCol="0">
            <a:spAutoFit/>
          </a:bodyPr>
          <a:lstStyle/>
          <a:p>
            <a:pPr marL="342900" indent="-342900">
              <a:buFont typeface="+mj-lt"/>
              <a:buAutoNum type="arabicPeriod"/>
            </a:pPr>
            <a:r>
              <a:rPr lang="de-DE" dirty="0"/>
              <a:t>der Freischlag kann am Ort der Vergehens ausgeführt werden</a:t>
            </a:r>
          </a:p>
          <a:p>
            <a:pPr marL="342900" indent="-342900">
              <a:buFont typeface="+mj-lt"/>
              <a:buAutoNum type="arabicPeriod"/>
            </a:pPr>
            <a:r>
              <a:rPr lang="de-DE" dirty="0"/>
              <a:t>der Freischlag kann bis auf die Höhe des Schusskreisrades vorverlegt werden, auf Höhe des Vergehens</a:t>
            </a:r>
          </a:p>
          <a:p>
            <a:pPr marL="342900" indent="-342900">
              <a:buFont typeface="+mj-lt"/>
              <a:buAutoNum type="arabicPeriod"/>
            </a:pPr>
            <a:r>
              <a:rPr lang="de-DE" dirty="0"/>
              <a:t>der Freischlag kann an einer Beliebigen Stelle im Schusskreis ausgeführt werden.</a:t>
            </a:r>
          </a:p>
          <a:p>
            <a:r>
              <a:rPr lang="de-DE" dirty="0">
                <a:solidFill>
                  <a:srgbClr val="FF0000"/>
                </a:solidFill>
              </a:rPr>
              <a:t>	</a:t>
            </a:r>
            <a:endParaRPr lang="de-DE" dirty="0"/>
          </a:p>
        </p:txBody>
      </p:sp>
      <p:sp>
        <p:nvSpPr>
          <p:cNvPr id="2" name="Textfeld 1">
            <a:extLst>
              <a:ext uri="{FF2B5EF4-FFF2-40B4-BE49-F238E27FC236}">
                <a16:creationId xmlns:a16="http://schemas.microsoft.com/office/drawing/2014/main" id="{4155985D-0F81-4301-AE52-409DC3314B80}"/>
              </a:ext>
            </a:extLst>
          </p:cNvPr>
          <p:cNvSpPr txBox="1"/>
          <p:nvPr/>
        </p:nvSpPr>
        <p:spPr>
          <a:xfrm>
            <a:off x="367588" y="3792614"/>
            <a:ext cx="7815517" cy="1600438"/>
          </a:xfrm>
          <a:prstGeom prst="rect">
            <a:avLst/>
          </a:prstGeom>
          <a:noFill/>
        </p:spPr>
        <p:txBody>
          <a:bodyPr wrap="square" rtlCol="0">
            <a:spAutoFit/>
          </a:bodyPr>
          <a:lstStyle/>
          <a:p>
            <a:r>
              <a:rPr lang="de-DE" dirty="0"/>
              <a:t>1. Beispiel: bei Punkt A begeht der Stürmer ein Foul, somit kann der Verteidiger den Freischlag an Punkt A, D oder an einer beliebigen Stelle im Schusskreis ausführen. Alle anderen Positionen außerhalb des Schusskreises sind nicht erlaubt.</a:t>
            </a:r>
          </a:p>
          <a:p>
            <a:r>
              <a:rPr lang="de-DE" dirty="0"/>
              <a:t> 2. Beispiel: bei Punkt E begeht der Stürmer ein Foul, somit kann der Verteidiger den Freischlag an Punkt E oder F ausführen. Alle anderen Positionen sind nicht erlaubt</a:t>
            </a:r>
          </a:p>
          <a:p>
            <a:endParaRPr lang="de-DE" dirty="0"/>
          </a:p>
          <a:p>
            <a:r>
              <a:rPr lang="de-DE" b="1" dirty="0"/>
              <a:t>Hinweis: der Freischlag ist kein Abschlag!</a:t>
            </a:r>
          </a:p>
        </p:txBody>
      </p:sp>
    </p:spTree>
    <p:extLst>
      <p:ext uri="{BB962C8B-B14F-4D97-AF65-F5344CB8AC3E}">
        <p14:creationId xmlns:p14="http://schemas.microsoft.com/office/powerpoint/2010/main" val="26514509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ropfen">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TM04033925[[fn=Tropfen]]</Template>
  <TotalTime>0</TotalTime>
  <Words>2329</Words>
  <Application>Microsoft Office PowerPoint</Application>
  <PresentationFormat>Bildschirmpräsentation (16:10)</PresentationFormat>
  <Paragraphs>219</Paragraphs>
  <Slides>41</Slides>
  <Notes>2</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41</vt:i4>
      </vt:variant>
    </vt:vector>
  </HeadingPairs>
  <TitlesOfParts>
    <vt:vector size="47" baseType="lpstr">
      <vt:lpstr>Arial</vt:lpstr>
      <vt:lpstr>Calibri</vt:lpstr>
      <vt:lpstr>Tw Cen MT</vt:lpstr>
      <vt:lpstr>Wingdings</vt:lpstr>
      <vt:lpstr>Tropfen</vt:lpstr>
      <vt:lpstr>think-cell Folie</vt:lpstr>
      <vt:lpstr>PowerPoint-Präsentation</vt:lpstr>
      <vt:lpstr>Was braucht man zum Pfeifen?</vt:lpstr>
      <vt:lpstr>Ausrüstung: - Pfeifen - Pfeifshirts - Stift - Schreibblock - Karten - Kunstrasenschuhe - Stoppuhr</vt:lpstr>
      <vt:lpstr>Was ist bei der Spielvorbesprechung  zu beachten?</vt:lpstr>
      <vt:lpstr>Spielvorbesprechung</vt:lpstr>
      <vt:lpstr>Spielregeln</vt:lpstr>
      <vt:lpstr>Wichtige Regeln</vt:lpstr>
      <vt:lpstr>PowerPoint-Präsentation</vt:lpstr>
      <vt:lpstr>PowerPoint-Präsentation</vt:lpstr>
      <vt:lpstr>Regelverstöße im Angriffshälfte</vt:lpstr>
      <vt:lpstr>Die Wechselzone befindet sich auf Höhe der Mittellinie und nicht an der Grundlinie! </vt:lpstr>
      <vt:lpstr>PowerPoint-Präsentation</vt:lpstr>
      <vt:lpstr>Persönliche Strafen</vt:lpstr>
      <vt:lpstr>PowerPoint-Präsentation</vt:lpstr>
      <vt:lpstr>Aufteilung und Laufwege Dreiviertelfeld: Mädchen B und Knaben B</vt:lpstr>
      <vt:lpstr>Aufteilung und Laufwege  Großfeld: ab Mädchen A, Knaben A</vt:lpstr>
      <vt:lpstr>Langeecke Dreiviertelfeld und Großfeld</vt:lpstr>
      <vt:lpstr>Strafecke Dreiviertelfeld: Mädchen B und Knaben B</vt:lpstr>
      <vt:lpstr>Strafecke Großfeld: ab Mädchen A und Knaben A</vt:lpstr>
      <vt:lpstr>Strafecke Aufstellung – Hereingeber</vt:lpstr>
      <vt:lpstr>Strafecke Aufstellung Verteidiger</vt:lpstr>
      <vt:lpstr>PowerPoint-Präsentation</vt:lpstr>
      <vt:lpstr>PowerPoint-Präsentation</vt:lpstr>
      <vt:lpstr>PowerPoint-Präsentation</vt:lpstr>
      <vt:lpstr>Achtung: die Maske darf nur innerhalb des Schusskreises getragen werden, eine kurze Abwehraktion bis 1m außerhalb des Schusskreises ist erlaubt! </vt:lpstr>
      <vt:lpstr>Wann ist eine Strafecke zu Ende?</vt:lpstr>
      <vt:lpstr>PowerPoint-Präsentation</vt:lpstr>
      <vt:lpstr>7-m-Ball</vt:lpstr>
      <vt:lpstr>PowerPoint-Präsentation</vt:lpstr>
      <vt:lpstr>Der Torwart</vt:lpstr>
      <vt:lpstr>PowerPoint-Präsentation</vt:lpstr>
      <vt:lpstr>Nach dem Spiel</vt:lpstr>
      <vt:lpstr>Zeichen der Schiedsrichter</vt:lpstr>
      <vt:lpstr>PowerPoint-Präsentation</vt:lpstr>
      <vt:lpstr>PowerPoint-Präsentation</vt:lpstr>
      <vt:lpstr>PowerPoint-Präsentation</vt:lpstr>
      <vt:lpstr>PowerPoint-Präsentation</vt:lpstr>
      <vt:lpstr>PowerPoint-Präsentation</vt:lpstr>
      <vt:lpstr>PowerPoint-Präsentation</vt:lpstr>
      <vt:lpstr>Ein Zeitstopp wird mit beiden Armen und über dem Kopf gekreuzten Handgelenken angezeigt</vt:lpstr>
      <vt:lpstr>…Nun geht es los! Vielen Dank für eure Aufmerksamkeit!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Rene Clausner</dc:creator>
  <cp:lastModifiedBy>Stolle, Georg</cp:lastModifiedBy>
  <cp:revision>341</cp:revision>
  <dcterms:created xsi:type="dcterms:W3CDTF">2015-12-13T15:26:57Z</dcterms:created>
  <dcterms:modified xsi:type="dcterms:W3CDTF">2020-03-13T08:48:22Z</dcterms:modified>
</cp:coreProperties>
</file>